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146FF2-9293-4FD7-A30D-8CBC458964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9A7482D-3704-43F4-8A01-182AD0747D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74D198E-F6D5-4CFB-9AC5-F74ED19C3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8F006-6976-4FBC-8EF4-1888D8F462C8}" type="datetimeFigureOut">
              <a:rPr lang="cs-CZ" smtClean="0"/>
              <a:t>30.04.2021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AC8DF65-D79D-48AE-8F36-2A1D4EE11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76D3209-58A6-43C8-9BB7-8D79F6E56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A177B-3385-4CC0-A7F7-EA5A6C9F35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6187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2E16DE-68C1-4AAC-98E8-0AA773D27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634F034-E6B8-4AA7-87AB-420DB9A939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D33BACF-6083-4E5A-ACFA-D4327EF59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8F006-6976-4FBC-8EF4-1888D8F462C8}" type="datetimeFigureOut">
              <a:rPr lang="cs-CZ" smtClean="0"/>
              <a:t>30.04.2021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E12EAF4-5188-4DE6-B882-01A393420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5928393-3EEF-444B-84A4-D5C2C33F4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A177B-3385-4CC0-A7F7-EA5A6C9F35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8321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DD032B6-3800-4458-A06A-1B845ADB29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6CFEE8E-7444-4345-B91E-E70FD4D056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4F55F7A-64A2-4C82-952F-A8ED17218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8F006-6976-4FBC-8EF4-1888D8F462C8}" type="datetimeFigureOut">
              <a:rPr lang="cs-CZ" smtClean="0"/>
              <a:t>30.04.2021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E54FF96-4E62-48F6-B532-A3BF346F0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A1D2F46-356A-4F5E-959A-7EE08C858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A177B-3385-4CC0-A7F7-EA5A6C9F35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6695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FE5B29-4C1C-4006-B28F-E9C85B7C1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55DC37-F025-4E54-8E6F-F18DF3BB24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9810E81-6163-4447-9B08-A22F11BC8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8F006-6976-4FBC-8EF4-1888D8F462C8}" type="datetimeFigureOut">
              <a:rPr lang="cs-CZ" smtClean="0"/>
              <a:t>30.04.2021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2FC6F17-1AA6-4DA4-8C6F-E769DC9A1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B903AA6-7EE9-4941-B359-CB9791E0A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A177B-3385-4CC0-A7F7-EA5A6C9F35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3875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2DBCE1-E456-4A29-9A64-368C412D1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B9570B0-4EF6-4BFC-927B-64537D70C7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8704C99-35DC-4A07-AEDF-1CDE0BCF24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8F006-6976-4FBC-8EF4-1888D8F462C8}" type="datetimeFigureOut">
              <a:rPr lang="cs-CZ" smtClean="0"/>
              <a:t>30.04.2021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5E1E195-0609-4F06-A980-5290B7EE5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E30D40E-CE87-4247-99A5-13777BE39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A177B-3385-4CC0-A7F7-EA5A6C9F35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5459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6C1B39-52F6-482A-BAC4-CDAC42FCA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DA8550-6786-4DC4-BFF0-1283158CB2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DD1BB3C-AB77-4ED1-836E-4239029CF1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91AE4D4-5C75-434F-A69B-5CE7DA4D0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8F006-6976-4FBC-8EF4-1888D8F462C8}" type="datetimeFigureOut">
              <a:rPr lang="cs-CZ" smtClean="0"/>
              <a:t>30.04.2021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9ABD422-4693-44D3-9083-5C7E5233A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F6E2BE1-F922-4981-8B0C-D6D65B4C0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A177B-3385-4CC0-A7F7-EA5A6C9F35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8726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799B87-6476-4063-96C5-E5BD158CC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DBA4819-1BA2-45C6-BFB7-DC3E6D65C4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176DB11-1F78-4A6F-922D-2F93193716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A6D7198-D587-4FAE-8E53-B88BB6087C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DE961C6-C642-4F6E-9FD6-7865890F7C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2F749E9-1E57-44D2-8705-46F7BDD80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8F006-6976-4FBC-8EF4-1888D8F462C8}" type="datetimeFigureOut">
              <a:rPr lang="cs-CZ" smtClean="0"/>
              <a:t>30.04.2021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0FB0C95-9B03-48B9-8291-334997B43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DE806F7-746E-4824-9A6A-F294D3C21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A177B-3385-4CC0-A7F7-EA5A6C9F35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2171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C48269-77E6-45F8-A801-9DAFA2392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5909908-59F5-4595-A84F-401ABF1F2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8F006-6976-4FBC-8EF4-1888D8F462C8}" type="datetimeFigureOut">
              <a:rPr lang="cs-CZ" smtClean="0"/>
              <a:t>30.04.2021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CCEE260-EAF4-4398-B367-2DFD7A6C0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CF78DEB-766F-44F5-975D-BC898CC97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A177B-3385-4CC0-A7F7-EA5A6C9F35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2986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5A2E69A-5C07-4D52-B75D-D80B0D40F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8F006-6976-4FBC-8EF4-1888D8F462C8}" type="datetimeFigureOut">
              <a:rPr lang="cs-CZ" smtClean="0"/>
              <a:t>30.04.2021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24F3143-BED5-4529-939C-2D1611496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F622BF6-8DEF-409D-B585-284F73A5D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A177B-3385-4CC0-A7F7-EA5A6C9F35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3116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A44007-4424-4460-B68D-4BC017A7F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5224DA-7C4F-4F76-B937-CC4045CB85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093D043-51EF-42B9-944A-ED8A21B59B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9D1DF6F-B726-443E-B1D1-2DE5FB241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8F006-6976-4FBC-8EF4-1888D8F462C8}" type="datetimeFigureOut">
              <a:rPr lang="cs-CZ" smtClean="0"/>
              <a:t>30.04.2021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9A4CAD5-066B-45AA-B54D-3634D243C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EE10D04-2351-4E8D-9991-2F2CA9FA5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A177B-3385-4CC0-A7F7-EA5A6C9F35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3023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D238D6-4F6A-4D15-AEC4-17524FB88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69BFCC3-1E76-41C9-8DB4-BBB155B6A4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BA355BE-CEB4-42F1-AAB0-0D9A738010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829EFD9-8C75-478D-A667-C74A9A0AD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8F006-6976-4FBC-8EF4-1888D8F462C8}" type="datetimeFigureOut">
              <a:rPr lang="cs-CZ" smtClean="0"/>
              <a:t>30.04.2021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AD6BC85-E92A-45E6-9947-79690C73D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5A89CF8-4873-4399-BC82-243BA05D6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A177B-3385-4CC0-A7F7-EA5A6C9F35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7161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AC81525-39DC-4DCE-8A44-F960C0380A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32F75FA-4781-4247-84E0-574DDB8941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3143D27-F2BC-4B6F-A135-55673FE986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A8F006-6976-4FBC-8EF4-1888D8F462C8}" type="datetimeFigureOut">
              <a:rPr lang="cs-CZ" smtClean="0"/>
              <a:t>30.04.2021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E71BE49-4D5C-4346-AE8D-54A37CC069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3D02A7B-A847-46B6-AC1B-8C6093C93A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A177B-3385-4CC0-A7F7-EA5A6C9F35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01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C832C4-45D1-4161-8314-3CFDF1356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E408F28-82B5-41EC-844B-D62C21B9A8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cs-CZ" sz="2000" dirty="0">
                <a:latin typeface="Liberation Serif"/>
                <a:ea typeface="NSimSun" pitchFamily="49"/>
                <a:cs typeface="Mangal" pitchFamily="18"/>
              </a:rPr>
              <a:t>Přírodopis 9.A (3.4 -9.5) Půda</a:t>
            </a:r>
          </a:p>
          <a:p>
            <a:pPr marL="0" lvl="0" indent="0">
              <a:buNone/>
            </a:pPr>
            <a:r>
              <a:rPr lang="cs-CZ" sz="2000" dirty="0">
                <a:latin typeface="Liberation Serif"/>
                <a:ea typeface="NSimSun" pitchFamily="49"/>
                <a:cs typeface="Mangal" pitchFamily="18"/>
              </a:rPr>
              <a:t>Z učebnice přírodopisu přečtěte stranu  76 - 77 .</a:t>
            </a:r>
            <a:br>
              <a:rPr lang="cs-CZ" sz="2000" dirty="0">
                <a:latin typeface="Liberation Serif"/>
                <a:ea typeface="NSimSun" pitchFamily="49"/>
                <a:cs typeface="Mangal" pitchFamily="18"/>
              </a:rPr>
            </a:br>
            <a:r>
              <a:rPr lang="cs-CZ" sz="2000" dirty="0">
                <a:latin typeface="Liberation Serif"/>
                <a:ea typeface="NSimSun" pitchFamily="49"/>
                <a:cs typeface="Mangal" pitchFamily="18"/>
              </a:rPr>
              <a:t>Udělejte si výpisky z přiložené prezentace: Půda</a:t>
            </a:r>
          </a:p>
          <a:p>
            <a:pPr marL="0" lvl="0" indent="0">
              <a:buNone/>
            </a:pPr>
            <a:r>
              <a:rPr lang="cs-CZ" sz="2000" dirty="0">
                <a:latin typeface="Liberation Serif"/>
                <a:ea typeface="NSimSun" pitchFamily="49"/>
                <a:cs typeface="Mangal" pitchFamily="18"/>
              </a:rPr>
              <a:t>Práce na jeden týden.</a:t>
            </a:r>
            <a:br>
              <a:rPr lang="cs-CZ" sz="2000" dirty="0">
                <a:latin typeface="Liberation Serif"/>
                <a:ea typeface="NSimSun" pitchFamily="49"/>
                <a:cs typeface="Mangal" pitchFamily="18"/>
              </a:rPr>
            </a:br>
            <a:r>
              <a:rPr lang="cs-CZ" sz="2000" dirty="0">
                <a:latin typeface="Liberation Serif"/>
                <a:ea typeface="NSimSun" pitchFamily="49"/>
                <a:cs typeface="Mangal" pitchFamily="18"/>
              </a:rPr>
              <a:t>Písemně do sešitu odpovězte na otázku </a:t>
            </a:r>
            <a:r>
              <a:rPr lang="cs-CZ" sz="2000">
                <a:latin typeface="Liberation Serif"/>
                <a:ea typeface="NSimSun" pitchFamily="49"/>
                <a:cs typeface="Mangal" pitchFamily="18"/>
              </a:rPr>
              <a:t>č.1 </a:t>
            </a:r>
            <a:r>
              <a:rPr lang="cs-CZ" sz="2000" dirty="0">
                <a:latin typeface="Liberation Serif"/>
                <a:ea typeface="NSimSun" pitchFamily="49"/>
                <a:cs typeface="Mangal" pitchFamily="18"/>
              </a:rPr>
              <a:t>strana </a:t>
            </a:r>
            <a:r>
              <a:rPr lang="cs-CZ" sz="2000">
                <a:latin typeface="Liberation Serif"/>
                <a:ea typeface="NSimSun" pitchFamily="49"/>
                <a:cs typeface="Mangal" pitchFamily="18"/>
              </a:rPr>
              <a:t>č.79. </a:t>
            </a:r>
            <a:br>
              <a:rPr lang="cs-CZ" sz="2000" dirty="0">
                <a:latin typeface="Liberation Serif"/>
                <a:ea typeface="NSimSun" pitchFamily="49"/>
                <a:cs typeface="Mangal" pitchFamily="18"/>
              </a:rPr>
            </a:br>
            <a:r>
              <a:rPr lang="cs-CZ" sz="2000" dirty="0">
                <a:latin typeface="Liberation Serif"/>
                <a:ea typeface="NSimSun" pitchFamily="49"/>
                <a:cs typeface="Mangal" pitchFamily="18"/>
              </a:rPr>
              <a:t>Půda</a:t>
            </a:r>
            <a:r>
              <a:rPr lang="cs-CZ" sz="2000" b="1" dirty="0">
                <a:latin typeface="Helvetica" pitchFamily="34"/>
                <a:ea typeface="NSimSun" pitchFamily="49"/>
                <a:cs typeface="Mangal" pitchFamily="18"/>
              </a:rPr>
              <a:t>.</a:t>
            </a:r>
            <a:r>
              <a:rPr lang="cs-CZ" sz="2000" dirty="0">
                <a:latin typeface="Liberation Serif"/>
                <a:ea typeface="NSimSun" pitchFamily="49"/>
                <a:cs typeface="Mangal" pitchFamily="18"/>
              </a:rPr>
              <a:t>pptx </a:t>
            </a:r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48605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41611C-3E28-44BF-96F1-367275732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                   </a:t>
            </a:r>
            <a:r>
              <a:rPr lang="cs-CZ" sz="4400" b="1" dirty="0">
                <a:solidFill>
                  <a:schemeClr val="accent2">
                    <a:lumMod val="50000"/>
                  </a:schemeClr>
                </a:solidFill>
                <a:latin typeface="Comic Sans MS" pitchFamily="66"/>
                <a:ea typeface="Lucida Sans Unicode" pitchFamily="2"/>
                <a:cs typeface="Tahoma" pitchFamily="2"/>
              </a:rPr>
              <a:t>V</a:t>
            </a:r>
            <a:r>
              <a:rPr lang="cs-CZ" sz="4400" b="1" i="0" u="none" strike="noStrike" kern="120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latin typeface="Comic Sans MS" pitchFamily="66"/>
                <a:ea typeface="Lucida Sans Unicode" pitchFamily="2"/>
                <a:cs typeface="Tahoma" pitchFamily="2"/>
              </a:rPr>
              <a:t>lastnosti </a:t>
            </a:r>
            <a:r>
              <a:rPr lang="cs-CZ" sz="4400" b="1" dirty="0">
                <a:solidFill>
                  <a:schemeClr val="accent2">
                    <a:lumMod val="50000"/>
                  </a:schemeClr>
                </a:solidFill>
                <a:latin typeface="Comic Sans MS" pitchFamily="66"/>
                <a:ea typeface="Lucida Sans Unicode" pitchFamily="2"/>
                <a:cs typeface="Tahoma" pitchFamily="2"/>
              </a:rPr>
              <a:t>p</a:t>
            </a:r>
            <a:r>
              <a:rPr lang="cs-CZ" sz="4400" b="1" i="0" u="none" strike="noStrike" kern="120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latin typeface="Comic Sans MS" pitchFamily="66"/>
                <a:ea typeface="Lucida Sans Unicode" pitchFamily="2"/>
                <a:cs typeface="Tahoma" pitchFamily="2"/>
              </a:rPr>
              <a:t>ůdy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34562D-6603-4A87-91F8-71391ACA57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179" y="1669758"/>
            <a:ext cx="10515600" cy="4351338"/>
          </a:xfrm>
        </p:spPr>
        <p:txBody>
          <a:bodyPr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400" b="1" i="0" u="none" strike="noStrike" kern="1200" dirty="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3908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88BCA3-2ECB-4444-B26C-55ABDDF437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Půda</a:t>
            </a:r>
          </a:p>
        </p:txBody>
      </p:sp>
      <p:sp>
        <p:nvSpPr>
          <p:cNvPr id="4" name="TextShape 2">
            <a:extLst>
              <a:ext uri="{FF2B5EF4-FFF2-40B4-BE49-F238E27FC236}">
                <a16:creationId xmlns:a16="http://schemas.microsoft.com/office/drawing/2014/main" id="{AC156140-AEE4-4194-900B-AEE8B0D57797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2157274" y="4136994"/>
            <a:ext cx="8510726" cy="1132184"/>
          </a:xfrm>
          <a:prstGeom prst="rect">
            <a:avLst/>
          </a:prstGeom>
          <a:solidFill>
            <a:srgbClr val="FFFF00"/>
          </a:solidFill>
          <a:ln cap="flat">
            <a:noFill/>
          </a:ln>
        </p:spPr>
        <p:txBody>
          <a:bodyPr vert="horz" wrap="square" lIns="90004" tIns="44997" rIns="90004" bIns="44997" anchor="t" anchorCtr="1" compatLnSpc="1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1415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-1" baseline="0" dirty="0" err="1">
                <a:solidFill>
                  <a:srgbClr val="2A6099"/>
                </a:solidFill>
                <a:uFillTx/>
                <a:latin typeface="Comic Sans MS"/>
              </a:rPr>
              <a:t>Ing.L.Johnová</a:t>
            </a:r>
            <a:endParaRPr lang="cs-CZ" sz="2800" b="0" i="0" u="none" strike="noStrike" kern="1200" cap="none" spc="-1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1415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-1" baseline="0" dirty="0">
                <a:solidFill>
                  <a:srgbClr val="2A6099"/>
                </a:solidFill>
                <a:uFillTx/>
                <a:latin typeface="Comic Sans MS"/>
              </a:rPr>
              <a:t>ZŠ Lom</a:t>
            </a:r>
            <a:endParaRPr lang="cs-CZ" sz="2800" b="0" i="0" u="none" strike="noStrike" kern="1200" cap="none" spc="-1" baseline="0" dirty="0">
              <a:solidFill>
                <a:srgbClr val="000000"/>
              </a:solidFill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03188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41611C-3E28-44BF-96F1-367275732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                          Půda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34562D-6603-4A87-91F8-71391ACA57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/>
          <a:lstStyle/>
          <a:p>
            <a:pPr hangingPunct="0"/>
            <a:r>
              <a:rPr lang="cs-CZ" sz="2400" dirty="0">
                <a:latin typeface="Comic Sans MS" pitchFamily="66"/>
                <a:ea typeface="Lucida Sans Unicode" pitchFamily="2"/>
                <a:cs typeface="Tahoma" pitchFamily="2"/>
              </a:rPr>
              <a:t>Půda tvoří nejsvrchnější část litosféry </a:t>
            </a:r>
            <a:r>
              <a:rPr lang="cs-CZ" sz="2400" b="1" dirty="0">
                <a:latin typeface="Comic Sans MS" pitchFamily="66"/>
                <a:ea typeface="Lucida Sans Unicode" pitchFamily="2"/>
                <a:cs typeface="Tahoma" pitchFamily="2"/>
              </a:rPr>
              <a:t>pedosféra.</a:t>
            </a:r>
          </a:p>
          <a:p>
            <a:pPr hangingPunct="0"/>
            <a:r>
              <a:rPr lang="cs-CZ" sz="2400" dirty="0">
                <a:latin typeface="Comic Sans MS" pitchFamily="66"/>
                <a:ea typeface="Lucida Sans Unicode" pitchFamily="2"/>
                <a:cs typeface="Tahoma" pitchFamily="2"/>
              </a:rPr>
              <a:t>Vzniká působením –</a:t>
            </a:r>
            <a:r>
              <a:rPr lang="cs-CZ" sz="2400" b="1" dirty="0">
                <a:latin typeface="Comic Sans MS" pitchFamily="66"/>
                <a:ea typeface="Lucida Sans Unicode" pitchFamily="2"/>
                <a:cs typeface="Tahoma" pitchFamily="2"/>
              </a:rPr>
              <a:t> půdotvorných činitelů.</a:t>
            </a:r>
          </a:p>
          <a:p>
            <a:pPr hangingPunct="0"/>
            <a:r>
              <a:rPr lang="cs-CZ" sz="2400" dirty="0">
                <a:latin typeface="Comic Sans MS" pitchFamily="66"/>
                <a:ea typeface="Lucida Sans Unicode" pitchFamily="2"/>
                <a:cs typeface="Tahoma" pitchFamily="2"/>
              </a:rPr>
              <a:t>Půdu tvoří </a:t>
            </a:r>
            <a:r>
              <a:rPr lang="cs-CZ" sz="2400" b="1" dirty="0">
                <a:latin typeface="Comic Sans MS" pitchFamily="66"/>
                <a:ea typeface="Lucida Sans Unicode" pitchFamily="2"/>
                <a:cs typeface="Tahoma" pitchFamily="2"/>
              </a:rPr>
              <a:t>složka neživá, </a:t>
            </a:r>
            <a:r>
              <a:rPr lang="cs-CZ" sz="2400" dirty="0">
                <a:latin typeface="Comic Sans MS" pitchFamily="66"/>
                <a:ea typeface="Lucida Sans Unicode" pitchFamily="2"/>
                <a:cs typeface="Tahoma" pitchFamily="2"/>
              </a:rPr>
              <a:t>ale i složka živá.</a:t>
            </a:r>
          </a:p>
          <a:p>
            <a:pPr hangingPunct="0"/>
            <a:r>
              <a:rPr lang="cs-CZ" sz="2400" dirty="0">
                <a:latin typeface="Comic Sans MS" pitchFamily="66"/>
                <a:ea typeface="Lucida Sans Unicode" pitchFamily="2"/>
                <a:cs typeface="Tahoma" pitchFamily="2"/>
              </a:rPr>
              <a:t>Nejdůležitější( pro člověka) je </a:t>
            </a:r>
            <a:r>
              <a:rPr lang="cs-CZ" sz="2400" b="1" dirty="0">
                <a:latin typeface="Comic Sans MS" pitchFamily="66"/>
                <a:ea typeface="Lucida Sans Unicode" pitchFamily="2"/>
                <a:cs typeface="Tahoma" pitchFamily="2"/>
              </a:rPr>
              <a:t>úrodnost </a:t>
            </a:r>
            <a:r>
              <a:rPr lang="cs-CZ" sz="2400" dirty="0">
                <a:latin typeface="Comic Sans MS" pitchFamily="66"/>
                <a:ea typeface="Lucida Sans Unicode" pitchFamily="2"/>
                <a:cs typeface="Tahoma" pitchFamily="2"/>
              </a:rPr>
              <a:t>půdy,</a:t>
            </a:r>
          </a:p>
          <a:p>
            <a:pPr hangingPunct="0"/>
            <a:r>
              <a:rPr lang="cs-CZ" sz="2400" dirty="0">
                <a:latin typeface="Comic Sans MS" pitchFamily="66"/>
                <a:ea typeface="Lucida Sans Unicode" pitchFamily="2"/>
                <a:cs typeface="Tahoma" pitchFamily="2"/>
              </a:rPr>
              <a:t> která závisí na množství vody , vzduchu, živin v půdě.</a:t>
            </a:r>
          </a:p>
          <a:p>
            <a:pPr hangingPunct="0"/>
            <a:r>
              <a:rPr lang="cs-CZ" sz="2400" b="1" dirty="0">
                <a:latin typeface="Comic Sans MS" pitchFamily="66"/>
                <a:ea typeface="Lucida Sans Unicode" pitchFamily="2"/>
                <a:cs typeface="Tahoma" pitchFamily="2"/>
              </a:rPr>
              <a:t>Pedologie</a:t>
            </a:r>
            <a:r>
              <a:rPr lang="cs-CZ" sz="2400" dirty="0">
                <a:latin typeface="Comic Sans MS" pitchFamily="66"/>
                <a:ea typeface="Lucida Sans Unicode" pitchFamily="2"/>
                <a:cs typeface="Tahoma" pitchFamily="2"/>
              </a:rPr>
              <a:t> se zabývá studiem půdy.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cs-CZ" sz="2400" b="1" i="0" u="none" strike="noStrike" kern="1200" dirty="0">
              <a:ln>
                <a:noFill/>
              </a:ln>
              <a:latin typeface="Comic Sans MS" pitchFamily="66"/>
              <a:ea typeface="Lucida Sans Unicode" pitchFamily="2"/>
              <a:cs typeface="Tahoma" pitchFamily="2"/>
            </a:endParaRP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39E482CF-72C7-46F9-9706-7AADDE9B8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0184" y="4033638"/>
            <a:ext cx="2790380" cy="2278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9396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41611C-3E28-44BF-96F1-367275732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                      Vznik půdy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34562D-6603-4A87-91F8-71391ACA57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400" dirty="0">
                <a:latin typeface="Comic Sans MS" pitchFamily="66"/>
                <a:ea typeface="Lucida Sans Unicode" pitchFamily="2"/>
                <a:cs typeface="Tahoma" pitchFamily="2"/>
              </a:rPr>
              <a:t>T</a:t>
            </a:r>
            <a:r>
              <a:rPr lang="cs-CZ" sz="2400" b="0" i="0" u="none" strike="noStrike" kern="1200" dirty="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ři stádia:	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400" b="0" i="0" u="none" strike="noStrike" kern="1200" dirty="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1. zvětrávání </a:t>
            </a:r>
            <a:r>
              <a:rPr lang="cs-CZ" sz="2400" b="1" i="0" u="none" strike="noStrike" kern="1200" dirty="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matečné horniny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400" b="0" i="0" u="none" strike="noStrike" kern="1200" dirty="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2. vznik </a:t>
            </a:r>
            <a:r>
              <a:rPr lang="cs-CZ" sz="2400" b="1" i="0" u="none" strike="noStrike" kern="1200" dirty="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půdotvorného substrátu </a:t>
            </a:r>
            <a:r>
              <a:rPr lang="cs-CZ" sz="2400" i="0" u="none" strike="noStrike" kern="1200" dirty="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(</a:t>
            </a:r>
            <a:r>
              <a:rPr lang="cs-CZ" sz="2400" b="0" i="0" u="none" strike="noStrike" kern="1200" dirty="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bez organických částic)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400" b="0" i="0" u="none" strike="noStrike" kern="1200" dirty="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3. vznik </a:t>
            </a:r>
            <a:r>
              <a:rPr lang="cs-CZ" sz="2400" b="1" i="0" u="none" strike="noStrike" kern="1200" dirty="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půdy</a:t>
            </a:r>
            <a:r>
              <a:rPr lang="cs-CZ" sz="2400" b="0" i="0" u="none" strike="noStrike" kern="1200" dirty="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 (půdotvorní činitelé)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cs-CZ" sz="2400" b="1" i="0" u="none" strike="noStrike" kern="1200" dirty="0">
              <a:ln>
                <a:noFill/>
              </a:ln>
              <a:latin typeface="Comic Sans MS" pitchFamily="66"/>
              <a:ea typeface="Lucida Sans Unicode" pitchFamily="2"/>
              <a:cs typeface="Tahoma" pitchFamily="2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3590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41611C-3E28-44BF-96F1-367275732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               </a:t>
            </a:r>
            <a:r>
              <a:rPr lang="cs-CZ" dirty="0">
                <a:solidFill>
                  <a:schemeClr val="accent2">
                    <a:lumMod val="50000"/>
                  </a:schemeClr>
                </a:solidFill>
                <a:latin typeface="Comic Sans MS" pitchFamily="66"/>
                <a:cs typeface="Tahoma" pitchFamily="2"/>
              </a:rPr>
              <a:t>P</a:t>
            </a:r>
            <a:r>
              <a:rPr lang="cs-CZ" sz="4400" b="0" i="0" u="none" strike="noStrike" kern="120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latin typeface="Comic Sans MS" pitchFamily="66"/>
                <a:ea typeface="Lucida Sans Unicode" pitchFamily="2"/>
                <a:cs typeface="Tahoma" pitchFamily="2"/>
              </a:rPr>
              <a:t>ůdotvorní činitelé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34562D-6603-4A87-91F8-71391ACA57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400" b="1" i="0" u="none" strike="noStrike" kern="1200" dirty="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Matečná hornina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400" b="1" i="0" u="none" strike="noStrike" kern="1200" dirty="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–</a:t>
            </a:r>
            <a:r>
              <a:rPr lang="cs-CZ" sz="2400" b="0" i="0" u="none" strike="noStrike" kern="1200" dirty="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 na matečné hornině je závislé chemické složení půdy, obsah chemických prvků (minerály), jsou důležité jako zásobárna živin pro rostliny – vliv na barvu půdy, zrnitost,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400" b="0" i="0" u="none" strike="noStrike" kern="1200" dirty="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- schopnost zadržovat vodu, přijímat vzduch, živiny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400" b="0" i="0" u="none" strike="noStrike" kern="1200" dirty="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		půdy vzniklé na  žulách – pH kyselé – méně živin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400" b="0" i="0" u="none" strike="noStrike" kern="1200" dirty="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		na vápencích – pH zásadité – dostatek živin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400" b="0" i="0" u="none" strike="noStrike" kern="1200" dirty="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		pískovce – málo živin</a:t>
            </a:r>
            <a:endParaRPr lang="cs-CZ" sz="2400" b="1" i="0" u="none" strike="noStrike" kern="1200" dirty="0">
              <a:ln>
                <a:noFill/>
              </a:ln>
              <a:latin typeface="Comic Sans MS" pitchFamily="66"/>
              <a:ea typeface="Lucida Sans Unicode" pitchFamily="2"/>
              <a:cs typeface="Tahoma" pitchFamily="2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2243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41611C-3E28-44BF-96F1-367275732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               </a:t>
            </a:r>
            <a:r>
              <a:rPr lang="cs-CZ" dirty="0">
                <a:solidFill>
                  <a:schemeClr val="accent2">
                    <a:lumMod val="50000"/>
                  </a:schemeClr>
                </a:solidFill>
                <a:latin typeface="Comic Sans MS" pitchFamily="66"/>
                <a:cs typeface="Tahoma" pitchFamily="2"/>
              </a:rPr>
              <a:t>P</a:t>
            </a:r>
            <a:r>
              <a:rPr lang="cs-CZ" sz="4400" b="0" i="0" u="none" strike="noStrike" kern="120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latin typeface="Comic Sans MS" pitchFamily="66"/>
                <a:ea typeface="Lucida Sans Unicode" pitchFamily="2"/>
                <a:cs typeface="Tahoma" pitchFamily="2"/>
              </a:rPr>
              <a:t>ůdotvorní činitelé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34562D-6603-4A87-91F8-71391ACA57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400" b="1" i="0" u="none" strike="noStrike" kern="1200" dirty="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 </a:t>
            </a:r>
            <a:r>
              <a:rPr lang="cs-CZ" sz="2400" b="1" dirty="0">
                <a:latin typeface="Comic Sans MS" pitchFamily="66"/>
                <a:ea typeface="Lucida Sans Unicode" pitchFamily="2"/>
                <a:cs typeface="Tahoma" pitchFamily="2"/>
              </a:rPr>
              <a:t>P</a:t>
            </a:r>
            <a:r>
              <a:rPr lang="cs-CZ" sz="2400" b="1" i="0" u="none" strike="noStrike" kern="1200" dirty="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odnebí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400" dirty="0">
                <a:latin typeface="Comic Sans MS" pitchFamily="66"/>
                <a:ea typeface="Lucida Sans Unicode" pitchFamily="2"/>
                <a:cs typeface="Tahoma" pitchFamily="2"/>
              </a:rPr>
              <a:t>1</a:t>
            </a:r>
            <a:r>
              <a:rPr lang="cs-CZ" sz="2400" b="1" dirty="0">
                <a:latin typeface="Comic Sans MS" pitchFamily="66"/>
                <a:ea typeface="Lucida Sans Unicode" pitchFamily="2"/>
                <a:cs typeface="Tahoma" pitchFamily="2"/>
              </a:rPr>
              <a:t>.</a:t>
            </a:r>
            <a:r>
              <a:rPr lang="cs-CZ" sz="2400" b="0" i="0" u="none" strike="noStrike" kern="1200" dirty="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 teplota – v teplém prostředí – rychlejší chemické procesy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400" dirty="0">
                <a:latin typeface="Comic Sans MS" pitchFamily="66"/>
                <a:ea typeface="Lucida Sans Unicode" pitchFamily="2"/>
                <a:cs typeface="Tahoma" pitchFamily="2"/>
              </a:rPr>
              <a:t>2. </a:t>
            </a:r>
            <a:r>
              <a:rPr lang="cs-CZ" sz="2400" b="0" i="0" u="none" strike="noStrike" kern="1200" dirty="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množství vody – zavodnění půdy, vlhkost, rozpouštění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400" b="0" i="0" u="none" strike="noStrike" kern="1200" dirty="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                             minerálů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400" b="0" i="0" u="none" strike="noStrike" kern="1200" dirty="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3. výpar a srážky </a:t>
            </a:r>
            <a:r>
              <a:rPr lang="cs-CZ" sz="2400" b="1" i="0" u="none" strike="noStrike" kern="1200" dirty="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–</a:t>
            </a:r>
            <a:r>
              <a:rPr lang="cs-CZ" sz="2400" b="0" i="0" u="none" strike="noStrike" kern="1200" dirty="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 vzlínání </a:t>
            </a:r>
            <a:r>
              <a:rPr lang="cs-CZ" sz="2400" b="0" i="1" u="none" strike="noStrike" kern="1200" dirty="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(minerály jsou pod povrchem)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400" b="0" i="0" u="none" strike="noStrike" kern="1200" dirty="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		       - více srážek </a:t>
            </a:r>
            <a:r>
              <a:rPr lang="cs-CZ" sz="2400" b="0" i="1" u="none" strike="noStrike" kern="1200" dirty="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(minerály dole)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174CD15-68FB-4188-AA1D-70BA97FBC5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3261" y="4098308"/>
            <a:ext cx="3212433" cy="2142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9219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41611C-3E28-44BF-96F1-367275732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               </a:t>
            </a:r>
            <a:r>
              <a:rPr lang="cs-CZ" dirty="0">
                <a:solidFill>
                  <a:schemeClr val="accent2">
                    <a:lumMod val="50000"/>
                  </a:schemeClr>
                </a:solidFill>
                <a:latin typeface="Comic Sans MS" pitchFamily="66"/>
                <a:cs typeface="Tahoma" pitchFamily="2"/>
              </a:rPr>
              <a:t>P</a:t>
            </a:r>
            <a:r>
              <a:rPr lang="cs-CZ" sz="4400" b="0" i="0" u="none" strike="noStrike" kern="120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latin typeface="Comic Sans MS" pitchFamily="66"/>
                <a:ea typeface="Lucida Sans Unicode" pitchFamily="2"/>
                <a:cs typeface="Tahoma" pitchFamily="2"/>
              </a:rPr>
              <a:t>ůdotvorní činitelé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34562D-6603-4A87-91F8-71391ACA57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400" b="1" i="0" u="none" strike="noStrike" kern="1200" dirty="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 </a:t>
            </a:r>
            <a:r>
              <a:rPr lang="cs-CZ" sz="2400" b="1" dirty="0">
                <a:latin typeface="Comic Sans MS" pitchFamily="66"/>
                <a:ea typeface="Lucida Sans Unicode" pitchFamily="2"/>
                <a:cs typeface="Tahoma" pitchFamily="2"/>
              </a:rPr>
              <a:t>Č</a:t>
            </a:r>
            <a:r>
              <a:rPr lang="cs-CZ" sz="2400" b="1" i="0" u="none" strike="noStrike" kern="1200" dirty="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lenitost terénu</a:t>
            </a:r>
          </a:p>
          <a:p>
            <a:pPr marL="457200" marR="0" lvl="0" indent="-45720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AutoNum type="arabicPeriod"/>
              <a:tabLst/>
            </a:pPr>
            <a:r>
              <a:rPr lang="cs-CZ" sz="2400" b="1" dirty="0">
                <a:latin typeface="Comic Sans MS" pitchFamily="66"/>
                <a:cs typeface="Tahoma" pitchFamily="2"/>
              </a:rPr>
              <a:t>Nadmořská výška – </a:t>
            </a:r>
            <a:r>
              <a:rPr lang="cs-CZ" sz="2400" dirty="0">
                <a:latin typeface="Comic Sans MS" pitchFamily="66"/>
                <a:cs typeface="Tahoma" pitchFamily="2"/>
              </a:rPr>
              <a:t>čím je vyšší nadmořská výška, tím je nižší teplota – množství srážek stoupá</a:t>
            </a:r>
          </a:p>
          <a:p>
            <a:pPr marL="514350" marR="0" lvl="0" indent="-51435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AutoNum type="arabicPeriod"/>
              <a:tabLst/>
            </a:pPr>
            <a:endParaRPr lang="cs-CZ" sz="2400" b="1" dirty="0">
              <a:latin typeface="Comic Sans MS" pitchFamily="66"/>
              <a:cs typeface="Tahoma" pitchFamily="2"/>
            </a:endParaRPr>
          </a:p>
          <a:p>
            <a:pPr marL="514350" marR="0" lvl="0" indent="-51435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AutoNum type="arabicPeriod"/>
              <a:tabLst/>
            </a:pPr>
            <a:endParaRPr lang="cs-CZ" sz="2400" b="1" dirty="0">
              <a:latin typeface="Comic Sans MS" pitchFamily="66"/>
              <a:cs typeface="Tahoma" pitchFamily="2"/>
            </a:endParaRPr>
          </a:p>
          <a:p>
            <a:pPr marL="514350" marR="0" lvl="0" indent="-51435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AutoNum type="arabicPeriod"/>
              <a:tabLst/>
            </a:pPr>
            <a:r>
              <a:rPr lang="cs-CZ" sz="2400" b="1" dirty="0">
                <a:latin typeface="Comic Sans MS" pitchFamily="66"/>
                <a:cs typeface="Tahoma" pitchFamily="2"/>
              </a:rPr>
              <a:t>Orientace svahů -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22356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41611C-3E28-44BF-96F1-367275732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               </a:t>
            </a:r>
            <a:r>
              <a:rPr lang="cs-CZ" dirty="0">
                <a:solidFill>
                  <a:schemeClr val="accent2">
                    <a:lumMod val="50000"/>
                  </a:schemeClr>
                </a:solidFill>
                <a:latin typeface="Comic Sans MS" pitchFamily="66"/>
                <a:cs typeface="Tahoma" pitchFamily="2"/>
              </a:rPr>
              <a:t>P</a:t>
            </a:r>
            <a:r>
              <a:rPr lang="cs-CZ" sz="4400" b="0" i="0" u="none" strike="noStrike" kern="120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latin typeface="Comic Sans MS" pitchFamily="66"/>
                <a:ea typeface="Lucida Sans Unicode" pitchFamily="2"/>
                <a:cs typeface="Tahoma" pitchFamily="2"/>
              </a:rPr>
              <a:t>ůdotvorní činitelé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34562D-6603-4A87-91F8-71391ACA57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179" y="1669758"/>
            <a:ext cx="10515600" cy="4351338"/>
          </a:xfrm>
        </p:spPr>
        <p:txBody>
          <a:bodyPr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400" b="1" i="0" u="none" strike="noStrike" kern="1200" dirty="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 </a:t>
            </a:r>
            <a:r>
              <a:rPr lang="cs-CZ" sz="2400" b="1" dirty="0">
                <a:latin typeface="Comic Sans MS" pitchFamily="66"/>
                <a:ea typeface="Lucida Sans Unicode" pitchFamily="2"/>
                <a:cs typeface="Tahoma" pitchFamily="2"/>
              </a:rPr>
              <a:t>V</a:t>
            </a:r>
            <a:r>
              <a:rPr lang="cs-CZ" sz="2400" b="1" i="0" u="none" strike="noStrike" kern="1200" dirty="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oda a vzduch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400" dirty="0">
                <a:latin typeface="Comic Sans MS" pitchFamily="66"/>
                <a:cs typeface="Tahoma" pitchFamily="2"/>
              </a:rPr>
              <a:t>Úrodnost a vlastnosti půdy závisejí i na množství půdního vzduchu a půdní vody.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400" dirty="0">
                <a:latin typeface="Comic Sans MS" pitchFamily="66"/>
                <a:cs typeface="Tahoma" pitchFamily="2"/>
              </a:rPr>
              <a:t>Čím je vyšší hladina podzemní vody, tím bývají půdy </a:t>
            </a:r>
            <a:r>
              <a:rPr lang="cs-CZ" sz="2400" b="1" dirty="0">
                <a:latin typeface="Comic Sans MS" pitchFamily="66"/>
                <a:cs typeface="Tahoma" pitchFamily="2"/>
              </a:rPr>
              <a:t>podmáčenější </a:t>
            </a:r>
            <a:r>
              <a:rPr lang="cs-CZ" sz="2400" dirty="0">
                <a:latin typeface="Comic Sans MS" pitchFamily="66"/>
                <a:cs typeface="Tahoma" pitchFamily="2"/>
              </a:rPr>
              <a:t>– 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400" dirty="0">
                <a:latin typeface="Comic Sans MS" pitchFamily="66"/>
                <a:cs typeface="Tahoma" pitchFamily="2"/>
              </a:rPr>
              <a:t>Obsahují více půdní vody a méně půdního vzduchu – kořeny rostlin v podmáčené půdě nemohou dýchat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45463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41611C-3E28-44BF-96F1-367275732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2">
                    <a:lumMod val="50000"/>
                  </a:schemeClr>
                </a:solidFill>
                <a:latin typeface="Comic Sans MS" panose="030F0702030302020204" pitchFamily="66" charset="0"/>
              </a:rPr>
              <a:t>                </a:t>
            </a:r>
            <a:r>
              <a:rPr lang="cs-CZ" dirty="0">
                <a:solidFill>
                  <a:schemeClr val="accent2">
                    <a:lumMod val="50000"/>
                  </a:schemeClr>
                </a:solidFill>
                <a:latin typeface="Comic Sans MS" pitchFamily="66"/>
                <a:cs typeface="Tahoma" pitchFamily="2"/>
              </a:rPr>
              <a:t>P</a:t>
            </a:r>
            <a:r>
              <a:rPr lang="cs-CZ" sz="4400" b="0" i="0" u="none" strike="noStrike" kern="120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latin typeface="Comic Sans MS" pitchFamily="66"/>
                <a:ea typeface="Lucida Sans Unicode" pitchFamily="2"/>
                <a:cs typeface="Tahoma" pitchFamily="2"/>
              </a:rPr>
              <a:t>ůdotvorní činitelé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34562D-6603-4A87-91F8-71391ACA57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179" y="1669758"/>
            <a:ext cx="10515600" cy="4351338"/>
          </a:xfrm>
        </p:spPr>
        <p:txBody>
          <a:bodyPr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400" b="1" i="0" u="none" strike="noStrike" kern="1200" dirty="0">
                <a:ln>
                  <a:noFill/>
                </a:ln>
                <a:latin typeface="Comic Sans MS" pitchFamily="66"/>
                <a:ea typeface="Lucida Sans Unicode" pitchFamily="2"/>
                <a:cs typeface="Tahoma" pitchFamily="2"/>
              </a:rPr>
              <a:t> Organismy a člověk</a:t>
            </a:r>
          </a:p>
          <a:p>
            <a:pPr marR="0" lvl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tabLst/>
            </a:pPr>
            <a:r>
              <a:rPr lang="cs-CZ" sz="2400" dirty="0">
                <a:latin typeface="Comic Sans MS" pitchFamily="66"/>
                <a:cs typeface="Tahoma" pitchFamily="2"/>
              </a:rPr>
              <a:t>rozklad odumřelé organické hmoty v humus  - čím více humusu v půdě, je úrodnější</a:t>
            </a:r>
          </a:p>
          <a:p>
            <a:pPr marR="0" lvl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  <a:tabLst/>
            </a:pPr>
            <a:r>
              <a:rPr lang="cs-CZ" sz="2400" dirty="0">
                <a:latin typeface="Comic Sans MS" pitchFamily="66"/>
                <a:cs typeface="Tahoma" pitchFamily="2"/>
              </a:rPr>
              <a:t>člověk ovlivňuje činností – obdělává, hnojí, odlesňuje krajinu, na půdě buduje stavby a pod…</a:t>
            </a: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5BEE9EA-AC18-4346-97FC-8F91A63F13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8411" y="3214481"/>
            <a:ext cx="4080138" cy="3088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90121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387</Words>
  <Application>Microsoft Office PowerPoint</Application>
  <PresentationFormat>Širokoúhlá obrazovka</PresentationFormat>
  <Paragraphs>49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Comic Sans MS</vt:lpstr>
      <vt:lpstr>Helvetica</vt:lpstr>
      <vt:lpstr>Liberation Serif</vt:lpstr>
      <vt:lpstr>Motiv Office</vt:lpstr>
      <vt:lpstr>Prezentace aplikace PowerPoint</vt:lpstr>
      <vt:lpstr>Půda</vt:lpstr>
      <vt:lpstr>                           Půda</vt:lpstr>
      <vt:lpstr>                       Vznik půdy</vt:lpstr>
      <vt:lpstr>                Půdotvorní činitelé</vt:lpstr>
      <vt:lpstr>                Půdotvorní činitelé</vt:lpstr>
      <vt:lpstr>                Půdotvorní činitelé</vt:lpstr>
      <vt:lpstr>                Půdotvorní činitelé</vt:lpstr>
      <vt:lpstr>                Půdotvorní činitelé</vt:lpstr>
      <vt:lpstr>                    Vlastnosti půdy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lada johnova</dc:creator>
  <cp:lastModifiedBy>Kristyna Patkova</cp:lastModifiedBy>
  <cp:revision>4</cp:revision>
  <dcterms:created xsi:type="dcterms:W3CDTF">2021-04-29T14:48:57Z</dcterms:created>
  <dcterms:modified xsi:type="dcterms:W3CDTF">2021-04-30T11:31:09Z</dcterms:modified>
</cp:coreProperties>
</file>