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7B1026-FC47-41B7-9A40-B6B6BB4876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F2BD400-033B-47B7-A92D-EBBF288648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445B372-0CCF-41B4-A478-64EEA44EC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DF0F1-5E39-455A-AD23-58DF49A56051}" type="datetimeFigureOut">
              <a:rPr lang="cs-CZ" smtClean="0"/>
              <a:t>18.04.2021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D5609BD-7748-4B89-932C-80A29B872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709863D-FDEF-4B32-A39E-6C55F821B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209D-3C62-4379-ACE6-1977C6BD76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8464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63D143-4245-486A-83E0-34ABFB2E5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4FFD159-A402-4C90-8B1C-F034117E50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58D57E7-FD9A-4F7E-BFF7-C6AE28AF2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DF0F1-5E39-455A-AD23-58DF49A56051}" type="datetimeFigureOut">
              <a:rPr lang="cs-CZ" smtClean="0"/>
              <a:t>18.04.2021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CF24A46-C848-4706-A287-F76E1AD71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80EDB68-5FD0-40E0-B2C8-7A6D67E84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209D-3C62-4379-ACE6-1977C6BD76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89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E5A4733-2133-49EC-A265-8D8B2F4CFC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F3D39AE-F818-4840-8CFE-6BA2F5214C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0088C09-77F2-4E25-A416-7E6F1E9CF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DF0F1-5E39-455A-AD23-58DF49A56051}" type="datetimeFigureOut">
              <a:rPr lang="cs-CZ" smtClean="0"/>
              <a:t>18.04.2021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91A840C-FE73-4862-9C4A-7D603D900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6492262-5C68-41BB-A942-DFE9210A4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209D-3C62-4379-ACE6-1977C6BD76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6178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6B8C15-7962-4133-8751-8FA3E0999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E03BBDA-113A-42A8-B938-A1F7442A60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EA4CE3D-B7C9-4D3B-802F-C25D2C9C9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DF0F1-5E39-455A-AD23-58DF49A56051}" type="datetimeFigureOut">
              <a:rPr lang="cs-CZ" smtClean="0"/>
              <a:t>18.04.2021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EEB9FCB-8932-4217-8413-7C1771B46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010264E-CE2A-457D-B77D-C859DAB5B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209D-3C62-4379-ACE6-1977C6BD76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2956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0CA09C-2B88-47C9-AAB0-994E221C1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94CF26B-B4BB-4A31-AE46-11496E00C1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1397245-65AE-4C86-AD7B-D4333FA7B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DF0F1-5E39-455A-AD23-58DF49A56051}" type="datetimeFigureOut">
              <a:rPr lang="cs-CZ" smtClean="0"/>
              <a:t>18.04.2021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FAA15A0-7F21-4B10-A6AC-C7B346029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1C2DF62-6FE4-4A59-8FC4-B2BD8EFD8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209D-3C62-4379-ACE6-1977C6BD76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7952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B455CC-FDC9-4C94-B316-770FA0EEF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AB1A02-9685-4B11-9EDD-469D96D400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4F35EC8-B4A8-4902-BB5E-39746429D3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21D2467-E4C0-4AE0-AD32-AFB56CC35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DF0F1-5E39-455A-AD23-58DF49A56051}" type="datetimeFigureOut">
              <a:rPr lang="cs-CZ" smtClean="0"/>
              <a:t>18.04.2021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1010DED-F883-4EEA-8489-3290BF993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A18DA70-3025-416A-87EF-E3BC53470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209D-3C62-4379-ACE6-1977C6BD76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5048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1FAAC5-529B-4807-AA24-4AA0CAB1E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7D9DC2F-6A47-445F-97BC-0BE0C6A6DD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12BBA3A-2369-40B6-A5B8-5CED2172DA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0CDF847-C465-4F3E-9519-D3FAB890F1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1539ED6-800E-4140-BD55-5609524627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0E367F4-7A1E-4615-AC1B-5147FF898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DF0F1-5E39-455A-AD23-58DF49A56051}" type="datetimeFigureOut">
              <a:rPr lang="cs-CZ" smtClean="0"/>
              <a:t>18.04.2021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E7C3828-CB4B-4197-BFEF-03D7DEAE3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E5DC39F-9367-4CBA-855E-6E34005EC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209D-3C62-4379-ACE6-1977C6BD76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7907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8733C1-0A44-4EE2-B7EC-778C3C56A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21E624F-4F32-45C6-B966-FD7423BD5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DF0F1-5E39-455A-AD23-58DF49A56051}" type="datetimeFigureOut">
              <a:rPr lang="cs-CZ" smtClean="0"/>
              <a:t>18.04.2021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27A8060-1B23-4178-92CF-B1F677611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9272CB9-054B-4F90-8D29-3630FE4B7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209D-3C62-4379-ACE6-1977C6BD76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450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2BCCC09-7542-40B9-808F-3D043AE61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DF0F1-5E39-455A-AD23-58DF49A56051}" type="datetimeFigureOut">
              <a:rPr lang="cs-CZ" smtClean="0"/>
              <a:t>18.04.2021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2454168-9C8A-4AF6-9A79-85B8CFDC4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23320C8-B7D7-4F5C-852C-D9CECB6DB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209D-3C62-4379-ACE6-1977C6BD76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4627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A2375C-5F14-4DB5-8F2A-035B51AB7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380C605-6748-4876-A168-06B3412DE1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948EDE5-E701-4E16-B719-3EDC3669DC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BA35A83-DE81-4521-8F4B-3059F016E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DF0F1-5E39-455A-AD23-58DF49A56051}" type="datetimeFigureOut">
              <a:rPr lang="cs-CZ" smtClean="0"/>
              <a:t>18.04.2021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9F17C19-B250-4778-A208-366C0BDF8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6A5070F-E361-4AE1-A06C-FF4A0C1A7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209D-3C62-4379-ACE6-1977C6BD76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8026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0F6508-6C73-48F2-9323-B36D97A2A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1BFFE9C-7087-496E-A7DC-7AD38C6923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2824BF9-6A44-4E5E-B721-4F541D37C7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CB303C0-5996-4959-9B28-ACA6F44C8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DF0F1-5E39-455A-AD23-58DF49A56051}" type="datetimeFigureOut">
              <a:rPr lang="cs-CZ" smtClean="0"/>
              <a:t>18.04.2021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73005EE-95CA-4AC9-A1A0-A2AC5658D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46B3EEC-AF3A-403F-8657-BA9579836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3209D-3C62-4379-ACE6-1977C6BD76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0456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F98DD83-5361-4068-B574-D87A159AD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C3C71C6-1745-4E01-93FE-712CEBF9AC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B1578CD-0712-4938-B3E8-F56EC62D01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DF0F1-5E39-455A-AD23-58DF49A56051}" type="datetimeFigureOut">
              <a:rPr lang="cs-CZ" smtClean="0"/>
              <a:t>18.04.2021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F866565-0A3E-4384-AD20-F28CD846E7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8F7257C-2961-48A2-993E-4ECC8540D8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3209D-3C62-4379-ACE6-1977C6BD76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6993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fif"/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fif"/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fif"/><Relationship Id="rId2" Type="http://schemas.openxmlformats.org/officeDocument/2006/relationships/image" Target="../media/image9.jf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B0F78F-C927-4203-8583-9E6D51F87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81DF366-EF01-4B3C-A2EC-C0A07669D6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kern="150" dirty="0">
                <a:effectLst/>
                <a:latin typeface="Liberation Serif"/>
                <a:ea typeface="NSimSun" panose="02010609030101010101" pitchFamily="49" charset="-122"/>
                <a:cs typeface="Mangal" panose="02040503050203030202" pitchFamily="18" charset="0"/>
              </a:rPr>
              <a:t>Přírodopis 7.A (19.4 – 2.5) Řád - Krokodýli</a:t>
            </a:r>
            <a:br>
              <a:rPr lang="cs-CZ" sz="2400" kern="150" dirty="0">
                <a:effectLst/>
                <a:latin typeface="Liberation Serif"/>
                <a:ea typeface="NSimSun" panose="02010609030101010101" pitchFamily="49" charset="-122"/>
                <a:cs typeface="Mangal" panose="02040503050203030202" pitchFamily="18" charset="0"/>
              </a:rPr>
            </a:br>
            <a:r>
              <a:rPr lang="cs-CZ" sz="2400" kern="150" dirty="0">
                <a:effectLst/>
                <a:latin typeface="Liberation Serif"/>
                <a:ea typeface="NSimSun" panose="02010609030101010101" pitchFamily="49" charset="-122"/>
                <a:cs typeface="Mangal" panose="02040503050203030202" pitchFamily="18" charset="0"/>
              </a:rPr>
              <a:t>Udělejte si výpisky z přiložené prezentace- Řád – Krokodýli</a:t>
            </a:r>
            <a:br>
              <a:rPr lang="cs-CZ" sz="2400" kern="150" dirty="0">
                <a:effectLst/>
                <a:latin typeface="Liberation Serif"/>
                <a:ea typeface="NSimSun" panose="02010609030101010101" pitchFamily="49" charset="-122"/>
                <a:cs typeface="Mangal" panose="02040503050203030202" pitchFamily="18" charset="0"/>
              </a:rPr>
            </a:br>
            <a:r>
              <a:rPr lang="cs-CZ" sz="2400" kern="150" dirty="0">
                <a:latin typeface="Liberation Serif"/>
                <a:ea typeface="NSimSun" panose="02010609030101010101" pitchFamily="49" charset="-122"/>
                <a:cs typeface="Mangal" panose="02040503050203030202" pitchFamily="18" charset="0"/>
              </a:rPr>
              <a:t>Práci máte na 14 dní.</a:t>
            </a:r>
            <a:endParaRPr lang="cs-CZ" sz="2400" kern="150" dirty="0">
              <a:effectLst/>
              <a:latin typeface="Liberation Serif"/>
              <a:ea typeface="NSimSun" panose="02010609030101010101" pitchFamily="49" charset="-122"/>
              <a:cs typeface="Mangal" panose="02040503050203030202" pitchFamily="18" charset="0"/>
            </a:endParaRPr>
          </a:p>
          <a:p>
            <a:pPr marL="0" indent="0">
              <a:buNone/>
            </a:pPr>
            <a:r>
              <a:rPr lang="cs-CZ" sz="2400" kern="150" dirty="0">
                <a:effectLst/>
                <a:latin typeface="Liberation Serif"/>
                <a:ea typeface="NSimSun" panose="02010609030101010101" pitchFamily="49" charset="-122"/>
                <a:cs typeface="Mangal" panose="02040503050203030202" pitchFamily="18" charset="0"/>
              </a:rPr>
              <a:t>Písemně do sešitu odpovězte na otázku</a:t>
            </a:r>
            <a:r>
              <a:rPr lang="cs-CZ" sz="2400" kern="150" dirty="0">
                <a:latin typeface="Liberation Serif"/>
                <a:ea typeface="NSimSun" panose="02010609030101010101" pitchFamily="49" charset="-122"/>
                <a:cs typeface="Mangal" panose="02040503050203030202" pitchFamily="18" charset="0"/>
              </a:rPr>
              <a:t>: Jaký je rozdíl mezi aligátorem a krokodýlem?</a:t>
            </a:r>
          </a:p>
          <a:p>
            <a:pPr marL="0" indent="0">
              <a:buNone/>
            </a:pPr>
            <a:r>
              <a:rPr lang="cs-CZ" sz="2400" kern="150" dirty="0">
                <a:effectLst/>
                <a:latin typeface="Liberation Serif"/>
                <a:ea typeface="NSimSun" panose="02010609030101010101" pitchFamily="49" charset="-122"/>
                <a:cs typeface="Mangal" panose="02040503050203030202" pitchFamily="18" charset="0"/>
              </a:rPr>
              <a:t>Řád -Krokodýli</a:t>
            </a:r>
            <a:r>
              <a:rPr lang="cs-CZ" sz="2400" b="1" kern="15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NSimSun" panose="02010609030101010101" pitchFamily="49" charset="-122"/>
                <a:cs typeface="Mangal" panose="02040503050203030202" pitchFamily="18" charset="0"/>
              </a:rPr>
              <a:t>.</a:t>
            </a:r>
            <a:r>
              <a:rPr lang="cs-CZ" sz="2400" kern="150" dirty="0">
                <a:effectLst/>
                <a:latin typeface="Liberation Serif"/>
                <a:ea typeface="NSimSun" panose="02010609030101010101" pitchFamily="49" charset="-122"/>
                <a:cs typeface="Mangal" panose="02040503050203030202" pitchFamily="18" charset="0"/>
              </a:rPr>
              <a:t>pptx 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4820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CA9D71-2CDE-4773-B30A-C4390ADA8B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201281"/>
          </a:xfrm>
        </p:spPr>
        <p:txBody>
          <a:bodyPr>
            <a:normAutofit fontScale="90000"/>
          </a:bodyPr>
          <a:lstStyle/>
          <a:p>
            <a:br>
              <a:rPr lang="cs-CZ" sz="6000" b="1" dirty="0">
                <a:solidFill>
                  <a:schemeClr val="accent6">
                    <a:lumMod val="50000"/>
                  </a:schemeClr>
                </a:solidFill>
                <a:latin typeface="Comic Sans MS" pitchFamily="66"/>
              </a:rPr>
            </a:br>
            <a:br>
              <a:rPr lang="cs-CZ" sz="6000" b="1" dirty="0">
                <a:solidFill>
                  <a:srgbClr val="FF0000"/>
                </a:solidFill>
                <a:latin typeface="Comic Sans MS" pitchFamily="66"/>
              </a:rPr>
            </a:br>
            <a:r>
              <a:rPr lang="cs-CZ" sz="6000" b="1" dirty="0">
                <a:solidFill>
                  <a:schemeClr val="accent6">
                    <a:lumMod val="50000"/>
                  </a:schemeClr>
                </a:solidFill>
                <a:latin typeface="Comic Sans MS" pitchFamily="66"/>
              </a:rPr>
              <a:t>Podkmen – Obratlovci</a:t>
            </a:r>
            <a:br>
              <a:rPr lang="cs-CZ" b="1" dirty="0">
                <a:solidFill>
                  <a:srgbClr val="FF0000"/>
                </a:solidFill>
                <a:latin typeface="Comic Sans MS" pitchFamily="66"/>
              </a:rPr>
            </a:br>
            <a:r>
              <a:rPr lang="cs-CZ" sz="3600" b="1" dirty="0">
                <a:solidFill>
                  <a:schemeClr val="accent2">
                    <a:lumMod val="75000"/>
                  </a:schemeClr>
                </a:solidFill>
                <a:latin typeface="Comic Sans MS" pitchFamily="66"/>
              </a:rPr>
              <a:t>třída – </a:t>
            </a:r>
            <a:r>
              <a:rPr lang="cs-CZ" sz="4400" b="1" dirty="0">
                <a:solidFill>
                  <a:schemeClr val="accent2">
                    <a:lumMod val="75000"/>
                  </a:schemeClr>
                </a:solidFill>
                <a:latin typeface="Comic Sans MS" pitchFamily="66"/>
              </a:rPr>
              <a:t>Plazy</a:t>
            </a:r>
            <a:r>
              <a:rPr lang="cs-CZ" sz="4400" b="1" dirty="0">
                <a:solidFill>
                  <a:srgbClr val="FF0000"/>
                </a:solidFill>
                <a:latin typeface="Comic Sans MS" pitchFamily="66"/>
              </a:rPr>
              <a:t> </a:t>
            </a:r>
            <a:r>
              <a:rPr lang="cs-CZ" sz="3600" b="1" dirty="0">
                <a:solidFill>
                  <a:srgbClr val="FF0000"/>
                </a:solidFill>
                <a:latin typeface="Comic Sans MS" pitchFamily="66"/>
              </a:rPr>
              <a:t>   řád</a:t>
            </a:r>
            <a:r>
              <a:rPr lang="cs-CZ" b="1" dirty="0">
                <a:solidFill>
                  <a:srgbClr val="FF0000"/>
                </a:solidFill>
                <a:latin typeface="Comic Sans MS" pitchFamily="66"/>
              </a:rPr>
              <a:t> </a:t>
            </a:r>
            <a:r>
              <a:rPr lang="cs-CZ" sz="3600" b="1" dirty="0">
                <a:solidFill>
                  <a:srgbClr val="FF0000"/>
                </a:solidFill>
                <a:latin typeface="Comic Sans MS" pitchFamily="66"/>
              </a:rPr>
              <a:t>-</a:t>
            </a:r>
            <a:r>
              <a:rPr lang="cs-CZ" sz="6000" b="1" dirty="0">
                <a:solidFill>
                  <a:srgbClr val="FF0000"/>
                </a:solidFill>
                <a:latin typeface="Comic Sans MS" pitchFamily="66"/>
              </a:rPr>
              <a:t> </a:t>
            </a:r>
            <a:r>
              <a:rPr lang="cs-CZ" sz="4400" b="1" dirty="0">
                <a:solidFill>
                  <a:srgbClr val="FF0000"/>
                </a:solidFill>
                <a:latin typeface="Comic Sans MS" pitchFamily="66"/>
              </a:rPr>
              <a:t>Krokodýli</a:t>
            </a:r>
            <a:br>
              <a:rPr lang="cs-CZ" sz="6700" b="1" dirty="0"/>
            </a:br>
            <a:endParaRPr lang="cs-CZ" sz="6700" dirty="0"/>
          </a:p>
        </p:txBody>
      </p:sp>
      <p:sp>
        <p:nvSpPr>
          <p:cNvPr id="4" name="TextovéPole 7">
            <a:extLst>
              <a:ext uri="{FF2B5EF4-FFF2-40B4-BE49-F238E27FC236}">
                <a16:creationId xmlns:a16="http://schemas.microsoft.com/office/drawing/2014/main" id="{15165F96-8BD3-4991-B6FE-22E4F239FE72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982525" y="4820292"/>
            <a:ext cx="8226950" cy="1520495"/>
          </a:xfrm>
          <a:prstGeom prst="rect">
            <a:avLst/>
          </a:prstGeom>
          <a:solidFill>
            <a:srgbClr val="FFFF00"/>
          </a:solidFill>
          <a:ln cap="flat">
            <a:noFill/>
          </a:ln>
        </p:spPr>
        <p:txBody>
          <a:bodyPr vert="horz" wrap="squar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4000" b="0" i="0" u="none" strike="noStrike" kern="1200" cap="none" spc="0" baseline="0" dirty="0" err="1">
                <a:solidFill>
                  <a:srgbClr val="355E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Ing.L.Johnová</a:t>
            </a:r>
            <a:endParaRPr lang="cs-CZ" sz="4000" b="0" i="0" u="none" strike="noStrike" kern="1200" cap="none" spc="0" baseline="0" dirty="0">
              <a:solidFill>
                <a:srgbClr val="355E00"/>
              </a:solidFill>
              <a:uFillTx/>
              <a:latin typeface="Comic Sans MS" pitchFamily="66"/>
              <a:ea typeface="Lucida Sans Unicode" pitchFamily="2"/>
              <a:cs typeface="Tahoma" pitchFamily="2"/>
            </a:endParaRP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4000" b="0" i="0" u="none" strike="noStrike" kern="1200" cap="none" spc="0" baseline="0" dirty="0">
                <a:solidFill>
                  <a:srgbClr val="355E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ZŠ Lom</a:t>
            </a:r>
          </a:p>
        </p:txBody>
      </p:sp>
    </p:spTree>
    <p:extLst>
      <p:ext uri="{BB962C8B-B14F-4D97-AF65-F5344CB8AC3E}">
        <p14:creationId xmlns:p14="http://schemas.microsoft.com/office/powerpoint/2010/main" val="574350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D7154A-B248-4B7A-BB48-BF615D76D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1800" b="1" dirty="0">
                <a:solidFill>
                  <a:srgbClr val="FF0000"/>
                </a:solidFill>
                <a:latin typeface="Comic Sans MS" pitchFamily="66"/>
              </a:rPr>
              <a:t>                                </a:t>
            </a:r>
            <a:r>
              <a:rPr lang="cs-CZ" sz="2400" b="1" dirty="0">
                <a:solidFill>
                  <a:srgbClr val="FF0000"/>
                </a:solidFill>
                <a:latin typeface="Comic Sans MS" pitchFamily="66"/>
              </a:rPr>
              <a:t>řád</a:t>
            </a:r>
            <a:r>
              <a:rPr lang="cs-CZ" b="1" dirty="0">
                <a:solidFill>
                  <a:srgbClr val="FF0000"/>
                </a:solidFill>
                <a:latin typeface="Comic Sans MS" pitchFamily="66"/>
              </a:rPr>
              <a:t> </a:t>
            </a:r>
            <a:r>
              <a:rPr lang="cs-CZ" sz="2400" b="1" dirty="0">
                <a:solidFill>
                  <a:srgbClr val="FF0000"/>
                </a:solidFill>
                <a:latin typeface="Comic Sans MS" pitchFamily="66"/>
              </a:rPr>
              <a:t>-</a:t>
            </a:r>
            <a:r>
              <a:rPr lang="cs-CZ" sz="4400" b="1" dirty="0">
                <a:solidFill>
                  <a:srgbClr val="FF0000"/>
                </a:solidFill>
                <a:latin typeface="Comic Sans MS" pitchFamily="66"/>
              </a:rPr>
              <a:t> </a:t>
            </a:r>
            <a:r>
              <a:rPr lang="cs-CZ" sz="4000" b="1" dirty="0">
                <a:solidFill>
                  <a:srgbClr val="FF0000"/>
                </a:solidFill>
                <a:latin typeface="Comic Sans MS" pitchFamily="66"/>
              </a:rPr>
              <a:t>Krokodýli</a:t>
            </a:r>
            <a:br>
              <a:rPr lang="cs-CZ" sz="5400" b="1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5E1B60-A785-44D3-8711-7EA254200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4917"/>
            <a:ext cx="10515600" cy="5370990"/>
          </a:xfrm>
        </p:spPr>
        <p:txBody>
          <a:bodyPr/>
          <a:lstStyle/>
          <a:p>
            <a:pPr>
              <a:buFontTx/>
              <a:buChar char="-"/>
            </a:pPr>
            <a:r>
              <a:rPr lang="cs-CZ" b="1" dirty="0">
                <a:latin typeface="Comic Sans MS" panose="030F0702030302020204" pitchFamily="66" charset="0"/>
              </a:rPr>
              <a:t>nejdokonaleji vyvinutý </a:t>
            </a:r>
            <a:r>
              <a:rPr lang="cs-CZ" dirty="0">
                <a:latin typeface="Comic Sans MS" panose="030F0702030302020204" pitchFamily="66" charset="0"/>
              </a:rPr>
              <a:t>plazy</a:t>
            </a:r>
          </a:p>
          <a:p>
            <a:pPr>
              <a:buFontTx/>
              <a:buChar char="-"/>
            </a:pPr>
            <a:r>
              <a:rPr lang="cs-CZ" dirty="0">
                <a:latin typeface="Comic Sans MS" panose="030F0702030302020204" pitchFamily="66" charset="0"/>
              </a:rPr>
              <a:t>srdeční komora </a:t>
            </a:r>
            <a:r>
              <a:rPr lang="cs-CZ" b="1" dirty="0">
                <a:latin typeface="Comic Sans MS" panose="030F0702030302020204" pitchFamily="66" charset="0"/>
              </a:rPr>
              <a:t>je téměř rozdělena na dvě části</a:t>
            </a:r>
          </a:p>
          <a:p>
            <a:pPr>
              <a:buFontTx/>
              <a:buChar char="-"/>
            </a:pPr>
            <a:r>
              <a:rPr lang="cs-CZ" dirty="0">
                <a:latin typeface="Comic Sans MS" panose="030F0702030302020204" pitchFamily="66" charset="0"/>
              </a:rPr>
              <a:t>břišní dutina je od hrudní oddělena svalem – </a:t>
            </a:r>
            <a:r>
              <a:rPr lang="cs-CZ" b="1" dirty="0">
                <a:latin typeface="Comic Sans MS" panose="030F0702030302020204" pitchFamily="66" charset="0"/>
              </a:rPr>
              <a:t>připomínající bránici</a:t>
            </a:r>
          </a:p>
          <a:p>
            <a:pPr>
              <a:buFontTx/>
              <a:buChar char="-"/>
            </a:pPr>
            <a:r>
              <a:rPr lang="cs-CZ" dirty="0">
                <a:latin typeface="Comic Sans MS" panose="030F0702030302020204" pitchFamily="66" charset="0"/>
              </a:rPr>
              <a:t>zuby uloženy v </a:t>
            </a:r>
            <a:r>
              <a:rPr lang="cs-CZ" b="1" dirty="0">
                <a:latin typeface="Comic Sans MS" panose="030F0702030302020204" pitchFamily="66" charset="0"/>
              </a:rPr>
              <a:t>zubních lůžkách</a:t>
            </a:r>
          </a:p>
          <a:p>
            <a:pPr>
              <a:buFontTx/>
              <a:buChar char="-"/>
            </a:pPr>
            <a:r>
              <a:rPr lang="cs-CZ" dirty="0">
                <a:latin typeface="Comic Sans MS" panose="030F0702030302020204" pitchFamily="66" charset="0"/>
              </a:rPr>
              <a:t>z plazů </a:t>
            </a:r>
            <a:r>
              <a:rPr lang="cs-CZ" b="1" dirty="0">
                <a:latin typeface="Comic Sans MS" panose="030F0702030302020204" pitchFamily="66" charset="0"/>
              </a:rPr>
              <a:t>nejvíce vyvinutý mozek</a:t>
            </a:r>
          </a:p>
          <a:p>
            <a:pPr>
              <a:buFontTx/>
              <a:buChar char="-"/>
            </a:pPr>
            <a:r>
              <a:rPr lang="cs-CZ" dirty="0">
                <a:latin typeface="Comic Sans MS" panose="030F0702030302020204" pitchFamily="66" charset="0"/>
              </a:rPr>
              <a:t>ještěrovité tělo je pokryto silnou kůží vyztuženou </a:t>
            </a:r>
            <a:r>
              <a:rPr lang="cs-CZ" b="1" dirty="0">
                <a:latin typeface="Comic Sans MS" panose="030F0702030302020204" pitchFamily="66" charset="0"/>
              </a:rPr>
              <a:t>kostěnými</a:t>
            </a:r>
            <a:r>
              <a:rPr lang="cs-CZ" dirty="0">
                <a:latin typeface="Comic Sans MS" panose="030F0702030302020204" pitchFamily="66" charset="0"/>
              </a:rPr>
              <a:t> </a:t>
            </a:r>
            <a:r>
              <a:rPr lang="cs-CZ" b="1" dirty="0">
                <a:latin typeface="Comic Sans MS" panose="030F0702030302020204" pitchFamily="66" charset="0"/>
              </a:rPr>
              <a:t>deskami</a:t>
            </a:r>
            <a:r>
              <a:rPr lang="cs-CZ" dirty="0">
                <a:latin typeface="Comic Sans MS" panose="030F0702030302020204" pitchFamily="66" charset="0"/>
              </a:rPr>
              <a:t> a </a:t>
            </a:r>
            <a:r>
              <a:rPr lang="cs-CZ" b="1" dirty="0">
                <a:latin typeface="Comic Sans MS" panose="030F0702030302020204" pitchFamily="66" charset="0"/>
              </a:rPr>
              <a:t>rohovitými štíty</a:t>
            </a:r>
          </a:p>
          <a:p>
            <a:pPr>
              <a:buFontTx/>
              <a:buChar char="-"/>
            </a:pPr>
            <a:r>
              <a:rPr lang="cs-CZ" dirty="0">
                <a:latin typeface="Comic Sans MS" panose="030F0702030302020204" pitchFamily="66" charset="0"/>
              </a:rPr>
              <a:t>jsou dravci (ryby a suchozemské obratlovce)</a:t>
            </a:r>
          </a:p>
          <a:p>
            <a:pPr>
              <a:buFontTx/>
              <a:buChar char="-"/>
            </a:pPr>
            <a:endParaRPr lang="cs-CZ" dirty="0">
              <a:latin typeface="Comic Sans MS" panose="030F0702030302020204" pitchFamily="66" charset="0"/>
            </a:endParaRPr>
          </a:p>
          <a:p>
            <a:pPr>
              <a:buFontTx/>
              <a:buChar char="-"/>
            </a:pPr>
            <a:endParaRPr lang="cs-CZ" dirty="0">
              <a:latin typeface="Comic Sans MS" panose="030F0702030302020204" pitchFamily="66" charset="0"/>
            </a:endParaRPr>
          </a:p>
          <a:p>
            <a:pPr>
              <a:buFontTx/>
              <a:buChar char="-"/>
            </a:pPr>
            <a:endParaRPr lang="cs-CZ" b="1" dirty="0">
              <a:latin typeface="Comic Sans MS" panose="030F0702030302020204" pitchFamily="66" charset="0"/>
            </a:endParaRPr>
          </a:p>
          <a:p>
            <a:pPr>
              <a:buFontTx/>
              <a:buChar char="-"/>
            </a:pPr>
            <a:endParaRPr lang="cs-CZ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204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D7154A-B248-4B7A-BB48-BF615D76D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1800" b="1" dirty="0">
                <a:solidFill>
                  <a:srgbClr val="FF0000"/>
                </a:solidFill>
                <a:latin typeface="Comic Sans MS" pitchFamily="66"/>
              </a:rPr>
              <a:t>                                </a:t>
            </a:r>
            <a:r>
              <a:rPr lang="cs-CZ" sz="2400" b="1" dirty="0">
                <a:solidFill>
                  <a:srgbClr val="FF0000"/>
                </a:solidFill>
                <a:latin typeface="Comic Sans MS" pitchFamily="66"/>
              </a:rPr>
              <a:t>řád</a:t>
            </a:r>
            <a:r>
              <a:rPr lang="cs-CZ" b="1" dirty="0">
                <a:solidFill>
                  <a:srgbClr val="FF0000"/>
                </a:solidFill>
                <a:latin typeface="Comic Sans MS" pitchFamily="66"/>
              </a:rPr>
              <a:t> </a:t>
            </a:r>
            <a:r>
              <a:rPr lang="cs-CZ" sz="2400" b="1" dirty="0">
                <a:solidFill>
                  <a:srgbClr val="FF0000"/>
                </a:solidFill>
                <a:latin typeface="Comic Sans MS" pitchFamily="66"/>
              </a:rPr>
              <a:t>-</a:t>
            </a:r>
            <a:r>
              <a:rPr lang="cs-CZ" sz="4400" b="1" dirty="0">
                <a:solidFill>
                  <a:srgbClr val="FF0000"/>
                </a:solidFill>
                <a:latin typeface="Comic Sans MS" pitchFamily="66"/>
              </a:rPr>
              <a:t> </a:t>
            </a:r>
            <a:r>
              <a:rPr lang="cs-CZ" sz="4000" b="1" dirty="0">
                <a:solidFill>
                  <a:srgbClr val="FF0000"/>
                </a:solidFill>
                <a:latin typeface="Comic Sans MS" pitchFamily="66"/>
              </a:rPr>
              <a:t>Krokodýli</a:t>
            </a:r>
            <a:br>
              <a:rPr lang="cs-CZ" sz="5400" b="1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5E1B60-A785-44D3-8711-7EA254200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4917"/>
            <a:ext cx="10515600" cy="5370990"/>
          </a:xfrm>
        </p:spPr>
        <p:txBody>
          <a:bodyPr/>
          <a:lstStyle/>
          <a:p>
            <a:pPr>
              <a:buFontTx/>
              <a:buChar char="-"/>
            </a:pPr>
            <a:r>
              <a:rPr lang="cs-CZ" dirty="0">
                <a:latin typeface="Comic Sans MS" panose="030F0702030302020204" pitchFamily="66" charset="0"/>
              </a:rPr>
              <a:t>rozmnožují se ve vodě, samice klade vajíčka na souši do připraveného hnízda, po několika měsících se z vajíček líhnou krokodýli, ty se do jednoho roku zdržují v blízkosti samice</a:t>
            </a:r>
          </a:p>
          <a:p>
            <a:pPr>
              <a:buFontTx/>
              <a:buChar char="-"/>
            </a:pPr>
            <a:r>
              <a:rPr lang="cs-CZ" dirty="0">
                <a:latin typeface="Comic Sans MS" panose="030F0702030302020204" pitchFamily="66" charset="0"/>
              </a:rPr>
              <a:t>jsou </a:t>
            </a:r>
            <a:r>
              <a:rPr lang="cs-CZ" b="1" dirty="0">
                <a:latin typeface="Comic Sans MS" panose="030F0702030302020204" pitchFamily="66" charset="0"/>
              </a:rPr>
              <a:t>dlouhověcí živočichové </a:t>
            </a:r>
            <a:r>
              <a:rPr lang="cs-CZ" dirty="0">
                <a:latin typeface="Comic Sans MS" panose="030F0702030302020204" pitchFamily="66" charset="0"/>
              </a:rPr>
              <a:t>dožívající se až 80 let</a:t>
            </a:r>
          </a:p>
          <a:p>
            <a:pPr marL="0" indent="0">
              <a:buNone/>
            </a:pPr>
            <a:endParaRPr lang="cs-CZ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cs-CZ" dirty="0">
              <a:latin typeface="Comic Sans MS" panose="030F0702030302020204" pitchFamily="66" charset="0"/>
            </a:endParaRPr>
          </a:p>
          <a:p>
            <a:pPr>
              <a:buFontTx/>
              <a:buChar char="-"/>
            </a:pPr>
            <a:endParaRPr lang="cs-CZ" dirty="0">
              <a:latin typeface="Comic Sans MS" panose="030F0702030302020204" pitchFamily="66" charset="0"/>
            </a:endParaRPr>
          </a:p>
          <a:p>
            <a:pPr>
              <a:buFontTx/>
              <a:buChar char="-"/>
            </a:pPr>
            <a:endParaRPr lang="cs-CZ" dirty="0">
              <a:latin typeface="Comic Sans MS" panose="030F0702030302020204" pitchFamily="66" charset="0"/>
            </a:endParaRPr>
          </a:p>
          <a:p>
            <a:pPr>
              <a:buFontTx/>
              <a:buChar char="-"/>
            </a:pPr>
            <a:endParaRPr lang="cs-CZ" b="1" dirty="0">
              <a:latin typeface="Comic Sans MS" panose="030F0702030302020204" pitchFamily="66" charset="0"/>
            </a:endParaRPr>
          </a:p>
          <a:p>
            <a:pPr>
              <a:buFontTx/>
              <a:buChar char="-"/>
            </a:pPr>
            <a:endParaRPr lang="cs-CZ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310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D7154A-B248-4B7A-BB48-BF615D76D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1800" b="1" dirty="0">
                <a:solidFill>
                  <a:srgbClr val="FF0000"/>
                </a:solidFill>
                <a:latin typeface="Comic Sans MS" pitchFamily="66"/>
              </a:rPr>
              <a:t>                                </a:t>
            </a:r>
            <a:r>
              <a:rPr lang="cs-CZ" sz="2400" b="1" dirty="0">
                <a:solidFill>
                  <a:srgbClr val="FF0000"/>
                </a:solidFill>
                <a:latin typeface="Comic Sans MS" pitchFamily="66"/>
              </a:rPr>
              <a:t>řád</a:t>
            </a:r>
            <a:r>
              <a:rPr lang="cs-CZ" b="1" dirty="0">
                <a:solidFill>
                  <a:srgbClr val="FF0000"/>
                </a:solidFill>
                <a:latin typeface="Comic Sans MS" pitchFamily="66"/>
              </a:rPr>
              <a:t> </a:t>
            </a:r>
            <a:r>
              <a:rPr lang="cs-CZ" sz="2400" b="1" dirty="0">
                <a:solidFill>
                  <a:srgbClr val="FF0000"/>
                </a:solidFill>
                <a:latin typeface="Comic Sans MS" pitchFamily="66"/>
              </a:rPr>
              <a:t>-</a:t>
            </a:r>
            <a:r>
              <a:rPr lang="cs-CZ" sz="4400" b="1" dirty="0">
                <a:solidFill>
                  <a:srgbClr val="FF0000"/>
                </a:solidFill>
                <a:latin typeface="Comic Sans MS" pitchFamily="66"/>
              </a:rPr>
              <a:t> </a:t>
            </a:r>
            <a:r>
              <a:rPr lang="cs-CZ" sz="4000" b="1" dirty="0">
                <a:solidFill>
                  <a:srgbClr val="FF0000"/>
                </a:solidFill>
                <a:latin typeface="Comic Sans MS" pitchFamily="66"/>
              </a:rPr>
              <a:t>Krokodýli</a:t>
            </a:r>
            <a:br>
              <a:rPr lang="cs-CZ" sz="5400" b="1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5E1B60-A785-44D3-8711-7EA254200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4917"/>
            <a:ext cx="10515600" cy="5370990"/>
          </a:xfrm>
        </p:spPr>
        <p:txBody>
          <a:bodyPr/>
          <a:lstStyle/>
          <a:p>
            <a:pPr marL="0" indent="0">
              <a:buNone/>
            </a:pPr>
            <a:endParaRPr lang="cs-CZ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cs-CZ" dirty="0">
              <a:latin typeface="Comic Sans MS" panose="030F0702030302020204" pitchFamily="66" charset="0"/>
            </a:endParaRPr>
          </a:p>
          <a:p>
            <a:pPr>
              <a:buFontTx/>
              <a:buChar char="-"/>
            </a:pPr>
            <a:endParaRPr lang="cs-CZ" dirty="0">
              <a:latin typeface="Comic Sans MS" panose="030F0702030302020204" pitchFamily="66" charset="0"/>
            </a:endParaRPr>
          </a:p>
          <a:p>
            <a:pPr>
              <a:buFontTx/>
              <a:buChar char="-"/>
            </a:pPr>
            <a:endParaRPr lang="cs-CZ" dirty="0">
              <a:latin typeface="Comic Sans MS" panose="030F0702030302020204" pitchFamily="66" charset="0"/>
            </a:endParaRPr>
          </a:p>
          <a:p>
            <a:pPr>
              <a:buFontTx/>
              <a:buChar char="-"/>
            </a:pPr>
            <a:endParaRPr lang="cs-CZ" b="1" dirty="0">
              <a:latin typeface="Comic Sans MS" panose="030F0702030302020204" pitchFamily="66" charset="0"/>
            </a:endParaRPr>
          </a:p>
          <a:p>
            <a:pPr>
              <a:buFontTx/>
              <a:buChar char="-"/>
            </a:pPr>
            <a:endParaRPr lang="cs-CZ" b="1" dirty="0">
              <a:latin typeface="Comic Sans MS" panose="030F0702030302020204" pitchFamily="66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838689B-6668-4304-A12C-FA59482A64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221" y="1156101"/>
            <a:ext cx="6642045" cy="2984469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F47E6A35-DBD5-4FA1-ABC3-EFCB5D6669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8976" y="4369386"/>
            <a:ext cx="3988681" cy="1917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8758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D7154A-B248-4B7A-BB48-BF615D76D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1800" b="1" dirty="0">
                <a:solidFill>
                  <a:srgbClr val="FF0000"/>
                </a:solidFill>
                <a:latin typeface="Comic Sans MS" pitchFamily="66"/>
              </a:rPr>
              <a:t>                                </a:t>
            </a:r>
            <a:r>
              <a:rPr lang="cs-CZ" sz="2400" b="1" dirty="0">
                <a:solidFill>
                  <a:srgbClr val="FF0000"/>
                </a:solidFill>
                <a:latin typeface="Comic Sans MS" pitchFamily="66"/>
              </a:rPr>
              <a:t>řád</a:t>
            </a:r>
            <a:r>
              <a:rPr lang="cs-CZ" b="1" dirty="0">
                <a:solidFill>
                  <a:srgbClr val="FF0000"/>
                </a:solidFill>
                <a:latin typeface="Comic Sans MS" pitchFamily="66"/>
              </a:rPr>
              <a:t> </a:t>
            </a:r>
            <a:r>
              <a:rPr lang="cs-CZ" sz="2400" b="1" dirty="0">
                <a:solidFill>
                  <a:srgbClr val="FF0000"/>
                </a:solidFill>
                <a:latin typeface="Comic Sans MS" pitchFamily="66"/>
              </a:rPr>
              <a:t>-</a:t>
            </a:r>
            <a:r>
              <a:rPr lang="cs-CZ" sz="4400" b="1" dirty="0">
                <a:solidFill>
                  <a:srgbClr val="FF0000"/>
                </a:solidFill>
                <a:latin typeface="Comic Sans MS" pitchFamily="66"/>
              </a:rPr>
              <a:t> </a:t>
            </a:r>
            <a:r>
              <a:rPr lang="cs-CZ" sz="4000" b="1" dirty="0">
                <a:solidFill>
                  <a:srgbClr val="FF0000"/>
                </a:solidFill>
                <a:latin typeface="Comic Sans MS" pitchFamily="66"/>
              </a:rPr>
              <a:t>Krokodýli</a:t>
            </a:r>
            <a:br>
              <a:rPr lang="cs-CZ" sz="5400" b="1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5E1B60-A785-44D3-8711-7EA254200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4917"/>
            <a:ext cx="10515600" cy="5370990"/>
          </a:xfrm>
        </p:spPr>
        <p:txBody>
          <a:bodyPr/>
          <a:lstStyle/>
          <a:p>
            <a:pPr marL="0" indent="0">
              <a:buNone/>
            </a:pPr>
            <a:endParaRPr lang="cs-CZ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cs-CZ" dirty="0">
              <a:latin typeface="Comic Sans MS" panose="030F0702030302020204" pitchFamily="66" charset="0"/>
            </a:endParaRPr>
          </a:p>
          <a:p>
            <a:pPr>
              <a:buFontTx/>
              <a:buChar char="-"/>
            </a:pPr>
            <a:endParaRPr lang="cs-CZ" dirty="0">
              <a:latin typeface="Comic Sans MS" panose="030F0702030302020204" pitchFamily="66" charset="0"/>
            </a:endParaRPr>
          </a:p>
          <a:p>
            <a:pPr>
              <a:buFontTx/>
              <a:buChar char="-"/>
            </a:pPr>
            <a:endParaRPr lang="cs-CZ" dirty="0">
              <a:latin typeface="Comic Sans MS" panose="030F0702030302020204" pitchFamily="66" charset="0"/>
            </a:endParaRPr>
          </a:p>
          <a:p>
            <a:pPr>
              <a:buFontTx/>
              <a:buChar char="-"/>
            </a:pPr>
            <a:endParaRPr lang="cs-CZ" b="1" dirty="0">
              <a:latin typeface="Comic Sans MS" panose="030F0702030302020204" pitchFamily="66" charset="0"/>
            </a:endParaRPr>
          </a:p>
          <a:p>
            <a:pPr>
              <a:buFontTx/>
              <a:buChar char="-"/>
            </a:pPr>
            <a:endParaRPr lang="cs-CZ" b="1" dirty="0">
              <a:latin typeface="Comic Sans MS" panose="030F0702030302020204" pitchFamily="66" charset="0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1D9B6D9B-283D-4C38-B591-D9D30FBF5F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5556" y="4201172"/>
            <a:ext cx="4830561" cy="2168137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C99FC4D2-7370-47EE-B1A7-7E1FE5B9C3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5849" y="1090409"/>
            <a:ext cx="6764783" cy="3011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016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D7154A-B248-4B7A-BB48-BF615D76D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1800" b="1" dirty="0">
                <a:solidFill>
                  <a:srgbClr val="FF0000"/>
                </a:solidFill>
                <a:latin typeface="Comic Sans MS" pitchFamily="66"/>
              </a:rPr>
              <a:t>                                </a:t>
            </a:r>
            <a:r>
              <a:rPr lang="cs-CZ" sz="2400" b="1" dirty="0">
                <a:solidFill>
                  <a:srgbClr val="FF0000"/>
                </a:solidFill>
                <a:latin typeface="Comic Sans MS" pitchFamily="66"/>
              </a:rPr>
              <a:t>řád</a:t>
            </a:r>
            <a:r>
              <a:rPr lang="cs-CZ" b="1" dirty="0">
                <a:solidFill>
                  <a:srgbClr val="FF0000"/>
                </a:solidFill>
                <a:latin typeface="Comic Sans MS" pitchFamily="66"/>
              </a:rPr>
              <a:t> </a:t>
            </a:r>
            <a:r>
              <a:rPr lang="cs-CZ" sz="2400" b="1" dirty="0">
                <a:solidFill>
                  <a:srgbClr val="FF0000"/>
                </a:solidFill>
                <a:latin typeface="Comic Sans MS" pitchFamily="66"/>
              </a:rPr>
              <a:t>-</a:t>
            </a:r>
            <a:r>
              <a:rPr lang="cs-CZ" sz="4400" b="1" dirty="0">
                <a:solidFill>
                  <a:srgbClr val="FF0000"/>
                </a:solidFill>
                <a:latin typeface="Comic Sans MS" pitchFamily="66"/>
              </a:rPr>
              <a:t> </a:t>
            </a:r>
            <a:r>
              <a:rPr lang="cs-CZ" sz="4000" b="1" dirty="0">
                <a:solidFill>
                  <a:srgbClr val="FF0000"/>
                </a:solidFill>
                <a:latin typeface="Comic Sans MS" pitchFamily="66"/>
              </a:rPr>
              <a:t>Krokodýli</a:t>
            </a:r>
            <a:br>
              <a:rPr lang="cs-CZ" sz="5400" b="1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5E1B60-A785-44D3-8711-7EA254200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4917"/>
            <a:ext cx="10515600" cy="5370990"/>
          </a:xfrm>
        </p:spPr>
        <p:txBody>
          <a:bodyPr/>
          <a:lstStyle/>
          <a:p>
            <a:pPr marL="0" indent="0">
              <a:buNone/>
            </a:pPr>
            <a:endParaRPr lang="cs-CZ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cs-CZ" dirty="0">
              <a:latin typeface="Comic Sans MS" panose="030F0702030302020204" pitchFamily="66" charset="0"/>
            </a:endParaRPr>
          </a:p>
          <a:p>
            <a:pPr>
              <a:buFontTx/>
              <a:buChar char="-"/>
            </a:pPr>
            <a:endParaRPr lang="cs-CZ" dirty="0">
              <a:latin typeface="Comic Sans MS" panose="030F0702030302020204" pitchFamily="66" charset="0"/>
            </a:endParaRPr>
          </a:p>
          <a:p>
            <a:pPr>
              <a:buFontTx/>
              <a:buChar char="-"/>
            </a:pPr>
            <a:endParaRPr lang="cs-CZ" dirty="0">
              <a:latin typeface="Comic Sans MS" panose="030F0702030302020204" pitchFamily="66" charset="0"/>
            </a:endParaRPr>
          </a:p>
          <a:p>
            <a:pPr>
              <a:buFontTx/>
              <a:buChar char="-"/>
            </a:pPr>
            <a:endParaRPr lang="cs-CZ" b="1" dirty="0">
              <a:latin typeface="Comic Sans MS" panose="030F0702030302020204" pitchFamily="66" charset="0"/>
            </a:endParaRPr>
          </a:p>
          <a:p>
            <a:pPr>
              <a:buFontTx/>
              <a:buChar char="-"/>
            </a:pPr>
            <a:endParaRPr lang="cs-CZ" b="1" dirty="0">
              <a:latin typeface="Comic Sans MS" panose="030F0702030302020204" pitchFamily="66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2E7F522F-C732-4A2D-B0D3-A31282E9F3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2673" y="4349674"/>
            <a:ext cx="4047418" cy="2015615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4A05AE87-40B3-4FD8-A23F-4228DCD0C1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4928" y="1072099"/>
            <a:ext cx="6826928" cy="3151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289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D7154A-B248-4B7A-BB48-BF615D76D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1800" b="1" dirty="0">
                <a:solidFill>
                  <a:srgbClr val="FF0000"/>
                </a:solidFill>
                <a:latin typeface="Comic Sans MS" pitchFamily="66"/>
              </a:rPr>
              <a:t>                                </a:t>
            </a:r>
            <a:r>
              <a:rPr lang="cs-CZ" sz="2400" b="1" dirty="0">
                <a:solidFill>
                  <a:srgbClr val="FF0000"/>
                </a:solidFill>
                <a:latin typeface="Comic Sans MS" pitchFamily="66"/>
              </a:rPr>
              <a:t>řád</a:t>
            </a:r>
            <a:r>
              <a:rPr lang="cs-CZ" b="1" dirty="0">
                <a:solidFill>
                  <a:srgbClr val="FF0000"/>
                </a:solidFill>
                <a:latin typeface="Comic Sans MS" pitchFamily="66"/>
              </a:rPr>
              <a:t> </a:t>
            </a:r>
            <a:r>
              <a:rPr lang="cs-CZ" sz="2400" b="1" dirty="0">
                <a:solidFill>
                  <a:srgbClr val="FF0000"/>
                </a:solidFill>
                <a:latin typeface="Comic Sans MS" pitchFamily="66"/>
              </a:rPr>
              <a:t>-</a:t>
            </a:r>
            <a:r>
              <a:rPr lang="cs-CZ" sz="4400" b="1" dirty="0">
                <a:solidFill>
                  <a:srgbClr val="FF0000"/>
                </a:solidFill>
                <a:latin typeface="Comic Sans MS" pitchFamily="66"/>
              </a:rPr>
              <a:t> </a:t>
            </a:r>
            <a:r>
              <a:rPr lang="cs-CZ" sz="4000" b="1" dirty="0">
                <a:solidFill>
                  <a:srgbClr val="FF0000"/>
                </a:solidFill>
                <a:latin typeface="Comic Sans MS" pitchFamily="66"/>
              </a:rPr>
              <a:t>Krokodýli</a:t>
            </a:r>
            <a:br>
              <a:rPr lang="cs-CZ" sz="5400" b="1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5E1B60-A785-44D3-8711-7EA254200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4917"/>
            <a:ext cx="10515600" cy="5370990"/>
          </a:xfrm>
        </p:spPr>
        <p:txBody>
          <a:bodyPr/>
          <a:lstStyle/>
          <a:p>
            <a:pPr marL="0" indent="0">
              <a:buNone/>
            </a:pPr>
            <a:endParaRPr lang="cs-CZ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cs-CZ" dirty="0">
              <a:latin typeface="Comic Sans MS" panose="030F0702030302020204" pitchFamily="66" charset="0"/>
            </a:endParaRPr>
          </a:p>
          <a:p>
            <a:pPr>
              <a:buFontTx/>
              <a:buChar char="-"/>
            </a:pPr>
            <a:endParaRPr lang="cs-CZ" dirty="0">
              <a:latin typeface="Comic Sans MS" panose="030F0702030302020204" pitchFamily="66" charset="0"/>
            </a:endParaRPr>
          </a:p>
          <a:p>
            <a:pPr>
              <a:buFontTx/>
              <a:buChar char="-"/>
            </a:pPr>
            <a:endParaRPr lang="cs-CZ" dirty="0">
              <a:latin typeface="Comic Sans MS" panose="030F0702030302020204" pitchFamily="66" charset="0"/>
            </a:endParaRPr>
          </a:p>
          <a:p>
            <a:pPr>
              <a:buFontTx/>
              <a:buChar char="-"/>
            </a:pPr>
            <a:endParaRPr lang="cs-CZ" b="1" dirty="0">
              <a:latin typeface="Comic Sans MS" panose="030F0702030302020204" pitchFamily="66" charset="0"/>
            </a:endParaRPr>
          </a:p>
          <a:p>
            <a:pPr>
              <a:buFontTx/>
              <a:buChar char="-"/>
            </a:pPr>
            <a:endParaRPr lang="cs-CZ" b="1" dirty="0">
              <a:latin typeface="Comic Sans MS" panose="030F0702030302020204" pitchFamily="66" charset="0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221F7843-4B61-4482-A574-D2A9B4E654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8194" y="1149767"/>
            <a:ext cx="6578354" cy="3121426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08C66977-1F55-4A42-8C53-15E49C8593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3918" y="4452968"/>
            <a:ext cx="5477523" cy="173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6741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D7154A-B248-4B7A-BB48-BF615D76D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1800" b="1" dirty="0">
                <a:solidFill>
                  <a:srgbClr val="FF0000"/>
                </a:solidFill>
                <a:latin typeface="Comic Sans MS" pitchFamily="66"/>
              </a:rPr>
              <a:t>                                </a:t>
            </a:r>
            <a:r>
              <a:rPr lang="cs-CZ" sz="2400" b="1" dirty="0">
                <a:solidFill>
                  <a:srgbClr val="FF0000"/>
                </a:solidFill>
                <a:latin typeface="Comic Sans MS" pitchFamily="66"/>
              </a:rPr>
              <a:t>řád</a:t>
            </a:r>
            <a:r>
              <a:rPr lang="cs-CZ" b="1" dirty="0">
                <a:solidFill>
                  <a:srgbClr val="FF0000"/>
                </a:solidFill>
                <a:latin typeface="Comic Sans MS" pitchFamily="66"/>
              </a:rPr>
              <a:t> </a:t>
            </a:r>
            <a:r>
              <a:rPr lang="cs-CZ" sz="2400" b="1" dirty="0">
                <a:solidFill>
                  <a:srgbClr val="FF0000"/>
                </a:solidFill>
                <a:latin typeface="Comic Sans MS" pitchFamily="66"/>
              </a:rPr>
              <a:t>-</a:t>
            </a:r>
            <a:r>
              <a:rPr lang="cs-CZ" sz="4400" b="1" dirty="0">
                <a:solidFill>
                  <a:srgbClr val="FF0000"/>
                </a:solidFill>
                <a:latin typeface="Comic Sans MS" pitchFamily="66"/>
              </a:rPr>
              <a:t> </a:t>
            </a:r>
            <a:r>
              <a:rPr lang="cs-CZ" sz="4000" b="1" dirty="0">
                <a:solidFill>
                  <a:srgbClr val="FF0000"/>
                </a:solidFill>
                <a:latin typeface="Comic Sans MS" pitchFamily="66"/>
              </a:rPr>
              <a:t>Krokodýli</a:t>
            </a:r>
            <a:br>
              <a:rPr lang="cs-CZ" sz="5400" b="1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5E1B60-A785-44D3-8711-7EA254200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4917"/>
            <a:ext cx="10515600" cy="5370990"/>
          </a:xfrm>
        </p:spPr>
        <p:txBody>
          <a:bodyPr/>
          <a:lstStyle/>
          <a:p>
            <a:pPr marL="0" indent="0">
              <a:buNone/>
            </a:pPr>
            <a:endParaRPr lang="cs-CZ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cs-CZ" dirty="0">
              <a:latin typeface="Comic Sans MS" panose="030F0702030302020204" pitchFamily="66" charset="0"/>
            </a:endParaRPr>
          </a:p>
          <a:p>
            <a:pPr>
              <a:buFontTx/>
              <a:buChar char="-"/>
            </a:pPr>
            <a:endParaRPr lang="cs-CZ" dirty="0">
              <a:latin typeface="Comic Sans MS" panose="030F0702030302020204" pitchFamily="66" charset="0"/>
            </a:endParaRPr>
          </a:p>
          <a:p>
            <a:pPr>
              <a:buFontTx/>
              <a:buChar char="-"/>
            </a:pPr>
            <a:endParaRPr lang="cs-CZ" dirty="0">
              <a:latin typeface="Comic Sans MS" panose="030F0702030302020204" pitchFamily="66" charset="0"/>
            </a:endParaRPr>
          </a:p>
          <a:p>
            <a:pPr>
              <a:buFontTx/>
              <a:buChar char="-"/>
            </a:pPr>
            <a:endParaRPr lang="cs-CZ" b="1" dirty="0">
              <a:latin typeface="Comic Sans MS" panose="030F0702030302020204" pitchFamily="66" charset="0"/>
            </a:endParaRPr>
          </a:p>
          <a:p>
            <a:pPr>
              <a:buFontTx/>
              <a:buChar char="-"/>
            </a:pPr>
            <a:endParaRPr lang="cs-CZ" b="1" dirty="0">
              <a:latin typeface="Comic Sans MS" panose="030F0702030302020204" pitchFamily="66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464215CE-01F5-4B01-B5E9-7890DF246F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1863" y="1193976"/>
            <a:ext cx="7182035" cy="2852738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80969277-90B6-4E11-AB9C-FE95A510D7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3966" y="4237655"/>
            <a:ext cx="5538484" cy="1833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90457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5033</TotalTime>
  <Words>195</Words>
  <Application>Microsoft Office PowerPoint</Application>
  <PresentationFormat>Širokoúhlá obrazovka</PresentationFormat>
  <Paragraphs>48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Comic Sans MS</vt:lpstr>
      <vt:lpstr>Helvetica</vt:lpstr>
      <vt:lpstr>Liberation Serif</vt:lpstr>
      <vt:lpstr>Motiv Office</vt:lpstr>
      <vt:lpstr>Prezentace aplikace PowerPoint</vt:lpstr>
      <vt:lpstr>  Podkmen – Obratlovci třída – Plazy    řád - Krokodýli </vt:lpstr>
      <vt:lpstr>                                řád - Krokodýli </vt:lpstr>
      <vt:lpstr>                                řád - Krokodýli </vt:lpstr>
      <vt:lpstr>                                řád - Krokodýli </vt:lpstr>
      <vt:lpstr>                                řád - Krokodýli </vt:lpstr>
      <vt:lpstr>                                řád - Krokodýli </vt:lpstr>
      <vt:lpstr>                                řád - Krokodýli </vt:lpstr>
      <vt:lpstr>                                řád - Krokodýli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lada johnova</dc:creator>
  <cp:lastModifiedBy>Kristyna Patkova</cp:lastModifiedBy>
  <cp:revision>43</cp:revision>
  <dcterms:created xsi:type="dcterms:W3CDTF">2021-02-05T09:49:04Z</dcterms:created>
  <dcterms:modified xsi:type="dcterms:W3CDTF">2021-04-18T07:46:56Z</dcterms:modified>
</cp:coreProperties>
</file>