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handoutMasterIdLst>
    <p:handoutMasterId r:id="rId32"/>
  </p:handoutMasterIdLst>
  <p:sldIdLst>
    <p:sldId id="299" r:id="rId3"/>
    <p:sldId id="256" r:id="rId4"/>
    <p:sldId id="273" r:id="rId5"/>
    <p:sldId id="278" r:id="rId6"/>
    <p:sldId id="274" r:id="rId7"/>
    <p:sldId id="280" r:id="rId8"/>
    <p:sldId id="275" r:id="rId9"/>
    <p:sldId id="281" r:id="rId10"/>
    <p:sldId id="282" r:id="rId11"/>
    <p:sldId id="283" r:id="rId12"/>
    <p:sldId id="284" r:id="rId13"/>
    <p:sldId id="285" r:id="rId14"/>
    <p:sldId id="277" r:id="rId15"/>
    <p:sldId id="276" r:id="rId16"/>
    <p:sldId id="279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</p:sldIdLst>
  <p:sldSz cx="10080625" cy="7559675"/>
  <p:notesSz cx="7559675" cy="106918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1277" y="-8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/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kern="0"/>
          </a:p>
        </p:txBody>
      </p:sp>
      <p:sp>
        <p:nvSpPr>
          <p:cNvPr id="3" name="Zástupný symbol pro datum 2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kern="0"/>
          </a:p>
        </p:txBody>
      </p:sp>
      <p:sp>
        <p:nvSpPr>
          <p:cNvPr id="4" name="Zástupný symbol pro zápatí 3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kern="0"/>
          </a:p>
        </p:txBody>
      </p:sp>
      <p:sp>
        <p:nvSpPr>
          <p:cNvPr id="5" name="Zástupný symbol pro číslo snímku 4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400" ker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CE09053-8C21-4225-B58B-AD802F29A69D}" type="slidenum">
              <a:rPr/>
              <a:pPr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cs-CZ"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" name="Zástupný symbol pro poznámky 2">
            <a:extLst>
              <a:ext uri="{FF2B5EF4-FFF2-40B4-BE49-F238E27FC236}"/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cs-CZ" noProof="0"/>
          </a:p>
        </p:txBody>
      </p:sp>
      <p:sp>
        <p:nvSpPr>
          <p:cNvPr id="4" name="Zástupný symbol pro záhlaví 3">
            <a:extLst>
              <a:ext uri="{FF2B5EF4-FFF2-40B4-BE49-F238E27FC236}"/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Zástupný symbol pro datum 4">
            <a:extLst>
              <a:ext uri="{FF2B5EF4-FFF2-40B4-BE49-F238E27FC236}"/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pro zápatí 5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Zástupný symbol pro číslo snímku 6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B9AC109A-8BDF-4D1B-9BEF-1C77B323B15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5900" algn="l" rtl="0" eaLnBrk="0" fontAlgn="base" hangingPunct="0">
      <a:spcBef>
        <a:spcPct val="0"/>
      </a:spcBef>
      <a:spcAft>
        <a:spcPct val="0"/>
      </a:spcAft>
      <a:defRPr lang="cs-CZ" sz="2000" kern="1200">
        <a:solidFill>
          <a:srgbClr val="000000"/>
        </a:solidFill>
        <a:latin typeface="Arial" pitchFamily="18"/>
        <a:cs typeface="Tahoma" pitchFamily="2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Tahoma" pitchFamily="34" charset="0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Tahoma" pitchFamily="34" charset="0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Tahoma" pitchFamily="34" charset="0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Tahoma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/>
            </a:extLst>
          </p:cNvPr>
          <p:cNvSpPr txBox="1"/>
          <p:nvPr/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 cap="flat">
            <a:noFill/>
          </a:ln>
        </p:spPr>
        <p:txBody>
          <a:bodyPr lIns="0" tIns="0" rIns="0" bIns="0" anchor="b"/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296AD37-A9DB-4389-8B2A-2F49966EA464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lang="cs-CZ" sz="14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9698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solidFill>
            <a:srgbClr val="99CCFF"/>
          </a:solidFill>
          <a:ln w="25402">
            <a:solidFill>
              <a:srgbClr val="000000"/>
            </a:solidFill>
          </a:ln>
        </p:spPr>
      </p:sp>
      <p:sp>
        <p:nvSpPr>
          <p:cNvPr id="29699" name="Zástupný symbol pro poznámky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smtClean="0">
              <a:latin typeface="Arial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/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Zástupný symbol pro zápatí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pro číslo snímku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9CF57-C7D1-4458-838E-C0A4C5907E2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/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Zástupný symbol pro zápatí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pro číslo snímku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A3BB2-FC85-45D3-873B-93AD970A3C8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/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Zástupný symbol pro zápatí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pro číslo snímku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A38C0-A3E1-4A92-821E-C0B21060B2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/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Zástupný symbol pro zápatí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pro číslo snímku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A21E7-FC5E-40A9-A357-5F5A8976EB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/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Zástupný symbol pro zápatí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pro číslo snímku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34C85-BDCD-4E1C-ADC0-40C7C1EA5CA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/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Zástupný symbol pro zápatí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pro číslo snímku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D39C1-DA05-47B6-8398-B16F7F57D9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/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359273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/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014917" y="1768477"/>
            <a:ext cx="4359273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pro zápatí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Zástupný symbol pro číslo snímku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CC29F-2D3F-4D62-B0FA-420FE3EC061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/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/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/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/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Zástupný symbol pro zápatí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Zástupný symbol pro číslo snímku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3FAFA-F1FA-4ED7-BEA4-8F1A825121E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Zástupný symbol pro zápatí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Zástupný symbol pro číslo snímku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79FA7-985A-4F64-A342-9DBAAD9893E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Zástupný symbol pro zápatí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Zástupný symbol pro číslo snímku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A87B2-ADCB-4174-9425-C1CB5B89818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/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/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pro zápatí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Zástupný symbol pro číslo snímku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223F0-8B8A-4225-977E-875CE42AD53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/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Zástupný symbol pro zápatí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pro číslo snímku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283CA-C88E-46CA-AEA6-6F769161D9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/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endParaRPr lang="cs-CZ" noProof="0"/>
          </a:p>
        </p:txBody>
      </p:sp>
      <p:sp>
        <p:nvSpPr>
          <p:cNvPr id="4" name="Zástupný text 3">
            <a:extLst>
              <a:ext uri="{FF2B5EF4-FFF2-40B4-BE49-F238E27FC236}"/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pro zápatí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Zástupný symbol pro číslo snímku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4DF9D-8586-470E-9C3D-739B41D838C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/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Zástupný symbol pro zápatí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pro číslo snímku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848F1-F4D2-4006-9468-ECB16ED8681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/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Zástupný symbol pro zápatí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pro číslo snímku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77F72-E631-43E3-9048-852F3E61511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/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Zástupný symbol pro zápatí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pro číslo snímku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DF25A-D2E4-4A60-9D8A-3980914C62D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/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/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pro zápatí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Zástupný symbol pro číslo snímku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7BA8F-3964-4A2D-B55E-4DAFAC67902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/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/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/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/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Zástupný symbol pro zápatí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Zástupný symbol pro číslo snímku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456EA-5161-466E-BE65-24FE45395DF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Zástupný symbol pro zápatí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Zástupný symbol pro číslo snímku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427F7-D788-4D4A-B25B-C0EC7F7B9F6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Zástupný symbol pro zápatí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Zástupný symbol pro číslo snímku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AEA9E-9C70-4DB3-AF4C-DF41FFC286F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/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/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pro zápatí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Zástupný symbol pro číslo snímku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B93D2-940E-4C4B-AED5-46F63EF9AC0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/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endParaRPr lang="cs-CZ" noProof="0"/>
          </a:p>
        </p:txBody>
      </p:sp>
      <p:sp>
        <p:nvSpPr>
          <p:cNvPr id="4" name="Zástupný text 3">
            <a:extLst>
              <a:ext uri="{FF2B5EF4-FFF2-40B4-BE49-F238E27FC236}"/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pro zápatí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Zástupný symbol pro číslo snímku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5131C-8E0D-4072-B291-886DBD9D054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BD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nadpis 1"/>
          <p:cNvSpPr txBox="1">
            <a:spLocks noGrp="1"/>
          </p:cNvSpPr>
          <p:nvPr>
            <p:ph type="title"/>
          </p:nvPr>
        </p:nvSpPr>
        <p:spPr bwMode="auto">
          <a:xfrm>
            <a:off x="503238" y="301625"/>
            <a:ext cx="907256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7" name="Zástupný text 2"/>
          <p:cNvSpPr txBox="1">
            <a:spLocks noGrp="1"/>
          </p:cNvSpPr>
          <p:nvPr>
            <p:ph type="body" idx="1"/>
          </p:nvPr>
        </p:nvSpPr>
        <p:spPr bwMode="auto">
          <a:xfrm>
            <a:off x="503238" y="1768475"/>
            <a:ext cx="9072562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238" y="6886575"/>
            <a:ext cx="2349500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Zástupný symbol pro zápatí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8050" y="6886575"/>
            <a:ext cx="3194050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pro číslo snímku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888" y="6886575"/>
            <a:ext cx="2347912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C68FDC46-3EE3-41FC-877F-346B68160A1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cs-CZ" sz="4400" kern="1200">
          <a:solidFill>
            <a:srgbClr val="000000"/>
          </a:solidFill>
          <a:latin typeface="Arial" pitchFamily="18"/>
          <a:cs typeface="Tahoma" pitchFamily="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  <a:cs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  <a:cs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  <a:cs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  <a:cs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  <a:cs typeface="Tahoma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ts val="1413"/>
        </a:spcAft>
        <a:defRPr lang="cs-CZ" sz="3200" kern="1200">
          <a:solidFill>
            <a:srgbClr val="000000"/>
          </a:solidFill>
          <a:latin typeface="Arial" pitchFamily="18"/>
          <a:cs typeface="Tahoma" pitchFamily="2"/>
        </a:defRPr>
      </a:lvl1pPr>
      <a:lvl2pPr marL="685800" lvl="1" indent="-228600" algn="l" rtl="0" eaLnBrk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charset="0"/>
        <a:buChar char="•"/>
        <a:defRPr lang="cs-CZ" sz="2400" kern="1200">
          <a:solidFill>
            <a:srgbClr val="000000"/>
          </a:solidFill>
          <a:latin typeface="Calibri"/>
          <a:cs typeface="Tahoma" pitchFamily="34" charset="0"/>
        </a:defRPr>
      </a:lvl2pPr>
      <a:lvl3pPr marL="1143000" lvl="2" indent="-228600" algn="l" rtl="0" eaLnBrk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charset="0"/>
        <a:buChar char="•"/>
        <a:defRPr lang="cs-CZ" sz="2000" kern="1200">
          <a:solidFill>
            <a:srgbClr val="000000"/>
          </a:solidFill>
          <a:latin typeface="Calibri"/>
          <a:cs typeface="Tahoma" pitchFamily="34" charset="0"/>
        </a:defRPr>
      </a:lvl3pPr>
      <a:lvl4pPr marL="1600200" lvl="3" indent="-228600" algn="l" rtl="0" eaLnBrk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charset="0"/>
        <a:buChar char="•"/>
        <a:defRPr lang="cs-CZ" kern="1200">
          <a:solidFill>
            <a:srgbClr val="000000"/>
          </a:solidFill>
          <a:latin typeface="Calibri"/>
          <a:cs typeface="Tahoma" pitchFamily="34" charset="0"/>
        </a:defRPr>
      </a:lvl4pPr>
      <a:lvl5pPr marL="2057400" lvl="4" indent="-228600" algn="l" rtl="0" eaLnBrk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charset="0"/>
        <a:buChar char="•"/>
        <a:defRPr lang="cs-CZ" kern="1200">
          <a:solidFill>
            <a:srgbClr val="000000"/>
          </a:solidFill>
          <a:latin typeface="Calibri"/>
          <a:cs typeface="Tahoma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nadpis 1"/>
          <p:cNvSpPr txBox="1">
            <a:spLocks noGrp="1"/>
          </p:cNvSpPr>
          <p:nvPr>
            <p:ph type="title"/>
          </p:nvPr>
        </p:nvSpPr>
        <p:spPr bwMode="auto">
          <a:xfrm>
            <a:off x="503238" y="301625"/>
            <a:ext cx="907256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3315" name="Zástupný text 2"/>
          <p:cNvSpPr txBox="1">
            <a:spLocks noGrp="1"/>
          </p:cNvSpPr>
          <p:nvPr>
            <p:ph type="body" idx="1"/>
          </p:nvPr>
        </p:nvSpPr>
        <p:spPr bwMode="auto">
          <a:xfrm>
            <a:off x="503238" y="1768475"/>
            <a:ext cx="8870950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238" y="6886575"/>
            <a:ext cx="2349500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Zástupný symbol pro zápatí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8050" y="6886575"/>
            <a:ext cx="3194050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pro číslo snímku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888" y="6886575"/>
            <a:ext cx="2347912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1A063023-827B-4002-93E2-E1F092CA4D6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cs-CZ" sz="4400" kern="1200">
          <a:solidFill>
            <a:srgbClr val="000000"/>
          </a:solidFill>
          <a:latin typeface="Liberation Sans" pitchFamily="1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Liberation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Liberation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Liberation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Liberation Sans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Liberation Sans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Liberation Sans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Liberation Sans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Liberation Sans"/>
        </a:defRPr>
      </a:lvl9pPr>
    </p:titleStyle>
    <p:bodyStyle>
      <a:lvl1pPr algn="l" rtl="0" eaLnBrk="0" fontAlgn="base" hangingPunct="0">
        <a:spcBef>
          <a:spcPct val="0"/>
        </a:spcBef>
        <a:spcAft>
          <a:spcPts val="1413"/>
        </a:spcAft>
        <a:defRPr lang="cs-CZ" sz="3200" kern="1200">
          <a:solidFill>
            <a:srgbClr val="000000"/>
          </a:solidFill>
          <a:latin typeface="Liberation Sans" pitchFamily="18"/>
        </a:defRPr>
      </a:lvl1pPr>
      <a:lvl2pPr marL="685800" lvl="1" indent="-228600" algn="l" rtl="0" eaLnBrk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charset="0"/>
        <a:buChar char="•"/>
        <a:defRPr lang="cs-CZ" sz="2400" kern="1200">
          <a:solidFill>
            <a:srgbClr val="000000"/>
          </a:solidFill>
          <a:latin typeface="Calibri"/>
        </a:defRPr>
      </a:lvl2pPr>
      <a:lvl3pPr marL="1143000" lvl="2" indent="-228600" algn="l" rtl="0" eaLnBrk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charset="0"/>
        <a:buChar char="•"/>
        <a:defRPr lang="cs-CZ" sz="2000" kern="1200">
          <a:solidFill>
            <a:srgbClr val="000000"/>
          </a:solidFill>
          <a:latin typeface="Calibri"/>
        </a:defRPr>
      </a:lvl3pPr>
      <a:lvl4pPr marL="1600200" lvl="3" indent="-228600" algn="l" rtl="0" eaLnBrk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charset="0"/>
        <a:buChar char="•"/>
        <a:defRPr lang="cs-CZ" kern="1200">
          <a:solidFill>
            <a:srgbClr val="000000"/>
          </a:solidFill>
          <a:latin typeface="Calibri"/>
        </a:defRPr>
      </a:lvl4pPr>
      <a:lvl5pPr marL="2057400" lvl="4" indent="-228600" algn="l" rtl="0" eaLnBrk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charset="0"/>
        <a:buChar char="•"/>
        <a:defRPr lang="cs-CZ" kern="1200">
          <a:solidFill>
            <a:srgbClr val="000000"/>
          </a:solidFill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cs.wikipedia.org/wiki/Bambus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en-US" smtClean="0">
              <a:latin typeface="Liberation Sans"/>
            </a:endParaRPr>
          </a:p>
        </p:txBody>
      </p:sp>
      <p:sp>
        <p:nvSpPr>
          <p:cNvPr id="27650" name="Zástupný obsah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sz="2400" smtClean="0">
                <a:latin typeface="Comic Sans MS" pitchFamily="66" charset="0"/>
                <a:ea typeface="NSimSun" pitchFamily="49" charset="-122"/>
                <a:cs typeface="Mangal"/>
              </a:rPr>
              <a:t>Přírodopis 6.A (12.4. – 23.4) Čeleď - Lipnicovité</a:t>
            </a:r>
            <a:br>
              <a:rPr sz="2400" smtClean="0">
                <a:latin typeface="Comic Sans MS" pitchFamily="66" charset="0"/>
                <a:ea typeface="NSimSun" pitchFamily="49" charset="-122"/>
                <a:cs typeface="Mangal"/>
              </a:rPr>
            </a:br>
            <a:r>
              <a:rPr sz="2400" smtClean="0">
                <a:latin typeface="Comic Sans MS" pitchFamily="66" charset="0"/>
                <a:ea typeface="NSimSun" pitchFamily="49" charset="-122"/>
                <a:cs typeface="Mangal"/>
              </a:rPr>
              <a:t>Udělejte si výpisky z přiložené prezentace Čeleď -Lipnicovité</a:t>
            </a:r>
            <a:br>
              <a:rPr sz="2400" smtClean="0">
                <a:latin typeface="Comic Sans MS" pitchFamily="66" charset="0"/>
                <a:ea typeface="NSimSun" pitchFamily="49" charset="-122"/>
                <a:cs typeface="Mangal"/>
              </a:rPr>
            </a:br>
            <a:r>
              <a:rPr sz="2400" smtClean="0">
                <a:latin typeface="Comic Sans MS" pitchFamily="66" charset="0"/>
                <a:ea typeface="NSimSun" pitchFamily="49" charset="-122"/>
                <a:cs typeface="Mangal"/>
              </a:rPr>
              <a:t>Písemně do sešitu odpovězte na otázku: Jaký je starší název žita?</a:t>
            </a:r>
          </a:p>
          <a:p>
            <a:pPr eaLnBrk="1"/>
            <a:r>
              <a:rPr sz="2400" smtClean="0">
                <a:latin typeface="Comic Sans MS" pitchFamily="66" charset="0"/>
                <a:ea typeface="NSimSun" pitchFamily="49" charset="-122"/>
                <a:cs typeface="Mangal"/>
              </a:rPr>
              <a:t>Čeleď - Lipnicovité</a:t>
            </a:r>
            <a:r>
              <a:rPr sz="2400" b="1" smtClean="0">
                <a:latin typeface="Comic Sans MS" pitchFamily="66" charset="0"/>
                <a:ea typeface="NSimSun" pitchFamily="49" charset="-122"/>
                <a:cs typeface="Mangal"/>
              </a:rPr>
              <a:t>.</a:t>
            </a:r>
            <a:r>
              <a:rPr sz="2400" smtClean="0">
                <a:latin typeface="Comic Sans MS" pitchFamily="66" charset="0"/>
                <a:ea typeface="NSimSun" pitchFamily="49" charset="-122"/>
                <a:cs typeface="Mangal"/>
              </a:rPr>
              <a:t>pptx </a:t>
            </a:r>
            <a:br>
              <a:rPr sz="2400" smtClean="0">
                <a:latin typeface="Comic Sans MS" pitchFamily="66" charset="0"/>
                <a:ea typeface="NSimSun" pitchFamily="49" charset="-122"/>
                <a:cs typeface="Mangal"/>
              </a:rPr>
            </a:br>
            <a:r>
              <a:rPr sz="2400" smtClean="0">
                <a:latin typeface="Comic Sans MS" pitchFamily="66" charset="0"/>
                <a:ea typeface="NSimSun" pitchFamily="49" charset="-122"/>
                <a:cs typeface="Mangal"/>
              </a:rPr>
              <a:t/>
            </a:r>
            <a:br>
              <a:rPr sz="2400" smtClean="0">
                <a:latin typeface="Comic Sans MS" pitchFamily="66" charset="0"/>
                <a:ea typeface="NSimSun" pitchFamily="49" charset="-122"/>
                <a:cs typeface="Mangal"/>
              </a:rPr>
            </a:br>
            <a:r>
              <a:rPr smtClean="0">
                <a:latin typeface="Comic Sans MS" pitchFamily="66" charset="0"/>
                <a:ea typeface="NSimSun" pitchFamily="49" charset="-122"/>
                <a:cs typeface="Mangal"/>
              </a:rPr>
              <a:t> </a:t>
            </a:r>
          </a:p>
          <a:p>
            <a:pPr eaLnBrk="1"/>
            <a:endParaRPr smtClean="0">
              <a:latin typeface="Liberation Sans"/>
              <a:ea typeface="NSimSun" pitchFamily="49" charset="-122"/>
              <a:cs typeface="Mang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Čeleď</a:t>
            </a:r>
            <a:r>
              <a:rPr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 - Lipnicovité</a:t>
            </a:r>
            <a:endParaRPr/>
          </a:p>
        </p:txBody>
      </p:sp>
      <p:sp>
        <p:nvSpPr>
          <p:cNvPr id="3" name="Zástupný obsah 2">
            <a:extLst>
              <a:ext uri="{FF2B5EF4-FFF2-40B4-BE49-F238E27FC236}"/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4838" y="1446213"/>
            <a:ext cx="8869362" cy="5505450"/>
          </a:xfrm>
        </p:spPr>
        <p:txBody>
          <a:bodyPr>
            <a:noAutofit/>
          </a:bodyPr>
          <a:lstStyle/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endParaRPr sz="2800">
              <a:latin typeface="Comic Sans MS" pitchFamily="66"/>
            </a:endParaRPr>
          </a:p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r>
              <a:rPr sz="2800">
                <a:latin typeface="Comic Sans MS" pitchFamily="66"/>
                <a:cs typeface="Tahoma" pitchFamily="2"/>
              </a:rPr>
              <a:t>           </a:t>
            </a:r>
          </a:p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endParaRPr sz="2800">
              <a:latin typeface="Comic Sans MS" pitchFamily="66"/>
              <a:cs typeface="Tahoma" pitchFamily="2"/>
            </a:endParaRPr>
          </a:p>
          <a:p>
            <a:pPr marL="457200" indent="-457200" eaLnBrk="1" fontAlgn="auto">
              <a:spcBef>
                <a:spcPts val="0"/>
              </a:spcBef>
              <a:spcAft>
                <a:spcPts val="1415"/>
              </a:spcAft>
              <a:buSzPct val="100000"/>
              <a:buFontTx/>
              <a:buChar char="-"/>
              <a:defRPr/>
            </a:pPr>
            <a:endParaRPr kern="0">
              <a:latin typeface="Comic Sans MS" pitchFamily="66"/>
            </a:endParaRPr>
          </a:p>
        </p:txBody>
      </p:sp>
      <p:pic>
        <p:nvPicPr>
          <p:cNvPr id="37891" name="Obráze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6625" y="1563688"/>
            <a:ext cx="2936875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5288" y="1563688"/>
            <a:ext cx="4149725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Čeleď</a:t>
            </a:r>
            <a:r>
              <a:rPr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 - Lipnicovité</a:t>
            </a:r>
            <a:endParaRPr/>
          </a:p>
        </p:txBody>
      </p:sp>
      <p:sp>
        <p:nvSpPr>
          <p:cNvPr id="3" name="Zástupný obsah 2">
            <a:extLst>
              <a:ext uri="{FF2B5EF4-FFF2-40B4-BE49-F238E27FC236}"/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4838" y="1446213"/>
            <a:ext cx="8869362" cy="5505450"/>
          </a:xfrm>
        </p:spPr>
        <p:txBody>
          <a:bodyPr>
            <a:noAutofit/>
          </a:bodyPr>
          <a:lstStyle/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endParaRPr sz="2800">
              <a:latin typeface="Comic Sans MS" pitchFamily="66"/>
            </a:endParaRPr>
          </a:p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r>
              <a:rPr sz="2800">
                <a:latin typeface="Comic Sans MS" pitchFamily="66"/>
                <a:cs typeface="Tahoma" pitchFamily="2"/>
              </a:rPr>
              <a:t>           </a:t>
            </a:r>
          </a:p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endParaRPr sz="2800">
              <a:latin typeface="Comic Sans MS" pitchFamily="66"/>
              <a:cs typeface="Tahoma" pitchFamily="2"/>
            </a:endParaRPr>
          </a:p>
          <a:p>
            <a:pPr marL="457200" indent="-457200" eaLnBrk="1" fontAlgn="auto">
              <a:spcBef>
                <a:spcPts val="0"/>
              </a:spcBef>
              <a:spcAft>
                <a:spcPts val="1415"/>
              </a:spcAft>
              <a:buSzPct val="100000"/>
              <a:buFontTx/>
              <a:buChar char="-"/>
              <a:defRPr/>
            </a:pPr>
            <a:endParaRPr kern="0">
              <a:latin typeface="Comic Sans MS" pitchFamily="66"/>
            </a:endParaRPr>
          </a:p>
        </p:txBody>
      </p:sp>
      <p:pic>
        <p:nvPicPr>
          <p:cNvPr id="38915" name="Obrázek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1714500"/>
            <a:ext cx="2952750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1463" y="1714500"/>
            <a:ext cx="4013200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Čeleď</a:t>
            </a:r>
            <a:r>
              <a:rPr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 - Lipnicovité</a:t>
            </a:r>
            <a:endParaRPr/>
          </a:p>
        </p:txBody>
      </p:sp>
      <p:sp>
        <p:nvSpPr>
          <p:cNvPr id="3" name="Zástupný obsah 2">
            <a:extLst>
              <a:ext uri="{FF2B5EF4-FFF2-40B4-BE49-F238E27FC236}"/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4838" y="1446213"/>
            <a:ext cx="8869362" cy="5505450"/>
          </a:xfrm>
        </p:spPr>
        <p:txBody>
          <a:bodyPr>
            <a:noAutofit/>
          </a:bodyPr>
          <a:lstStyle/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r>
              <a:rPr sz="2800">
                <a:latin typeface="Comic Sans MS" pitchFamily="66"/>
              </a:rPr>
              <a:t>Méně známé obilniny: proso seté, čirok dvoubarevný</a:t>
            </a:r>
          </a:p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r>
              <a:rPr sz="2800">
                <a:latin typeface="Comic Sans MS" pitchFamily="66"/>
                <a:cs typeface="Tahoma" pitchFamily="2"/>
              </a:rPr>
              <a:t>           </a:t>
            </a:r>
          </a:p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endParaRPr sz="2800">
              <a:latin typeface="Comic Sans MS" pitchFamily="66"/>
              <a:cs typeface="Tahoma" pitchFamily="2"/>
            </a:endParaRPr>
          </a:p>
          <a:p>
            <a:pPr marL="457200" indent="-457200" eaLnBrk="1" fontAlgn="auto">
              <a:spcBef>
                <a:spcPts val="0"/>
              </a:spcBef>
              <a:spcAft>
                <a:spcPts val="1415"/>
              </a:spcAft>
              <a:buSzPct val="100000"/>
              <a:buFontTx/>
              <a:buChar char="-"/>
              <a:defRPr/>
            </a:pPr>
            <a:endParaRPr kern="0">
              <a:latin typeface="Comic Sans MS" pitchFamily="66"/>
            </a:endParaRPr>
          </a:p>
        </p:txBody>
      </p:sp>
      <p:pic>
        <p:nvPicPr>
          <p:cNvPr id="39939" name="Obrázek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3925" y="2220913"/>
            <a:ext cx="2921000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Obrázek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8963" y="2220913"/>
            <a:ext cx="3276600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Čeleď</a:t>
            </a:r>
            <a:r>
              <a:rPr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 - Lipnicovité</a:t>
            </a:r>
            <a:endParaRPr/>
          </a:p>
        </p:txBody>
      </p:sp>
      <p:sp>
        <p:nvSpPr>
          <p:cNvPr id="3" name="Zástupný obsah 2">
            <a:extLst>
              <a:ext uri="{FF2B5EF4-FFF2-40B4-BE49-F238E27FC236}"/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4838" y="1446213"/>
            <a:ext cx="8869362" cy="5505450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415"/>
              </a:spcAft>
              <a:defRPr/>
            </a:pPr>
            <a:r>
              <a:rPr sz="2800">
                <a:solidFill>
                  <a:srgbClr val="FF0000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  <a:cs typeface="Tahoma" pitchFamily="2"/>
              </a:rPr>
              <a:t>Význam: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415"/>
              </a:spcAft>
              <a:defRPr/>
            </a:pPr>
            <a:r>
              <a:rPr sz="2800"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Potravinářský  </a:t>
            </a:r>
            <a:r>
              <a:rPr sz="2800">
                <a:latin typeface="Comic Sans MS" pitchFamily="66"/>
              </a:rPr>
              <a:t>– obiloviny</a:t>
            </a:r>
          </a:p>
          <a:p>
            <a:pPr marL="342717" indent="-342717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415"/>
              </a:spcAft>
              <a:tabLst>
                <a:tab pos="342717" algn="l"/>
                <a:tab pos="914034" algn="l"/>
                <a:tab pos="1828434" algn="l"/>
                <a:tab pos="2742834" algn="l"/>
                <a:tab pos="3657234" algn="l"/>
                <a:tab pos="4571634" algn="l"/>
                <a:tab pos="5486034" algn="l"/>
                <a:tab pos="6400434" algn="l"/>
                <a:tab pos="7314834" algn="l"/>
                <a:tab pos="8229234" algn="l"/>
                <a:tab pos="9143634" algn="l"/>
                <a:tab pos="10058034" algn="l"/>
              </a:tabLst>
              <a:defRPr/>
            </a:pPr>
            <a:r>
              <a:rPr sz="2800">
                <a:latin typeface="Comic Sans MS" pitchFamily="66"/>
              </a:rPr>
              <a:t>			      – výroba cukru</a:t>
            </a:r>
          </a:p>
          <a:p>
            <a:pPr marL="342717" indent="-342717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415"/>
              </a:spcAft>
              <a:tabLst>
                <a:tab pos="342717" algn="l"/>
                <a:tab pos="914034" algn="l"/>
                <a:tab pos="1828434" algn="l"/>
                <a:tab pos="2742834" algn="l"/>
                <a:tab pos="3657234" algn="l"/>
                <a:tab pos="4571634" algn="l"/>
                <a:tab pos="5486034" algn="l"/>
                <a:tab pos="6400434" algn="l"/>
                <a:tab pos="7314834" algn="l"/>
                <a:tab pos="8229234" algn="l"/>
                <a:tab pos="9143634" algn="l"/>
                <a:tab pos="10058034" algn="l"/>
              </a:tabLst>
              <a:defRPr/>
            </a:pPr>
            <a:r>
              <a:rPr sz="2800">
                <a:latin typeface="Comic Sans MS" pitchFamily="66"/>
              </a:rPr>
              <a:t>			      – výroba škrobu</a:t>
            </a:r>
          </a:p>
          <a:p>
            <a:pPr marL="342717" indent="-342717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415"/>
              </a:spcAft>
              <a:tabLst>
                <a:tab pos="342717" algn="l"/>
                <a:tab pos="914034" algn="l"/>
                <a:tab pos="1828434" algn="l"/>
                <a:tab pos="2742834" algn="l"/>
                <a:tab pos="3657234" algn="l"/>
                <a:tab pos="4571634" algn="l"/>
                <a:tab pos="5486034" algn="l"/>
                <a:tab pos="6400434" algn="l"/>
                <a:tab pos="7314834" algn="l"/>
                <a:tab pos="8229234" algn="l"/>
                <a:tab pos="9143634" algn="l"/>
                <a:tab pos="10058034" algn="l"/>
              </a:tabLst>
              <a:defRPr/>
            </a:pPr>
            <a:r>
              <a:rPr sz="2800">
                <a:latin typeface="Comic Sans MS" pitchFamily="66"/>
              </a:rPr>
              <a:t>			      – výroba piva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415"/>
              </a:spcAft>
              <a:defRPr/>
            </a:pPr>
            <a:r>
              <a:rPr sz="2800"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Technický</a:t>
            </a:r>
            <a:r>
              <a:rPr sz="2800">
                <a:latin typeface="Comic Sans MS" pitchFamily="66"/>
              </a:rPr>
              <a:t> – výroba vláken, rohoží, košťat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415"/>
              </a:spcAft>
              <a:defRPr/>
            </a:pPr>
            <a:r>
              <a:rPr sz="2800"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Zdravotnický</a:t>
            </a:r>
            <a:r>
              <a:rPr sz="2800">
                <a:latin typeface="Comic Sans MS" pitchFamily="66"/>
              </a:rPr>
              <a:t> – příčina alergií – pyl některých trav je     alergen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415"/>
              </a:spcAft>
              <a:defRPr/>
            </a:pPr>
            <a:r>
              <a:rPr sz="2800"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Zemědělský</a:t>
            </a:r>
            <a:r>
              <a:rPr sz="2800">
                <a:latin typeface="Comic Sans MS" pitchFamily="66"/>
              </a:rPr>
              <a:t> – krmivo (trávy)</a:t>
            </a:r>
          </a:p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r>
              <a:rPr sz="2800">
                <a:latin typeface="Comic Sans MS" pitchFamily="66"/>
                <a:cs typeface="Tahoma" pitchFamily="2"/>
              </a:rPr>
              <a:t>        </a:t>
            </a:r>
          </a:p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endParaRPr sz="2800">
              <a:latin typeface="Comic Sans MS" pitchFamily="66"/>
              <a:cs typeface="Tahoma" pitchFamily="2"/>
            </a:endParaRPr>
          </a:p>
          <a:p>
            <a:pPr marL="457200" indent="-457200" eaLnBrk="1" fontAlgn="auto">
              <a:spcBef>
                <a:spcPts val="0"/>
              </a:spcBef>
              <a:spcAft>
                <a:spcPts val="1415"/>
              </a:spcAft>
              <a:buSzPct val="100000"/>
              <a:buFontTx/>
              <a:buChar char="-"/>
              <a:defRPr/>
            </a:pPr>
            <a:endParaRPr kern="0">
              <a:latin typeface="Comic Sans MS" pitchFamily="66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Čeleď</a:t>
            </a:r>
            <a:r>
              <a:rPr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 - Lipnicovité</a:t>
            </a:r>
            <a:endParaRPr/>
          </a:p>
        </p:txBody>
      </p:sp>
      <p:sp>
        <p:nvSpPr>
          <p:cNvPr id="3" name="Zástupný obsah 2">
            <a:extLst>
              <a:ext uri="{FF2B5EF4-FFF2-40B4-BE49-F238E27FC236}"/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4838" y="1446213"/>
            <a:ext cx="8869362" cy="5505450"/>
          </a:xfrm>
        </p:spPr>
        <p:txBody>
          <a:bodyPr>
            <a:noAutofit/>
          </a:bodyPr>
          <a:lstStyle/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r>
              <a:rPr sz="2800">
                <a:latin typeface="Comic Sans MS" pitchFamily="66"/>
                <a:cs typeface="Tahoma" pitchFamily="2"/>
              </a:rPr>
              <a:t>  </a:t>
            </a:r>
            <a:r>
              <a:rPr sz="2800" b="1">
                <a:solidFill>
                  <a:srgbClr val="548235"/>
                </a:solidFill>
                <a:latin typeface="Comic Sans MS" pitchFamily="66"/>
                <a:cs typeface="Tahoma" pitchFamily="2"/>
              </a:rPr>
              <a:t>Trávy </a:t>
            </a:r>
            <a:r>
              <a:rPr sz="2800" b="1">
                <a:latin typeface="Comic Sans MS" pitchFamily="66"/>
                <a:cs typeface="Tahoma" pitchFamily="2"/>
              </a:rPr>
              <a:t>– </a:t>
            </a:r>
            <a:r>
              <a:rPr sz="2800">
                <a:latin typeface="Comic Sans MS" pitchFamily="66"/>
                <a:cs typeface="Tahoma" pitchFamily="2"/>
              </a:rPr>
              <a:t>jsou odolné rostliny, travinná společenstva      jsou po celém světě, zaujímají 20% souše a na každém kontinentu mají svůj název. </a:t>
            </a:r>
          </a:p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r>
              <a:rPr sz="2800">
                <a:latin typeface="Comic Sans MS" pitchFamily="66"/>
                <a:cs typeface="Tahoma" pitchFamily="2"/>
              </a:rPr>
              <a:t>Africká savana, severoamerická prérie, jihoamerické pampy, louky a stepi Evropy a Asie – </a:t>
            </a:r>
            <a:r>
              <a:rPr sz="2800" b="1">
                <a:solidFill>
                  <a:srgbClr val="548235"/>
                </a:solidFill>
                <a:latin typeface="Comic Sans MS" pitchFamily="66"/>
                <a:cs typeface="Tahoma" pitchFamily="2"/>
              </a:rPr>
              <a:t>pastva pro  </a:t>
            </a:r>
          </a:p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r>
              <a:rPr sz="2800">
                <a:latin typeface="Comic Sans MS" pitchFamily="66"/>
                <a:cs typeface="Tahoma" pitchFamily="2"/>
              </a:rPr>
              <a:t>                                                         </a:t>
            </a:r>
            <a:r>
              <a:rPr sz="2800" b="1">
                <a:solidFill>
                  <a:srgbClr val="548235"/>
                </a:solidFill>
                <a:latin typeface="Comic Sans MS" pitchFamily="66"/>
                <a:cs typeface="Tahoma" pitchFamily="2"/>
              </a:rPr>
              <a:t>býložravce</a:t>
            </a:r>
          </a:p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r>
              <a:rPr sz="2800">
                <a:latin typeface="Comic Sans MS" pitchFamily="66"/>
                <a:cs typeface="Tahoma" pitchFamily="2"/>
              </a:rPr>
              <a:t>V</a:t>
            </a:r>
            <a:r>
              <a:rPr sz="2800">
                <a:solidFill>
                  <a:srgbClr val="548235"/>
                </a:solidFill>
                <a:latin typeface="Comic Sans MS" pitchFamily="66"/>
                <a:cs typeface="Tahoma" pitchFamily="2"/>
              </a:rPr>
              <a:t> </a:t>
            </a:r>
            <a:r>
              <a:rPr sz="2800">
                <a:latin typeface="Comic Sans MS" pitchFamily="66"/>
                <a:cs typeface="Tahoma" pitchFamily="2"/>
              </a:rPr>
              <a:t>ČR  se louky sečou  a rostliny se využívají jako</a:t>
            </a:r>
          </a:p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r>
              <a:rPr sz="2800" b="1">
                <a:solidFill>
                  <a:srgbClr val="548235"/>
                </a:solidFill>
                <a:latin typeface="Comic Sans MS" pitchFamily="66"/>
                <a:cs typeface="Tahoma" pitchFamily="2"/>
              </a:rPr>
              <a:t>pícniny </a:t>
            </a:r>
            <a:r>
              <a:rPr sz="2800">
                <a:latin typeface="Comic Sans MS" pitchFamily="66"/>
                <a:cs typeface="Tahoma" pitchFamily="2"/>
              </a:rPr>
              <a:t>(</a:t>
            </a:r>
            <a:r>
              <a:rPr sz="2800">
                <a:solidFill>
                  <a:srgbClr val="548235"/>
                </a:solidFill>
                <a:latin typeface="Comic Sans MS" pitchFamily="66"/>
                <a:cs typeface="Tahoma" pitchFamily="2"/>
              </a:rPr>
              <a:t> </a:t>
            </a:r>
            <a:r>
              <a:rPr sz="2800">
                <a:latin typeface="Comic Sans MS" pitchFamily="66"/>
                <a:cs typeface="Tahoma" pitchFamily="2"/>
              </a:rPr>
              <a:t>píce – krmivo pro hospodářská zvířata), nebo pastviny pro spásání dobytkem)</a:t>
            </a:r>
          </a:p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endParaRPr sz="2800">
              <a:latin typeface="Comic Sans MS" pitchFamily="66"/>
              <a:cs typeface="Tahoma" pitchFamily="2"/>
            </a:endParaRPr>
          </a:p>
          <a:p>
            <a:pPr marL="457200" indent="-457200" eaLnBrk="1" fontAlgn="auto">
              <a:spcBef>
                <a:spcPts val="0"/>
              </a:spcBef>
              <a:spcAft>
                <a:spcPts val="1415"/>
              </a:spcAft>
              <a:buSzPct val="100000"/>
              <a:buFontTx/>
              <a:buChar char="-"/>
              <a:defRPr/>
            </a:pPr>
            <a:endParaRPr kern="0">
              <a:latin typeface="Comic Sans MS" pitchFamily="66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Čeleď</a:t>
            </a:r>
            <a:r>
              <a:rPr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 - Lipnicovité</a:t>
            </a:r>
            <a:endParaRPr/>
          </a:p>
        </p:txBody>
      </p:sp>
      <p:sp>
        <p:nvSpPr>
          <p:cNvPr id="3" name="Zástupný obsah 2">
            <a:extLst>
              <a:ext uri="{FF2B5EF4-FFF2-40B4-BE49-F238E27FC236}"/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4838" y="1446213"/>
            <a:ext cx="8869362" cy="5505450"/>
          </a:xfrm>
        </p:spPr>
        <p:txBody>
          <a:bodyPr>
            <a:noAutofit/>
          </a:bodyPr>
          <a:lstStyle/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r>
              <a:rPr sz="2800">
                <a:latin typeface="Comic Sans MS" pitchFamily="66"/>
                <a:cs typeface="Tahoma" pitchFamily="2"/>
              </a:rPr>
              <a:t> Mezi nejběžnější druhy luk a trávníků:</a:t>
            </a:r>
          </a:p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r>
              <a:rPr sz="2800" b="1">
                <a:latin typeface="Comic Sans MS" pitchFamily="66"/>
                <a:cs typeface="Tahoma" pitchFamily="2"/>
              </a:rPr>
              <a:t>Lipnice luční</a:t>
            </a:r>
          </a:p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r>
              <a:rPr sz="2800" b="1">
                <a:latin typeface="Comic Sans MS" pitchFamily="66"/>
                <a:cs typeface="Tahoma" pitchFamily="2"/>
              </a:rPr>
              <a:t> </a:t>
            </a:r>
            <a:endParaRPr sz="2800">
              <a:latin typeface="Comic Sans MS" pitchFamily="66"/>
              <a:cs typeface="Tahoma" pitchFamily="2"/>
            </a:endParaRPr>
          </a:p>
          <a:p>
            <a:pPr marL="457200" indent="-457200" eaLnBrk="1" fontAlgn="auto">
              <a:spcBef>
                <a:spcPts val="0"/>
              </a:spcBef>
              <a:spcAft>
                <a:spcPts val="1415"/>
              </a:spcAft>
              <a:buSzPct val="100000"/>
              <a:buFontTx/>
              <a:buChar char="-"/>
              <a:defRPr/>
            </a:pPr>
            <a:endParaRPr kern="0">
              <a:latin typeface="Comic Sans MS" pitchFamily="66"/>
            </a:endParaRPr>
          </a:p>
        </p:txBody>
      </p:sp>
      <p:pic>
        <p:nvPicPr>
          <p:cNvPr id="43011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438" y="2709863"/>
            <a:ext cx="3557587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0725" y="2709863"/>
            <a:ext cx="3906838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Čeleď</a:t>
            </a:r>
            <a:r>
              <a:rPr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 - Lipnicovité</a:t>
            </a:r>
            <a:endParaRPr/>
          </a:p>
        </p:txBody>
      </p:sp>
      <p:sp>
        <p:nvSpPr>
          <p:cNvPr id="3" name="Zástupný obsah 2">
            <a:extLst>
              <a:ext uri="{FF2B5EF4-FFF2-40B4-BE49-F238E27FC236}"/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4838" y="1446213"/>
            <a:ext cx="8869362" cy="5505450"/>
          </a:xfrm>
        </p:spPr>
        <p:txBody>
          <a:bodyPr>
            <a:noAutofit/>
          </a:bodyPr>
          <a:lstStyle/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r>
              <a:rPr sz="2800" b="1">
                <a:latin typeface="Comic Sans MS" pitchFamily="66"/>
                <a:cs typeface="Tahoma" pitchFamily="2"/>
              </a:rPr>
              <a:t>Kostřava luční</a:t>
            </a:r>
          </a:p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r>
              <a:rPr sz="2800" b="1">
                <a:latin typeface="Comic Sans MS" pitchFamily="66"/>
                <a:cs typeface="Tahoma" pitchFamily="2"/>
              </a:rPr>
              <a:t> </a:t>
            </a:r>
            <a:endParaRPr sz="2800">
              <a:latin typeface="Comic Sans MS" pitchFamily="66"/>
              <a:cs typeface="Tahoma" pitchFamily="2"/>
            </a:endParaRPr>
          </a:p>
          <a:p>
            <a:pPr marL="457200" indent="-457200" eaLnBrk="1" fontAlgn="auto">
              <a:spcBef>
                <a:spcPts val="0"/>
              </a:spcBef>
              <a:spcAft>
                <a:spcPts val="1415"/>
              </a:spcAft>
              <a:buSzPct val="100000"/>
              <a:buFontTx/>
              <a:buChar char="-"/>
              <a:defRPr/>
            </a:pPr>
            <a:endParaRPr kern="0">
              <a:latin typeface="Comic Sans MS" pitchFamily="66"/>
            </a:endParaRPr>
          </a:p>
        </p:txBody>
      </p:sp>
      <p:pic>
        <p:nvPicPr>
          <p:cNvPr id="4403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9463" y="2014538"/>
            <a:ext cx="6337300" cy="52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Čeleď</a:t>
            </a:r>
            <a:r>
              <a:rPr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 - Lipnicovité</a:t>
            </a:r>
            <a:endParaRPr/>
          </a:p>
        </p:txBody>
      </p:sp>
      <p:sp>
        <p:nvSpPr>
          <p:cNvPr id="3" name="Zástupný obsah 2">
            <a:extLst>
              <a:ext uri="{FF2B5EF4-FFF2-40B4-BE49-F238E27FC236}"/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4838" y="1446213"/>
            <a:ext cx="8869362" cy="5505450"/>
          </a:xfrm>
        </p:spPr>
        <p:txBody>
          <a:bodyPr>
            <a:noAutofit/>
          </a:bodyPr>
          <a:lstStyle/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r>
              <a:rPr sz="2800" b="1">
                <a:latin typeface="Comic Sans MS" pitchFamily="66"/>
                <a:cs typeface="Tahoma" pitchFamily="2"/>
              </a:rPr>
              <a:t>Psárka luční</a:t>
            </a:r>
          </a:p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r>
              <a:rPr sz="2800" b="1">
                <a:latin typeface="Comic Sans MS" pitchFamily="66"/>
                <a:cs typeface="Tahoma" pitchFamily="2"/>
              </a:rPr>
              <a:t> </a:t>
            </a:r>
            <a:endParaRPr sz="2800">
              <a:latin typeface="Comic Sans MS" pitchFamily="66"/>
              <a:cs typeface="Tahoma" pitchFamily="2"/>
            </a:endParaRPr>
          </a:p>
          <a:p>
            <a:pPr marL="457200" indent="-457200" eaLnBrk="1" fontAlgn="auto">
              <a:spcBef>
                <a:spcPts val="0"/>
              </a:spcBef>
              <a:spcAft>
                <a:spcPts val="1415"/>
              </a:spcAft>
              <a:buSzPct val="100000"/>
              <a:buFontTx/>
              <a:buChar char="-"/>
              <a:defRPr/>
            </a:pPr>
            <a:endParaRPr kern="0">
              <a:latin typeface="Comic Sans MS" pitchFamily="66"/>
            </a:endParaRPr>
          </a:p>
        </p:txBody>
      </p:sp>
      <p:pic>
        <p:nvPicPr>
          <p:cNvPr id="45059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38" y="2095500"/>
            <a:ext cx="3405187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3925" y="2095500"/>
            <a:ext cx="36830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Čeleď</a:t>
            </a:r>
            <a:r>
              <a:rPr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 - Lipnicovité</a:t>
            </a:r>
            <a:endParaRPr/>
          </a:p>
        </p:txBody>
      </p:sp>
      <p:sp>
        <p:nvSpPr>
          <p:cNvPr id="3" name="Zástupný obsah 2">
            <a:extLst>
              <a:ext uri="{FF2B5EF4-FFF2-40B4-BE49-F238E27FC236}"/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4838" y="1446213"/>
            <a:ext cx="8869362" cy="5505450"/>
          </a:xfrm>
        </p:spPr>
        <p:txBody>
          <a:bodyPr>
            <a:noAutofit/>
          </a:bodyPr>
          <a:lstStyle/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r>
              <a:rPr sz="2800" b="1">
                <a:latin typeface="Comic Sans MS" pitchFamily="66"/>
                <a:cs typeface="Tahoma" pitchFamily="2"/>
              </a:rPr>
              <a:t>Srha říznačka</a:t>
            </a:r>
          </a:p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r>
              <a:rPr sz="2800" b="1">
                <a:latin typeface="Comic Sans MS" pitchFamily="66"/>
                <a:cs typeface="Tahoma" pitchFamily="2"/>
              </a:rPr>
              <a:t> </a:t>
            </a:r>
            <a:endParaRPr sz="2800">
              <a:latin typeface="Comic Sans MS" pitchFamily="66"/>
              <a:cs typeface="Tahoma" pitchFamily="2"/>
            </a:endParaRPr>
          </a:p>
          <a:p>
            <a:pPr marL="457200" indent="-457200" eaLnBrk="1" fontAlgn="auto">
              <a:spcBef>
                <a:spcPts val="0"/>
              </a:spcBef>
              <a:spcAft>
                <a:spcPts val="1415"/>
              </a:spcAft>
              <a:buSzPct val="100000"/>
              <a:buFontTx/>
              <a:buChar char="-"/>
              <a:defRPr/>
            </a:pPr>
            <a:endParaRPr kern="0">
              <a:latin typeface="Comic Sans MS" pitchFamily="66"/>
            </a:endParaRPr>
          </a:p>
        </p:txBody>
      </p:sp>
      <p:pic>
        <p:nvPicPr>
          <p:cNvPr id="46083" name="Picture 6"/>
          <p:cNvPicPr>
            <a:picLocks noChangeAspect="1"/>
          </p:cNvPicPr>
          <p:nvPr/>
        </p:nvPicPr>
        <p:blipFill>
          <a:blip r:embed="rId2"/>
          <a:srcRect l="29764" t="13411" b="15915"/>
          <a:stretch>
            <a:fillRect/>
          </a:stretch>
        </p:blipFill>
        <p:spPr bwMode="auto">
          <a:xfrm>
            <a:off x="684213" y="2205038"/>
            <a:ext cx="2997200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5138" y="1668463"/>
            <a:ext cx="37052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Čeleď</a:t>
            </a:r>
            <a:r>
              <a:rPr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 - Lipnicovité</a:t>
            </a:r>
            <a:endParaRPr/>
          </a:p>
        </p:txBody>
      </p:sp>
      <p:sp>
        <p:nvSpPr>
          <p:cNvPr id="3" name="Zástupný obsah 2">
            <a:extLst>
              <a:ext uri="{FF2B5EF4-FFF2-40B4-BE49-F238E27FC236}"/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4838" y="1446213"/>
            <a:ext cx="8869362" cy="5505450"/>
          </a:xfrm>
        </p:spPr>
        <p:txBody>
          <a:bodyPr>
            <a:noAutofit/>
          </a:bodyPr>
          <a:lstStyle/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r>
              <a:rPr sz="2800" b="1">
                <a:latin typeface="Comic Sans MS" pitchFamily="66"/>
                <a:cs typeface="Tahoma" pitchFamily="2"/>
              </a:rPr>
              <a:t>Jílek vytrvalý</a:t>
            </a:r>
          </a:p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r>
              <a:rPr sz="2800" b="1">
                <a:latin typeface="Comic Sans MS" pitchFamily="66"/>
                <a:cs typeface="Tahoma" pitchFamily="2"/>
              </a:rPr>
              <a:t> </a:t>
            </a:r>
            <a:endParaRPr sz="2800">
              <a:latin typeface="Comic Sans MS" pitchFamily="66"/>
              <a:cs typeface="Tahoma" pitchFamily="2"/>
            </a:endParaRPr>
          </a:p>
          <a:p>
            <a:pPr marL="457200" indent="-457200" eaLnBrk="1" fontAlgn="auto">
              <a:spcBef>
                <a:spcPts val="0"/>
              </a:spcBef>
              <a:spcAft>
                <a:spcPts val="1415"/>
              </a:spcAft>
              <a:buSzPct val="100000"/>
              <a:buFontTx/>
              <a:buChar char="-"/>
              <a:defRPr/>
            </a:pPr>
            <a:endParaRPr kern="0">
              <a:latin typeface="Comic Sans MS" pitchFamily="66"/>
            </a:endParaRPr>
          </a:p>
        </p:txBody>
      </p:sp>
      <p:pic>
        <p:nvPicPr>
          <p:cNvPr id="47107" name="Picture 8"/>
          <p:cNvPicPr>
            <a:picLocks noChangeAspect="1"/>
          </p:cNvPicPr>
          <p:nvPr/>
        </p:nvPicPr>
        <p:blipFill>
          <a:blip r:embed="rId2"/>
          <a:srcRect l="22015" r="21260"/>
          <a:stretch>
            <a:fillRect/>
          </a:stretch>
        </p:blipFill>
        <p:spPr bwMode="auto">
          <a:xfrm>
            <a:off x="5756275" y="1577975"/>
            <a:ext cx="2286000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6"/>
          <p:cNvPicPr>
            <a:picLocks noChangeAspect="1"/>
          </p:cNvPicPr>
          <p:nvPr/>
        </p:nvPicPr>
        <p:blipFill>
          <a:blip r:embed="rId3"/>
          <a:srcRect l="13145" t="3387" r="10310" b="13474"/>
          <a:stretch>
            <a:fillRect/>
          </a:stretch>
        </p:blipFill>
        <p:spPr bwMode="auto">
          <a:xfrm>
            <a:off x="604838" y="2459038"/>
            <a:ext cx="5030787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ázev prezentace">
            <a:extLst>
              <a:ext uri="{FF2B5EF4-FFF2-40B4-BE49-F238E27FC236}"/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825" y="2109788"/>
            <a:ext cx="9070975" cy="1879600"/>
          </a:xfrm>
        </p:spPr>
        <p:txBody>
          <a:bodyPr>
            <a:no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4000" b="1">
                <a:solidFill>
                  <a:srgbClr val="385723"/>
                </a:solidFill>
                <a:latin typeface="Comic Sans MS" pitchFamily="66"/>
                <a:cs typeface="Arial" pitchFamily="2"/>
              </a:rPr>
              <a:t>Jednoděložné krytosemenné rostliny </a:t>
            </a:r>
            <a:r>
              <a:rPr sz="3600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Čeleď</a:t>
            </a:r>
            <a:r>
              <a:rPr sz="8000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 </a:t>
            </a:r>
            <a:r>
              <a:rPr sz="3600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-  </a:t>
            </a:r>
            <a:r>
              <a:rPr sz="6000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Lipnicovité</a:t>
            </a:r>
          </a:p>
        </p:txBody>
      </p:sp>
      <p:sp>
        <p:nvSpPr>
          <p:cNvPr id="3" name="TextovéPole 2">
            <a:extLst>
              <a:ext uri="{FF2B5EF4-FFF2-40B4-BE49-F238E27FC236}"/>
            </a:extLst>
          </p:cNvPr>
          <p:cNvSpPr txBox="1"/>
          <p:nvPr/>
        </p:nvSpPr>
        <p:spPr>
          <a:xfrm>
            <a:off x="5246688" y="4733925"/>
            <a:ext cx="377825" cy="592138"/>
          </a:xfrm>
          <a:prstGeom prst="rect">
            <a:avLst/>
          </a:prstGeom>
          <a:noFill/>
          <a:ln cap="flat">
            <a:noFill/>
          </a:ln>
        </p:spPr>
        <p:txBody>
          <a:bodyPr wrap="none" lIns="90004" tIns="44997" rIns="90004" bIns="44997" anchorCtr="1" compatLnSpc="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>
                <a:solidFill>
                  <a:srgbClr val="355E00"/>
                </a:solidFill>
                <a:latin typeface="Comic Sans MS" pitchFamily="66"/>
                <a:ea typeface="Lucida Sans Unicode" pitchFamily="2"/>
                <a:cs typeface="Tahoma" pitchFamily="2"/>
              </a:rPr>
              <a:t>. </a:t>
            </a:r>
          </a:p>
        </p:txBody>
      </p:sp>
      <p:sp>
        <p:nvSpPr>
          <p:cNvPr id="4" name="TextovéPole 7">
            <a:extLst>
              <a:ext uri="{FF2B5EF4-FFF2-40B4-BE49-F238E27FC236}"/>
            </a:extLst>
          </p:cNvPr>
          <p:cNvSpPr txBox="1"/>
          <p:nvPr/>
        </p:nvSpPr>
        <p:spPr>
          <a:xfrm>
            <a:off x="1658938" y="4903788"/>
            <a:ext cx="6972300" cy="1520825"/>
          </a:xfrm>
          <a:prstGeom prst="rect">
            <a:avLst/>
          </a:prstGeom>
          <a:solidFill>
            <a:srgbClr val="FFFF00"/>
          </a:solidFill>
          <a:ln cap="flat">
            <a:noFill/>
          </a:ln>
        </p:spPr>
        <p:txBody>
          <a:bodyPr lIns="90004" tIns="44997" rIns="90004" bIns="44997" anchorCtr="1" compatLnSpc="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>
                <a:solidFill>
                  <a:srgbClr val="355E00"/>
                </a:solidFill>
                <a:latin typeface="Comic Sans MS" pitchFamily="66"/>
                <a:ea typeface="Lucida Sans Unicode" pitchFamily="2"/>
                <a:cs typeface="Tahoma" pitchFamily="2"/>
              </a:rPr>
              <a:t>Ing.L.Johnová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>
                <a:solidFill>
                  <a:srgbClr val="355E00"/>
                </a:solidFill>
                <a:latin typeface="Comic Sans MS" pitchFamily="66"/>
                <a:ea typeface="Lucida Sans Unicode" pitchFamily="2"/>
                <a:cs typeface="Tahoma" pitchFamily="2"/>
              </a:rPr>
              <a:t>ZŠ Lom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Čeleď</a:t>
            </a:r>
            <a:r>
              <a:rPr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 - Lipnicovité</a:t>
            </a:r>
            <a:endParaRPr/>
          </a:p>
        </p:txBody>
      </p:sp>
      <p:sp>
        <p:nvSpPr>
          <p:cNvPr id="3" name="Zástupný obsah 2">
            <a:extLst>
              <a:ext uri="{FF2B5EF4-FFF2-40B4-BE49-F238E27FC236}"/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4838" y="1446213"/>
            <a:ext cx="8869362" cy="5505450"/>
          </a:xfrm>
        </p:spPr>
        <p:txBody>
          <a:bodyPr>
            <a:noAutofit/>
          </a:bodyPr>
          <a:lstStyle/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r>
              <a:rPr sz="2800" b="1">
                <a:latin typeface="Comic Sans MS" pitchFamily="66"/>
                <a:cs typeface="Tahoma" pitchFamily="2"/>
              </a:rPr>
              <a:t>Ovsík vyvýšený</a:t>
            </a:r>
          </a:p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r>
              <a:rPr sz="2800" b="1">
                <a:latin typeface="Comic Sans MS" pitchFamily="66"/>
                <a:cs typeface="Tahoma" pitchFamily="2"/>
              </a:rPr>
              <a:t> </a:t>
            </a:r>
            <a:endParaRPr sz="2800">
              <a:latin typeface="Comic Sans MS" pitchFamily="66"/>
              <a:cs typeface="Tahoma" pitchFamily="2"/>
            </a:endParaRPr>
          </a:p>
          <a:p>
            <a:pPr marL="457200" indent="-457200" eaLnBrk="1" fontAlgn="auto">
              <a:spcBef>
                <a:spcPts val="0"/>
              </a:spcBef>
              <a:spcAft>
                <a:spcPts val="1415"/>
              </a:spcAft>
              <a:buSzPct val="100000"/>
              <a:buFontTx/>
              <a:buChar char="-"/>
              <a:defRPr/>
            </a:pPr>
            <a:endParaRPr kern="0">
              <a:latin typeface="Comic Sans MS" pitchFamily="66"/>
            </a:endParaRPr>
          </a:p>
        </p:txBody>
      </p:sp>
      <p:pic>
        <p:nvPicPr>
          <p:cNvPr id="48131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4100" y="1577975"/>
            <a:ext cx="3421063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Čeleď</a:t>
            </a:r>
            <a:r>
              <a:rPr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 - Lipnicovité</a:t>
            </a:r>
            <a:endParaRPr/>
          </a:p>
        </p:txBody>
      </p:sp>
      <p:sp>
        <p:nvSpPr>
          <p:cNvPr id="3" name="Zástupný obsah 2">
            <a:extLst>
              <a:ext uri="{FF2B5EF4-FFF2-40B4-BE49-F238E27FC236}"/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4838" y="1446213"/>
            <a:ext cx="8869362" cy="5505450"/>
          </a:xfrm>
        </p:spPr>
        <p:txBody>
          <a:bodyPr>
            <a:noAutofit/>
          </a:bodyPr>
          <a:lstStyle/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r>
              <a:rPr sz="2800" b="1">
                <a:latin typeface="Comic Sans MS" pitchFamily="66"/>
                <a:cs typeface="Tahoma" pitchFamily="2"/>
              </a:rPr>
              <a:t>Bojínek luční</a:t>
            </a:r>
          </a:p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r>
              <a:rPr sz="2800" b="1">
                <a:latin typeface="Comic Sans MS" pitchFamily="66"/>
                <a:cs typeface="Tahoma" pitchFamily="2"/>
              </a:rPr>
              <a:t> </a:t>
            </a:r>
            <a:endParaRPr sz="2800">
              <a:latin typeface="Comic Sans MS" pitchFamily="66"/>
              <a:cs typeface="Tahoma" pitchFamily="2"/>
            </a:endParaRPr>
          </a:p>
          <a:p>
            <a:pPr marL="457200" indent="-457200" eaLnBrk="1" fontAlgn="auto">
              <a:spcBef>
                <a:spcPts val="0"/>
              </a:spcBef>
              <a:spcAft>
                <a:spcPts val="1415"/>
              </a:spcAft>
              <a:buSzPct val="100000"/>
              <a:buFontTx/>
              <a:buChar char="-"/>
              <a:defRPr/>
            </a:pPr>
            <a:endParaRPr kern="0">
              <a:latin typeface="Comic Sans MS" pitchFamily="66"/>
            </a:endParaRPr>
          </a:p>
        </p:txBody>
      </p:sp>
      <p:pic>
        <p:nvPicPr>
          <p:cNvPr id="49155" name="Picture 8"/>
          <p:cNvPicPr>
            <a:picLocks noChangeAspect="1"/>
          </p:cNvPicPr>
          <p:nvPr/>
        </p:nvPicPr>
        <p:blipFill>
          <a:blip r:embed="rId2"/>
          <a:srcRect l="28725" r="30220"/>
          <a:stretch>
            <a:fillRect/>
          </a:stretch>
        </p:blipFill>
        <p:spPr bwMode="auto">
          <a:xfrm>
            <a:off x="987425" y="1884363"/>
            <a:ext cx="1654175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1250" y="1884363"/>
            <a:ext cx="3908425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Čeleď</a:t>
            </a:r>
            <a:r>
              <a:rPr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 - Lipnicovité</a:t>
            </a:r>
            <a:endParaRPr/>
          </a:p>
        </p:txBody>
      </p:sp>
      <p:sp>
        <p:nvSpPr>
          <p:cNvPr id="3" name="Zástupný obsah 2">
            <a:extLst>
              <a:ext uri="{FF2B5EF4-FFF2-40B4-BE49-F238E27FC236}"/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4838" y="1446213"/>
            <a:ext cx="8869362" cy="5505450"/>
          </a:xfrm>
        </p:spPr>
        <p:txBody>
          <a:bodyPr>
            <a:noAutofit/>
          </a:bodyPr>
          <a:lstStyle/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r>
              <a:rPr sz="2800">
                <a:latin typeface="Comic Sans MS" pitchFamily="66"/>
                <a:cs typeface="Tahoma" pitchFamily="2"/>
              </a:rPr>
              <a:t>Na březích stojatých vod:</a:t>
            </a:r>
          </a:p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r>
              <a:rPr sz="2800" b="1">
                <a:latin typeface="Comic Sans MS" pitchFamily="66"/>
                <a:cs typeface="Tahoma" pitchFamily="2"/>
              </a:rPr>
              <a:t>Rákos obecný                   Zblochan</a:t>
            </a:r>
          </a:p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r>
              <a:rPr sz="2800" b="1">
                <a:latin typeface="Comic Sans MS" pitchFamily="66"/>
                <a:cs typeface="Tahoma" pitchFamily="2"/>
              </a:rPr>
              <a:t> </a:t>
            </a:r>
            <a:endParaRPr sz="2800">
              <a:latin typeface="Comic Sans MS" pitchFamily="66"/>
              <a:cs typeface="Tahoma" pitchFamily="2"/>
            </a:endParaRPr>
          </a:p>
          <a:p>
            <a:pPr marL="457200" indent="-457200" eaLnBrk="1" fontAlgn="auto">
              <a:spcBef>
                <a:spcPts val="0"/>
              </a:spcBef>
              <a:spcAft>
                <a:spcPts val="1415"/>
              </a:spcAft>
              <a:buSzPct val="100000"/>
              <a:buFontTx/>
              <a:buChar char="-"/>
              <a:defRPr/>
            </a:pPr>
            <a:endParaRPr kern="0">
              <a:latin typeface="Comic Sans MS" pitchFamily="66"/>
            </a:endParaRPr>
          </a:p>
        </p:txBody>
      </p:sp>
      <p:pic>
        <p:nvPicPr>
          <p:cNvPr id="5017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38" y="2709863"/>
            <a:ext cx="3125787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Obrázek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4175" y="2862263"/>
            <a:ext cx="4816475" cy="377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Čeleď</a:t>
            </a:r>
            <a:r>
              <a:rPr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 - Lipnicovité</a:t>
            </a:r>
            <a:endParaRPr/>
          </a:p>
        </p:txBody>
      </p:sp>
      <p:sp>
        <p:nvSpPr>
          <p:cNvPr id="3" name="Zástupný obsah 2">
            <a:extLst>
              <a:ext uri="{FF2B5EF4-FFF2-40B4-BE49-F238E27FC236}"/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4838" y="1446213"/>
            <a:ext cx="8869362" cy="5505450"/>
          </a:xfrm>
        </p:spPr>
        <p:txBody>
          <a:bodyPr>
            <a:noAutofit/>
          </a:bodyPr>
          <a:lstStyle/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r>
              <a:rPr sz="2800">
                <a:latin typeface="Comic Sans MS" pitchFamily="66"/>
                <a:cs typeface="Tahoma" pitchFamily="2"/>
              </a:rPr>
              <a:t>V lesích:</a:t>
            </a:r>
          </a:p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r>
              <a:rPr sz="2800" b="1">
                <a:latin typeface="Comic Sans MS" pitchFamily="66"/>
                <a:cs typeface="Tahoma" pitchFamily="2"/>
              </a:rPr>
              <a:t>Třtina rákosovitá         Metlička křivolaká</a:t>
            </a:r>
          </a:p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r>
              <a:rPr sz="2800" b="1">
                <a:latin typeface="Comic Sans MS" pitchFamily="66"/>
                <a:cs typeface="Tahoma" pitchFamily="2"/>
              </a:rPr>
              <a:t> </a:t>
            </a:r>
            <a:endParaRPr sz="2800">
              <a:latin typeface="Comic Sans MS" pitchFamily="66"/>
              <a:cs typeface="Tahoma" pitchFamily="2"/>
            </a:endParaRPr>
          </a:p>
          <a:p>
            <a:pPr marL="457200" indent="-457200" eaLnBrk="1" fontAlgn="auto">
              <a:spcBef>
                <a:spcPts val="0"/>
              </a:spcBef>
              <a:spcAft>
                <a:spcPts val="1415"/>
              </a:spcAft>
              <a:buSzPct val="100000"/>
              <a:buFontTx/>
              <a:buChar char="-"/>
              <a:defRPr/>
            </a:pPr>
            <a:endParaRPr kern="0">
              <a:latin typeface="Comic Sans MS" pitchFamily="66"/>
            </a:endParaRPr>
          </a:p>
        </p:txBody>
      </p:sp>
      <p:pic>
        <p:nvPicPr>
          <p:cNvPr id="51203" name="Obráze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38" y="2457450"/>
            <a:ext cx="3368675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Obrázek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5325" y="2506663"/>
            <a:ext cx="4343400" cy="44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Čeleď</a:t>
            </a:r>
            <a:r>
              <a:rPr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 - Lipnicovité</a:t>
            </a:r>
            <a:endParaRPr/>
          </a:p>
        </p:txBody>
      </p:sp>
      <p:sp>
        <p:nvSpPr>
          <p:cNvPr id="3" name="Zástupný obsah 2">
            <a:extLst>
              <a:ext uri="{FF2B5EF4-FFF2-40B4-BE49-F238E27FC236}"/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4838" y="1446213"/>
            <a:ext cx="8869362" cy="5505450"/>
          </a:xfrm>
        </p:spPr>
        <p:txBody>
          <a:bodyPr>
            <a:noAutofit/>
          </a:bodyPr>
          <a:lstStyle/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r>
              <a:rPr sz="2800" b="1">
                <a:latin typeface="Comic Sans MS" pitchFamily="66"/>
                <a:cs typeface="Tahoma" pitchFamily="2"/>
              </a:rPr>
              <a:t>Rýže setá – </a:t>
            </a:r>
            <a:r>
              <a:rPr sz="2800">
                <a:latin typeface="Comic Sans MS" pitchFamily="66"/>
                <a:cs typeface="Tahoma" pitchFamily="2"/>
              </a:rPr>
              <a:t>nejdůležitější obilovina světa, je na ní závislá čtvrtina lidí na Zemi, původ  v Číně , Čína a Indie jsou hlavní producenti rýže, roste v tropech a subtropech</a:t>
            </a:r>
          </a:p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r>
              <a:rPr sz="2800">
                <a:latin typeface="Comic Sans MS" pitchFamily="66"/>
                <a:cs typeface="Tahoma" pitchFamily="2"/>
              </a:rPr>
              <a:t>- klíčí pod vodou a stálou hladinu vody potřebuje i po celou dobu svého růstu</a:t>
            </a:r>
          </a:p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endParaRPr sz="2800" b="1">
              <a:latin typeface="Comic Sans MS" pitchFamily="66"/>
              <a:cs typeface="Tahoma" pitchFamily="2"/>
            </a:endParaRPr>
          </a:p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r>
              <a:rPr sz="2800" b="1">
                <a:latin typeface="Comic Sans MS" pitchFamily="66"/>
                <a:cs typeface="Tahoma" pitchFamily="2"/>
              </a:rPr>
              <a:t> </a:t>
            </a:r>
            <a:endParaRPr sz="2800">
              <a:latin typeface="Comic Sans MS" pitchFamily="66"/>
              <a:cs typeface="Tahoma" pitchFamily="2"/>
            </a:endParaRPr>
          </a:p>
          <a:p>
            <a:pPr marL="457200" indent="-457200" eaLnBrk="1" fontAlgn="auto">
              <a:spcBef>
                <a:spcPts val="0"/>
              </a:spcBef>
              <a:spcAft>
                <a:spcPts val="1415"/>
              </a:spcAft>
              <a:buSzPct val="100000"/>
              <a:buFontTx/>
              <a:buChar char="-"/>
              <a:defRPr/>
            </a:pPr>
            <a:endParaRPr kern="0">
              <a:latin typeface="Comic Sans MS" pitchFamily="66"/>
            </a:endParaRPr>
          </a:p>
        </p:txBody>
      </p:sp>
      <p:pic>
        <p:nvPicPr>
          <p:cNvPr id="52227" name="Obrázek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6138" y="3779838"/>
            <a:ext cx="4560887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Obrázek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438" y="4310063"/>
            <a:ext cx="3692525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Čeleď</a:t>
            </a:r>
            <a:r>
              <a:rPr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 - Lipnicovité</a:t>
            </a:r>
            <a:endParaRPr/>
          </a:p>
        </p:txBody>
      </p:sp>
      <p:sp>
        <p:nvSpPr>
          <p:cNvPr id="3" name="Zástupný obsah 2">
            <a:extLst>
              <a:ext uri="{FF2B5EF4-FFF2-40B4-BE49-F238E27FC236}"/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4838" y="1446213"/>
            <a:ext cx="8869362" cy="5505450"/>
          </a:xfrm>
        </p:spPr>
        <p:txBody>
          <a:bodyPr>
            <a:noAutofit/>
          </a:bodyPr>
          <a:lstStyle/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endParaRPr sz="2800" b="1">
              <a:latin typeface="Comic Sans MS" pitchFamily="66"/>
              <a:cs typeface="Tahoma" pitchFamily="2"/>
            </a:endParaRPr>
          </a:p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r>
              <a:rPr sz="2800" b="1">
                <a:latin typeface="Comic Sans MS" pitchFamily="66"/>
                <a:cs typeface="Tahoma" pitchFamily="2"/>
              </a:rPr>
              <a:t> </a:t>
            </a:r>
            <a:endParaRPr sz="2800">
              <a:latin typeface="Comic Sans MS" pitchFamily="66"/>
              <a:cs typeface="Tahoma" pitchFamily="2"/>
            </a:endParaRPr>
          </a:p>
          <a:p>
            <a:pPr marL="457200" indent="-457200" eaLnBrk="1" fontAlgn="auto">
              <a:spcBef>
                <a:spcPts val="0"/>
              </a:spcBef>
              <a:spcAft>
                <a:spcPts val="1415"/>
              </a:spcAft>
              <a:buSzPct val="100000"/>
              <a:buFontTx/>
              <a:buChar char="-"/>
              <a:defRPr/>
            </a:pPr>
            <a:endParaRPr kern="0">
              <a:latin typeface="Comic Sans MS" pitchFamily="66"/>
            </a:endParaRPr>
          </a:p>
        </p:txBody>
      </p:sp>
      <p:pic>
        <p:nvPicPr>
          <p:cNvPr id="53251" name="Obráze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400" y="1563688"/>
            <a:ext cx="4003675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Obrázek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8850" y="3314700"/>
            <a:ext cx="4271963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Čeleď</a:t>
            </a:r>
            <a:r>
              <a:rPr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 - Lipnicovité</a:t>
            </a:r>
            <a:endParaRPr/>
          </a:p>
        </p:txBody>
      </p:sp>
      <p:sp>
        <p:nvSpPr>
          <p:cNvPr id="3" name="Zástupný obsah 2">
            <a:extLst>
              <a:ext uri="{FF2B5EF4-FFF2-40B4-BE49-F238E27FC236}"/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4838" y="1446213"/>
            <a:ext cx="8869362" cy="5505450"/>
          </a:xfrm>
        </p:spPr>
        <p:txBody>
          <a:bodyPr>
            <a:noAutofit/>
          </a:bodyPr>
          <a:lstStyle/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r>
              <a:rPr sz="2800" b="1">
                <a:latin typeface="Comic Sans MS" pitchFamily="66"/>
                <a:cs typeface="Tahoma" pitchFamily="2"/>
              </a:rPr>
              <a:t>Bambusy </a:t>
            </a:r>
            <a:r>
              <a:rPr sz="2800">
                <a:latin typeface="Comic Sans MS" pitchFamily="66"/>
                <a:cs typeface="Tahoma" pitchFamily="2"/>
              </a:rPr>
              <a:t>– nejvyšší byliny světa, nejrychleji rostoucí  rostlina a pestré využití - potravina</a:t>
            </a:r>
          </a:p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r>
              <a:rPr sz="2800">
                <a:latin typeface="Comic Sans MS" pitchFamily="66"/>
                <a:cs typeface="Tahoma" pitchFamily="2"/>
              </a:rPr>
              <a:t>                                      - textilní surovina</a:t>
            </a:r>
          </a:p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r>
              <a:rPr sz="2800">
                <a:latin typeface="Comic Sans MS" pitchFamily="66"/>
                <a:cs typeface="Tahoma" pitchFamily="2"/>
              </a:rPr>
              <a:t>                                      - stavební materiál</a:t>
            </a:r>
          </a:p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r>
              <a:rPr sz="2800">
                <a:latin typeface="Comic Sans MS" pitchFamily="66"/>
                <a:cs typeface="Tahoma" pitchFamily="2"/>
              </a:rPr>
              <a:t>                                      - přírodní medicína</a:t>
            </a:r>
          </a:p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endParaRPr sz="2800">
              <a:latin typeface="Comic Sans MS" pitchFamily="66"/>
              <a:cs typeface="Tahoma" pitchFamily="2"/>
            </a:endParaRPr>
          </a:p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endParaRPr sz="2800">
              <a:latin typeface="Comic Sans MS" pitchFamily="66"/>
              <a:cs typeface="Tahoma" pitchFamily="2"/>
            </a:endParaRPr>
          </a:p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r>
              <a:rPr sz="2800">
                <a:latin typeface="Comic Sans MS" pitchFamily="66"/>
                <a:cs typeface="Tahoma" pitchFamily="2"/>
              </a:rPr>
              <a:t>Vyrábí se z něj papír, pivo, vosk, využití při rekultivaci i zahradní architektura</a:t>
            </a:r>
          </a:p>
          <a:p>
            <a:pPr marL="457200" indent="-457200" eaLnBrk="1" fontAlgn="auto">
              <a:spcBef>
                <a:spcPts val="0"/>
              </a:spcBef>
              <a:spcAft>
                <a:spcPts val="1415"/>
              </a:spcAft>
              <a:buSzPct val="100000"/>
              <a:buFontTx/>
              <a:buChar char="-"/>
              <a:defRPr/>
            </a:pPr>
            <a:endParaRPr kern="0">
              <a:latin typeface="Comic Sans MS" pitchFamily="66"/>
            </a:endParaRPr>
          </a:p>
        </p:txBody>
      </p:sp>
      <p:pic>
        <p:nvPicPr>
          <p:cNvPr id="54275" name="Obrázek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913" y="2346325"/>
            <a:ext cx="3417887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Čeleď</a:t>
            </a:r>
            <a:r>
              <a:rPr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 - Lipnicovité</a:t>
            </a:r>
            <a:endParaRPr/>
          </a:p>
        </p:txBody>
      </p:sp>
      <p:sp>
        <p:nvSpPr>
          <p:cNvPr id="3" name="Zástupný obsah 2">
            <a:extLst>
              <a:ext uri="{FF2B5EF4-FFF2-40B4-BE49-F238E27FC236}"/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4838" y="1446213"/>
            <a:ext cx="8869362" cy="5505450"/>
          </a:xfrm>
        </p:spPr>
        <p:txBody>
          <a:bodyPr>
            <a:noAutofit/>
          </a:bodyPr>
          <a:lstStyle/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r>
              <a:rPr sz="2800">
                <a:latin typeface="Comic Sans MS" pitchFamily="66"/>
                <a:cs typeface="Tahoma" pitchFamily="2"/>
              </a:rPr>
              <a:t>Na </a:t>
            </a:r>
            <a:r>
              <a:rPr sz="2800" b="1">
                <a:latin typeface="Comic Sans MS" pitchFamily="66"/>
                <a:cs typeface="Tahoma" pitchFamily="2"/>
              </a:rPr>
              <a:t>bambusech </a:t>
            </a:r>
            <a:r>
              <a:rPr sz="2800">
                <a:latin typeface="Comic Sans MS" pitchFamily="66"/>
                <a:cs typeface="Tahoma" pitchFamily="2"/>
              </a:rPr>
              <a:t>jsou (i na potravě)závislé pandy –</a:t>
            </a:r>
          </a:p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r>
              <a:rPr sz="2800" b="1">
                <a:latin typeface="Comic Sans MS" pitchFamily="66"/>
                <a:cs typeface="Tahoma" pitchFamily="2"/>
              </a:rPr>
              <a:t>panda červená </a:t>
            </a:r>
            <a:r>
              <a:rPr sz="2800">
                <a:latin typeface="Comic Sans MS" pitchFamily="66"/>
                <a:cs typeface="Tahoma" pitchFamily="2"/>
              </a:rPr>
              <a:t>a </a:t>
            </a:r>
            <a:r>
              <a:rPr sz="2800" b="1">
                <a:latin typeface="Comic Sans MS" pitchFamily="66"/>
                <a:cs typeface="Tahoma" pitchFamily="2"/>
              </a:rPr>
              <a:t>panda velká </a:t>
            </a:r>
            <a:r>
              <a:rPr sz="2800">
                <a:latin typeface="Comic Sans MS" pitchFamily="66"/>
                <a:cs typeface="Tahoma" pitchFamily="2"/>
              </a:rPr>
              <a:t>– symbol Číny</a:t>
            </a:r>
          </a:p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r>
              <a:rPr sz="2800" b="1">
                <a:latin typeface="Comic Sans MS" pitchFamily="66"/>
                <a:cs typeface="Tahoma" pitchFamily="2"/>
              </a:rPr>
              <a:t> </a:t>
            </a:r>
            <a:endParaRPr sz="2800">
              <a:latin typeface="Comic Sans MS" pitchFamily="66"/>
              <a:cs typeface="Tahoma" pitchFamily="2"/>
            </a:endParaRPr>
          </a:p>
          <a:p>
            <a:pPr marL="457200" indent="-457200" eaLnBrk="1" fontAlgn="auto">
              <a:spcBef>
                <a:spcPts val="0"/>
              </a:spcBef>
              <a:spcAft>
                <a:spcPts val="1415"/>
              </a:spcAft>
              <a:buSzPct val="100000"/>
              <a:buFontTx/>
              <a:buChar char="-"/>
              <a:defRPr/>
            </a:pPr>
            <a:endParaRPr kern="0">
              <a:latin typeface="Comic Sans MS" pitchFamily="66"/>
            </a:endParaRPr>
          </a:p>
        </p:txBody>
      </p:sp>
      <p:pic>
        <p:nvPicPr>
          <p:cNvPr id="55299" name="Obráze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0313" y="3154363"/>
            <a:ext cx="3429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Obrázek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575" y="3262313"/>
            <a:ext cx="4157663" cy="29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Čeleď</a:t>
            </a:r>
            <a:r>
              <a:rPr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 - Lipnicovité</a:t>
            </a:r>
            <a:endParaRPr/>
          </a:p>
        </p:txBody>
      </p:sp>
      <p:sp>
        <p:nvSpPr>
          <p:cNvPr id="3" name="Zástupný obsah 2">
            <a:extLst>
              <a:ext uri="{FF2B5EF4-FFF2-40B4-BE49-F238E27FC236}"/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4838" y="1446213"/>
            <a:ext cx="8869362" cy="5505450"/>
          </a:xfrm>
        </p:spPr>
        <p:txBody>
          <a:bodyPr>
            <a:noAutofit/>
          </a:bodyPr>
          <a:lstStyle/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r>
              <a:rPr sz="2800" b="1">
                <a:latin typeface="Comic Sans MS" pitchFamily="66"/>
                <a:cs typeface="Tahoma" pitchFamily="2"/>
              </a:rPr>
              <a:t>Cukrová třtina </a:t>
            </a:r>
            <a:r>
              <a:rPr sz="2800">
                <a:latin typeface="Comic Sans MS" pitchFamily="66"/>
                <a:cs typeface="Tahoma" pitchFamily="2"/>
              </a:rPr>
              <a:t>– roste v tropických oblastech, stébla jsou vyplněna sladkou dření – ta je zdrojem třtinového cukru, také se z ní vyrábí rum</a:t>
            </a:r>
          </a:p>
          <a:p>
            <a:pPr marL="457200" indent="-457200" eaLnBrk="1" fontAlgn="auto">
              <a:spcBef>
                <a:spcPts val="0"/>
              </a:spcBef>
              <a:spcAft>
                <a:spcPts val="1415"/>
              </a:spcAft>
              <a:buSzPct val="100000"/>
              <a:buFontTx/>
              <a:buChar char="-"/>
              <a:defRPr/>
            </a:pPr>
            <a:endParaRPr kern="0">
              <a:latin typeface="Comic Sans MS" pitchFamily="66"/>
            </a:endParaRPr>
          </a:p>
        </p:txBody>
      </p:sp>
      <p:pic>
        <p:nvPicPr>
          <p:cNvPr id="56323" name="Obrázek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875" y="3074988"/>
            <a:ext cx="3513138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Obrázek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4138" y="2781300"/>
            <a:ext cx="315912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4838" y="354013"/>
            <a:ext cx="9070975" cy="1262062"/>
          </a:xfrm>
        </p:spPr>
        <p:txBody>
          <a:bodyPr>
            <a:no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Čeleď</a:t>
            </a:r>
            <a:r>
              <a:rPr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 - Lipnicovité</a:t>
            </a:r>
            <a:endParaRPr/>
          </a:p>
        </p:txBody>
      </p:sp>
      <p:sp>
        <p:nvSpPr>
          <p:cNvPr id="3" name="Zástupný obsah 2">
            <a:extLst>
              <a:ext uri="{FF2B5EF4-FFF2-40B4-BE49-F238E27FC236}"/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4838" y="1446213"/>
            <a:ext cx="8869362" cy="5505450"/>
          </a:xfrm>
        </p:spPr>
        <p:txBody>
          <a:bodyPr>
            <a:noAutofit/>
          </a:bodyPr>
          <a:lstStyle/>
          <a:p>
            <a:pPr marL="457200" indent="-457200" eaLnBrk="1" fontAlgn="auto">
              <a:spcBef>
                <a:spcPts val="0"/>
              </a:spcBef>
              <a:spcAft>
                <a:spcPts val="1415"/>
              </a:spcAft>
              <a:buSzPct val="100000"/>
              <a:buFontTx/>
              <a:buChar char="-"/>
              <a:defRPr/>
            </a:pPr>
            <a:r>
              <a:rPr sz="2800" kern="0">
                <a:latin typeface="Comic Sans MS" pitchFamily="66"/>
                <a:cs typeface="Tahoma" pitchFamily="2"/>
              </a:rPr>
              <a:t>označovány jako </a:t>
            </a:r>
            <a:r>
              <a:rPr sz="2800" b="1" kern="0">
                <a:solidFill>
                  <a:srgbClr val="548235"/>
                </a:solidFill>
                <a:latin typeface="Comic Sans MS" pitchFamily="66"/>
                <a:cs typeface="Tahoma" pitchFamily="2"/>
              </a:rPr>
              <a:t>trávy </a:t>
            </a:r>
            <a:r>
              <a:rPr sz="2000" kern="0">
                <a:latin typeface="Comic Sans MS" pitchFamily="66"/>
                <a:cs typeface="Tahoma" pitchFamily="2"/>
              </a:rPr>
              <a:t>(</a:t>
            </a:r>
            <a:r>
              <a:rPr sz="2000">
                <a:latin typeface="Comic Sans MS" pitchFamily="66"/>
              </a:rPr>
              <a:t>jednoleté, nebo vytrvalé byliny, netypické </a:t>
            </a:r>
            <a:r>
              <a:rPr sz="2000">
                <a:solidFill>
                  <a:srgbClr val="202122"/>
                </a:solidFill>
                <a:latin typeface="Comic Sans MS" pitchFamily="66"/>
              </a:rPr>
              <a:t>dřeviny, např. </a:t>
            </a:r>
            <a:r>
              <a:rPr sz="2000">
                <a:solidFill>
                  <a:srgbClr val="548235"/>
                </a:solidFill>
                <a:latin typeface="Comic Sans MS" pitchFamily="66"/>
                <a:hlinkClick r:id="rId2" tooltip="Bambus"/>
              </a:rPr>
              <a:t>bambus</a:t>
            </a:r>
            <a:r>
              <a:rPr sz="2000">
                <a:solidFill>
                  <a:srgbClr val="548235"/>
                </a:solidFill>
                <a:latin typeface="Comic Sans MS" pitchFamily="66"/>
              </a:rPr>
              <a:t> </a:t>
            </a:r>
            <a:r>
              <a:rPr sz="2000">
                <a:latin typeface="Comic Sans MS" pitchFamily="66"/>
              </a:rPr>
              <a:t>)</a:t>
            </a:r>
          </a:p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r>
              <a:rPr sz="2800" kern="0">
                <a:latin typeface="Comic Sans MS" pitchFamily="66"/>
                <a:cs typeface="Tahoma" pitchFamily="2"/>
              </a:rPr>
              <a:t>-</a:t>
            </a:r>
            <a:r>
              <a:rPr sz="2800" b="1" kern="0">
                <a:solidFill>
                  <a:srgbClr val="548235"/>
                </a:solidFill>
                <a:latin typeface="Comic Sans MS" pitchFamily="66"/>
                <a:cs typeface="Tahoma" pitchFamily="2"/>
              </a:rPr>
              <a:t> </a:t>
            </a:r>
            <a:r>
              <a:rPr sz="2800" kern="0">
                <a:latin typeface="Comic Sans MS" pitchFamily="66"/>
                <a:cs typeface="Tahoma" pitchFamily="2"/>
              </a:rPr>
              <a:t>květenství – </a:t>
            </a:r>
            <a:r>
              <a:rPr sz="2800" b="1" kern="0">
                <a:solidFill>
                  <a:srgbClr val="548235"/>
                </a:solidFill>
                <a:latin typeface="Comic Sans MS" pitchFamily="66"/>
                <a:cs typeface="Tahoma" pitchFamily="2"/>
              </a:rPr>
              <a:t>klas</a:t>
            </a:r>
            <a:r>
              <a:rPr sz="2800" kern="0">
                <a:latin typeface="Comic Sans MS" pitchFamily="66"/>
                <a:cs typeface="Tahoma" pitchFamily="2"/>
              </a:rPr>
              <a:t> nebo </a:t>
            </a:r>
            <a:r>
              <a:rPr sz="2800" b="1" kern="0">
                <a:solidFill>
                  <a:srgbClr val="548235"/>
                </a:solidFill>
                <a:latin typeface="Comic Sans MS" pitchFamily="66"/>
                <a:cs typeface="Tahoma" pitchFamily="2"/>
              </a:rPr>
              <a:t>lata</a:t>
            </a:r>
            <a:r>
              <a:rPr sz="2800" kern="0">
                <a:solidFill>
                  <a:srgbClr val="548235"/>
                </a:solidFill>
                <a:latin typeface="Comic Sans MS" pitchFamily="66"/>
                <a:cs typeface="Tahoma" pitchFamily="2"/>
              </a:rPr>
              <a:t> </a:t>
            </a:r>
            <a:r>
              <a:rPr sz="2800" kern="0">
                <a:latin typeface="Comic Sans MS" pitchFamily="66"/>
                <a:cs typeface="Tahoma" pitchFamily="2"/>
              </a:rPr>
              <a:t>složené z menších    klásků ( </a:t>
            </a:r>
            <a:r>
              <a:rPr sz="2800" b="1" kern="0">
                <a:solidFill>
                  <a:srgbClr val="548235"/>
                </a:solidFill>
                <a:latin typeface="Comic Sans MS" pitchFamily="66"/>
                <a:cs typeface="Tahoma" pitchFamily="2"/>
              </a:rPr>
              <a:t>složený klas</a:t>
            </a:r>
            <a:r>
              <a:rPr sz="2800" kern="0">
                <a:latin typeface="Comic Sans MS" pitchFamily="66"/>
                <a:cs typeface="Tahoma" pitchFamily="2"/>
              </a:rPr>
              <a:t>)</a:t>
            </a:r>
          </a:p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r>
              <a:rPr sz="2800">
                <a:latin typeface="Comic Sans MS" pitchFamily="66"/>
              </a:rPr>
              <a:t>        klas                   lata            ztlustlý klas - palice</a:t>
            </a:r>
          </a:p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r>
              <a:rPr sz="2800">
                <a:latin typeface="Comic Sans MS" pitchFamily="66"/>
                <a:cs typeface="Tahoma" pitchFamily="2"/>
              </a:rPr>
              <a:t>           </a:t>
            </a:r>
          </a:p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endParaRPr sz="2800">
              <a:latin typeface="Comic Sans MS" pitchFamily="66"/>
              <a:cs typeface="Tahoma" pitchFamily="2"/>
            </a:endParaRPr>
          </a:p>
          <a:p>
            <a:pPr marL="457200" indent="-457200" eaLnBrk="1" fontAlgn="auto">
              <a:spcBef>
                <a:spcPts val="0"/>
              </a:spcBef>
              <a:spcAft>
                <a:spcPts val="1415"/>
              </a:spcAft>
              <a:buSzPct val="100000"/>
              <a:buFontTx/>
              <a:buChar char="-"/>
              <a:defRPr/>
            </a:pPr>
            <a:endParaRPr kern="0">
              <a:latin typeface="Comic Sans MS" pitchFamily="66"/>
            </a:endParaRPr>
          </a:p>
        </p:txBody>
      </p:sp>
      <p:pic>
        <p:nvPicPr>
          <p:cNvPr id="30723" name="Picture 10"/>
          <p:cNvPicPr>
            <a:picLocks noChangeAspect="1"/>
          </p:cNvPicPr>
          <p:nvPr/>
        </p:nvPicPr>
        <p:blipFill>
          <a:blip r:embed="rId3"/>
          <a:srcRect r="57236"/>
          <a:stretch>
            <a:fillRect/>
          </a:stretch>
        </p:blipFill>
        <p:spPr bwMode="auto">
          <a:xfrm>
            <a:off x="1173163" y="4024313"/>
            <a:ext cx="1174750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11"/>
          <p:cNvPicPr>
            <a:picLocks noChangeAspect="1"/>
          </p:cNvPicPr>
          <p:nvPr/>
        </p:nvPicPr>
        <p:blipFill>
          <a:blip r:embed="rId4"/>
          <a:srcRect l="20639" t="5304" r="15096"/>
          <a:stretch>
            <a:fillRect/>
          </a:stretch>
        </p:blipFill>
        <p:spPr bwMode="auto">
          <a:xfrm>
            <a:off x="3805238" y="4024313"/>
            <a:ext cx="1346200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2"/>
          <p:cNvPicPr>
            <a:picLocks noChangeAspect="1"/>
          </p:cNvPicPr>
          <p:nvPr/>
        </p:nvPicPr>
        <p:blipFill>
          <a:blip r:embed="rId5"/>
          <a:srcRect l="11369" t="27335"/>
          <a:stretch>
            <a:fillRect/>
          </a:stretch>
        </p:blipFill>
        <p:spPr bwMode="auto">
          <a:xfrm>
            <a:off x="6535738" y="4111625"/>
            <a:ext cx="23717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Čeleď</a:t>
            </a:r>
            <a:r>
              <a:rPr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 - Lipnicovité</a:t>
            </a:r>
            <a:endParaRPr/>
          </a:p>
        </p:txBody>
      </p:sp>
      <p:sp>
        <p:nvSpPr>
          <p:cNvPr id="3" name="Zástupný obsah 2">
            <a:extLst>
              <a:ext uri="{FF2B5EF4-FFF2-40B4-BE49-F238E27FC236}"/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4838" y="1446213"/>
            <a:ext cx="8869362" cy="5505450"/>
          </a:xfrm>
        </p:spPr>
        <p:txBody>
          <a:bodyPr>
            <a:noAutofit/>
          </a:bodyPr>
          <a:lstStyle/>
          <a:p>
            <a:pPr marL="457200" indent="-457200" eaLnBrk="1" fontAlgn="auto">
              <a:spcBef>
                <a:spcPts val="0"/>
              </a:spcBef>
              <a:spcAft>
                <a:spcPts val="1415"/>
              </a:spcAft>
              <a:buSzPct val="100000"/>
              <a:buFontTx/>
              <a:buChar char="-"/>
              <a:defRPr/>
            </a:pPr>
            <a:r>
              <a:rPr sz="2800" kern="0">
                <a:latin typeface="Comic Sans MS" pitchFamily="66"/>
                <a:cs typeface="Tahoma" pitchFamily="2"/>
              </a:rPr>
              <a:t>v květenství různé listeny podpírající klásky či květy (plevy, pluchy) a srostlé okvětní lístky (plušky, plenky)</a:t>
            </a:r>
          </a:p>
          <a:p>
            <a:pPr marL="457200" indent="-457200" eaLnBrk="1" fontAlgn="auto">
              <a:spcBef>
                <a:spcPts val="0"/>
              </a:spcBef>
              <a:spcAft>
                <a:spcPts val="1415"/>
              </a:spcAft>
              <a:buSzPct val="100000"/>
              <a:buFontTx/>
              <a:buChar char="-"/>
              <a:defRPr/>
            </a:pPr>
            <a:r>
              <a:rPr sz="2800" kern="0">
                <a:latin typeface="Comic Sans MS" pitchFamily="66"/>
                <a:cs typeface="Tahoma" pitchFamily="2"/>
              </a:rPr>
              <a:t>                                  </a:t>
            </a:r>
            <a:r>
              <a:rPr sz="2800" b="1" kern="0">
                <a:latin typeface="Comic Sans MS" pitchFamily="66"/>
                <a:cs typeface="Tahoma" pitchFamily="2"/>
              </a:rPr>
              <a:t>Složený klas</a:t>
            </a:r>
            <a:r>
              <a:rPr sz="1800" kern="0">
                <a:latin typeface="Comic Sans MS" pitchFamily="66"/>
                <a:cs typeface="Tahoma" pitchFamily="2"/>
              </a:rPr>
              <a:t>                                                    </a:t>
            </a:r>
          </a:p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r>
              <a:rPr sz="1800" kern="0">
                <a:latin typeface="Comic Sans MS" pitchFamily="66"/>
                <a:cs typeface="Tahoma" pitchFamily="2"/>
              </a:rPr>
              <a:t>                                                                             </a:t>
            </a:r>
          </a:p>
          <a:p>
            <a:pPr marL="457200" indent="-457200" eaLnBrk="1" fontAlgn="auto">
              <a:spcBef>
                <a:spcPts val="0"/>
              </a:spcBef>
              <a:spcAft>
                <a:spcPts val="1415"/>
              </a:spcAft>
              <a:buSzPct val="100000"/>
              <a:buFontTx/>
              <a:buChar char="-"/>
              <a:defRPr/>
            </a:pPr>
            <a:endParaRPr sz="2800" kern="0">
              <a:latin typeface="Comic Sans MS" pitchFamily="66"/>
              <a:cs typeface="Tahoma" pitchFamily="2"/>
            </a:endParaRPr>
          </a:p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endParaRPr sz="2800">
              <a:latin typeface="Comic Sans MS" pitchFamily="66"/>
            </a:endParaRPr>
          </a:p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r>
              <a:rPr sz="2800">
                <a:latin typeface="Comic Sans MS" pitchFamily="66"/>
                <a:cs typeface="Tahoma" pitchFamily="2"/>
              </a:rPr>
              <a:t>           </a:t>
            </a:r>
          </a:p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endParaRPr sz="2800">
              <a:latin typeface="Comic Sans MS" pitchFamily="66"/>
              <a:cs typeface="Tahoma" pitchFamily="2"/>
            </a:endParaRPr>
          </a:p>
          <a:p>
            <a:pPr marL="457200" indent="-457200" eaLnBrk="1" fontAlgn="auto">
              <a:spcBef>
                <a:spcPts val="0"/>
              </a:spcBef>
              <a:spcAft>
                <a:spcPts val="1415"/>
              </a:spcAft>
              <a:buSzPct val="100000"/>
              <a:buFontTx/>
              <a:buChar char="-"/>
              <a:defRPr/>
            </a:pPr>
            <a:endParaRPr kern="0">
              <a:latin typeface="Comic Sans MS" pitchFamily="66"/>
            </a:endParaRPr>
          </a:p>
        </p:txBody>
      </p:sp>
      <p:pic>
        <p:nvPicPr>
          <p:cNvPr id="31747" name="Obráze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9813" y="2801938"/>
            <a:ext cx="3598862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Obrázek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4900" y="3875088"/>
            <a:ext cx="40417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Čeleď</a:t>
            </a:r>
            <a:r>
              <a:rPr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 - Lipnicovité</a:t>
            </a:r>
            <a:endParaRPr/>
          </a:p>
        </p:txBody>
      </p:sp>
      <p:sp>
        <p:nvSpPr>
          <p:cNvPr id="3" name="Zástupný obsah 2">
            <a:extLst>
              <a:ext uri="{FF2B5EF4-FFF2-40B4-BE49-F238E27FC236}"/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4838" y="1446213"/>
            <a:ext cx="8869362" cy="5505450"/>
          </a:xfrm>
        </p:spPr>
        <p:txBody>
          <a:bodyPr>
            <a:noAutofit/>
          </a:bodyPr>
          <a:lstStyle/>
          <a:p>
            <a:pPr marL="457200" indent="-457200" eaLnBrk="1" fontAlgn="auto">
              <a:spcBef>
                <a:spcPts val="0"/>
              </a:spcBef>
              <a:spcAft>
                <a:spcPts val="1415"/>
              </a:spcAft>
              <a:buSzPct val="100000"/>
              <a:buFontTx/>
              <a:buChar char="-"/>
              <a:defRPr/>
            </a:pPr>
            <a:r>
              <a:rPr sz="2800" kern="0">
                <a:latin typeface="Comic Sans MS" pitchFamily="66"/>
                <a:cs typeface="Tahoma" pitchFamily="2"/>
              </a:rPr>
              <a:t>květy jsou nenápadné a opylovány větrem </a:t>
            </a:r>
          </a:p>
          <a:p>
            <a:pPr marL="457200" indent="-457200" eaLnBrk="1" fontAlgn="auto">
              <a:spcBef>
                <a:spcPts val="0"/>
              </a:spcBef>
              <a:spcAft>
                <a:spcPts val="1415"/>
              </a:spcAft>
              <a:buSzPct val="100000"/>
              <a:buFontTx/>
              <a:buChar char="-"/>
              <a:defRPr/>
            </a:pPr>
            <a:r>
              <a:rPr sz="2800" kern="0">
                <a:latin typeface="Comic Sans MS" pitchFamily="66"/>
                <a:cs typeface="Tahoma" pitchFamily="2"/>
              </a:rPr>
              <a:t>plodem je </a:t>
            </a:r>
            <a:r>
              <a:rPr sz="2800" b="1" kern="0">
                <a:latin typeface="Comic Sans MS" pitchFamily="66"/>
                <a:cs typeface="Tahoma" pitchFamily="2"/>
              </a:rPr>
              <a:t>obilka</a:t>
            </a:r>
          </a:p>
          <a:p>
            <a:pPr marL="457200" indent="-457200" eaLnBrk="1" fontAlgn="auto">
              <a:spcBef>
                <a:spcPts val="0"/>
              </a:spcBef>
              <a:spcAft>
                <a:spcPts val="1415"/>
              </a:spcAft>
              <a:buSzPct val="100000"/>
              <a:buFontTx/>
              <a:buChar char="-"/>
              <a:defRPr/>
            </a:pPr>
            <a:r>
              <a:rPr sz="2800" kern="0">
                <a:latin typeface="Comic Sans MS" pitchFamily="66"/>
                <a:cs typeface="Tahoma" pitchFamily="2"/>
              </a:rPr>
              <a:t>typický stonek - </a:t>
            </a:r>
            <a:r>
              <a:rPr sz="2800" b="1" kern="0">
                <a:latin typeface="Comic Sans MS" pitchFamily="66"/>
                <a:cs typeface="Tahoma" pitchFamily="2"/>
              </a:rPr>
              <a:t>stéblo</a:t>
            </a:r>
            <a:r>
              <a:rPr sz="2800" kern="0">
                <a:latin typeface="Comic Sans MS" pitchFamily="66"/>
                <a:cs typeface="Tahoma" pitchFamily="2"/>
              </a:rPr>
              <a:t> </a:t>
            </a:r>
          </a:p>
          <a:p>
            <a:pPr marL="457200" indent="-457200" eaLnBrk="1" fontAlgn="auto">
              <a:spcBef>
                <a:spcPts val="0"/>
              </a:spcBef>
              <a:spcAft>
                <a:spcPts val="1415"/>
              </a:spcAft>
              <a:buSzPct val="100000"/>
              <a:buFontTx/>
              <a:buChar char="-"/>
              <a:defRPr/>
            </a:pPr>
            <a:r>
              <a:rPr sz="2800" kern="0">
                <a:latin typeface="Comic Sans MS" pitchFamily="66"/>
                <a:cs typeface="Tahoma" pitchFamily="2"/>
              </a:rPr>
              <a:t>čárkovité listy se souběžnou žilnatinou, list ke stonku přiléhá rozšířenou pochvou, ta stonek objímá, kde se čepel list od stébla odklání – </a:t>
            </a:r>
            <a:r>
              <a:rPr sz="2800" b="1" kern="0">
                <a:latin typeface="Comic Sans MS" pitchFamily="66"/>
                <a:cs typeface="Tahoma" pitchFamily="2"/>
              </a:rPr>
              <a:t>jazýček </a:t>
            </a:r>
            <a:r>
              <a:rPr sz="2800" kern="0">
                <a:latin typeface="Comic Sans MS" pitchFamily="66"/>
                <a:cs typeface="Tahoma" pitchFamily="2"/>
              </a:rPr>
              <a:t>a </a:t>
            </a:r>
            <a:r>
              <a:rPr sz="2800" b="1" kern="0">
                <a:latin typeface="Comic Sans MS" pitchFamily="66"/>
                <a:cs typeface="Tahoma" pitchFamily="2"/>
              </a:rPr>
              <a:t>ouška </a:t>
            </a:r>
            <a:r>
              <a:rPr sz="2800" kern="0">
                <a:latin typeface="Comic Sans MS" pitchFamily="66"/>
                <a:cs typeface="Tahoma" pitchFamily="2"/>
              </a:rPr>
              <a:t>(důležité pro určení druhu rostliny)</a:t>
            </a:r>
          </a:p>
          <a:p>
            <a:pPr marL="457200" indent="-457200" eaLnBrk="1" fontAlgn="auto">
              <a:spcBef>
                <a:spcPts val="0"/>
              </a:spcBef>
              <a:spcAft>
                <a:spcPts val="1415"/>
              </a:spcAft>
              <a:buSzPct val="100000"/>
              <a:buFontTx/>
              <a:buChar char="-"/>
              <a:defRPr/>
            </a:pPr>
            <a:endParaRPr sz="2800" kern="0">
              <a:latin typeface="Comic Sans MS" pitchFamily="66"/>
              <a:cs typeface="Tahoma" pitchFamily="2"/>
            </a:endParaRPr>
          </a:p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endParaRPr sz="2800">
              <a:latin typeface="Comic Sans MS" pitchFamily="66"/>
            </a:endParaRPr>
          </a:p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r>
              <a:rPr sz="2800">
                <a:latin typeface="Comic Sans MS" pitchFamily="66"/>
                <a:cs typeface="Tahoma" pitchFamily="2"/>
              </a:rPr>
              <a:t>           </a:t>
            </a:r>
          </a:p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endParaRPr sz="2800">
              <a:latin typeface="Comic Sans MS" pitchFamily="66"/>
              <a:cs typeface="Tahoma" pitchFamily="2"/>
            </a:endParaRPr>
          </a:p>
          <a:p>
            <a:pPr marL="457200" indent="-457200" eaLnBrk="1" fontAlgn="auto">
              <a:spcBef>
                <a:spcPts val="0"/>
              </a:spcBef>
              <a:spcAft>
                <a:spcPts val="1415"/>
              </a:spcAft>
              <a:buSzPct val="100000"/>
              <a:buFontTx/>
              <a:buChar char="-"/>
              <a:defRPr/>
            </a:pPr>
            <a:endParaRPr kern="0">
              <a:latin typeface="Comic Sans MS" pitchFamily="66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Čeleď</a:t>
            </a:r>
            <a:r>
              <a:rPr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 - Lipnicovité</a:t>
            </a:r>
            <a:endParaRPr/>
          </a:p>
        </p:txBody>
      </p:sp>
      <p:sp>
        <p:nvSpPr>
          <p:cNvPr id="3" name="Zástupný obsah 2">
            <a:extLst>
              <a:ext uri="{FF2B5EF4-FFF2-40B4-BE49-F238E27FC236}"/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4838" y="1446213"/>
            <a:ext cx="8869362" cy="5505450"/>
          </a:xfrm>
        </p:spPr>
        <p:txBody>
          <a:bodyPr>
            <a:noAutofit/>
          </a:bodyPr>
          <a:lstStyle/>
          <a:p>
            <a:pPr marL="457200" indent="-457200" eaLnBrk="1" fontAlgn="auto">
              <a:spcBef>
                <a:spcPts val="0"/>
              </a:spcBef>
              <a:spcAft>
                <a:spcPts val="1415"/>
              </a:spcAft>
              <a:buSzPct val="100000"/>
              <a:buFontTx/>
              <a:buChar char="-"/>
              <a:defRPr/>
            </a:pPr>
            <a:endParaRPr sz="2800" kern="0">
              <a:latin typeface="Comic Sans MS" pitchFamily="66"/>
              <a:cs typeface="Tahoma" pitchFamily="2"/>
            </a:endParaRPr>
          </a:p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endParaRPr sz="2800">
              <a:latin typeface="Comic Sans MS" pitchFamily="66"/>
            </a:endParaRPr>
          </a:p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r>
              <a:rPr sz="2800">
                <a:latin typeface="Comic Sans MS" pitchFamily="66"/>
                <a:cs typeface="Tahoma" pitchFamily="2"/>
              </a:rPr>
              <a:t>           </a:t>
            </a:r>
          </a:p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endParaRPr sz="2800">
              <a:latin typeface="Comic Sans MS" pitchFamily="66"/>
              <a:cs typeface="Tahoma" pitchFamily="2"/>
            </a:endParaRPr>
          </a:p>
          <a:p>
            <a:pPr marL="457200" indent="-457200" eaLnBrk="1" fontAlgn="auto">
              <a:spcBef>
                <a:spcPts val="0"/>
              </a:spcBef>
              <a:spcAft>
                <a:spcPts val="1415"/>
              </a:spcAft>
              <a:buSzPct val="100000"/>
              <a:buFontTx/>
              <a:buChar char="-"/>
              <a:defRPr/>
            </a:pPr>
            <a:endParaRPr kern="0">
              <a:latin typeface="Comic Sans MS" pitchFamily="66"/>
            </a:endParaRPr>
          </a:p>
        </p:txBody>
      </p:sp>
      <p:pic>
        <p:nvPicPr>
          <p:cNvPr id="33795" name="Obráze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0700" y="1503363"/>
            <a:ext cx="3959225" cy="539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Čeleď</a:t>
            </a:r>
            <a:r>
              <a:rPr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 - Lipnicovité</a:t>
            </a:r>
            <a:endParaRPr/>
          </a:p>
        </p:txBody>
      </p:sp>
      <p:sp>
        <p:nvSpPr>
          <p:cNvPr id="3" name="Zástupný obsah 2">
            <a:extLst>
              <a:ext uri="{FF2B5EF4-FFF2-40B4-BE49-F238E27FC236}"/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4838" y="1446213"/>
            <a:ext cx="8869362" cy="5505450"/>
          </a:xfrm>
        </p:spPr>
        <p:txBody>
          <a:bodyPr>
            <a:noAutofit/>
          </a:bodyPr>
          <a:lstStyle/>
          <a:p>
            <a:pPr marL="457200" indent="-457200" eaLnBrk="1" fontAlgn="auto">
              <a:spcBef>
                <a:spcPts val="0"/>
              </a:spcBef>
              <a:spcAft>
                <a:spcPts val="1415"/>
              </a:spcAft>
              <a:buSzPct val="100000"/>
              <a:buFontTx/>
              <a:buChar char="-"/>
              <a:defRPr/>
            </a:pPr>
            <a:r>
              <a:rPr sz="2800">
                <a:latin typeface="Comic Sans MS" pitchFamily="66"/>
              </a:rPr>
              <a:t>hospodářsky významné, tři nejpěstovanější rostliny světa – kukuřice, rýže, pšenice – patří mezi </a:t>
            </a:r>
            <a:r>
              <a:rPr sz="2800" b="1">
                <a:solidFill>
                  <a:srgbClr val="548235"/>
                </a:solidFill>
                <a:latin typeface="Comic Sans MS" pitchFamily="66"/>
              </a:rPr>
              <a:t>obiloviny</a:t>
            </a:r>
            <a:r>
              <a:rPr sz="2800" b="1">
                <a:latin typeface="Comic Sans MS" pitchFamily="66"/>
              </a:rPr>
              <a:t> </a:t>
            </a:r>
            <a:r>
              <a:rPr sz="2800">
                <a:latin typeface="Comic Sans MS" pitchFamily="66"/>
              </a:rPr>
              <a:t>( pěstované pro výživné obilky)</a:t>
            </a:r>
          </a:p>
          <a:p>
            <a:pPr marL="457200" indent="-457200" eaLnBrk="1" fontAlgn="auto">
              <a:spcBef>
                <a:spcPts val="0"/>
              </a:spcBef>
              <a:spcAft>
                <a:spcPts val="1415"/>
              </a:spcAft>
              <a:buSzPct val="100000"/>
              <a:buFontTx/>
              <a:buChar char="-"/>
              <a:defRPr/>
            </a:pPr>
            <a:r>
              <a:rPr sz="2800">
                <a:latin typeface="Comic Sans MS" pitchFamily="66"/>
              </a:rPr>
              <a:t>v ČR se nejvíce pěstuje </a:t>
            </a:r>
            <a:r>
              <a:rPr sz="2800" b="1">
                <a:solidFill>
                  <a:srgbClr val="548235"/>
                </a:solidFill>
                <a:latin typeface="Comic Sans MS" pitchFamily="66"/>
              </a:rPr>
              <a:t>pšenice setá </a:t>
            </a:r>
            <a:r>
              <a:rPr sz="2800">
                <a:latin typeface="Comic Sans MS" pitchFamily="66"/>
              </a:rPr>
              <a:t>(představuje 50% všech našich obilovin)</a:t>
            </a:r>
          </a:p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endParaRPr sz="2800">
              <a:latin typeface="Comic Sans MS" pitchFamily="66"/>
            </a:endParaRPr>
          </a:p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r>
              <a:rPr sz="2800">
                <a:latin typeface="Comic Sans MS" pitchFamily="66"/>
                <a:cs typeface="Tahoma" pitchFamily="2"/>
              </a:rPr>
              <a:t>           </a:t>
            </a:r>
          </a:p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endParaRPr sz="2800">
              <a:latin typeface="Comic Sans MS" pitchFamily="66"/>
              <a:cs typeface="Tahoma" pitchFamily="2"/>
            </a:endParaRPr>
          </a:p>
          <a:p>
            <a:pPr marL="457200" indent="-457200" eaLnBrk="1" fontAlgn="auto">
              <a:spcBef>
                <a:spcPts val="0"/>
              </a:spcBef>
              <a:spcAft>
                <a:spcPts val="1415"/>
              </a:spcAft>
              <a:buSzPct val="100000"/>
              <a:buFontTx/>
              <a:buChar char="-"/>
              <a:defRPr/>
            </a:pPr>
            <a:endParaRPr kern="0">
              <a:latin typeface="Comic Sans MS" pitchFamily="66"/>
            </a:endParaRPr>
          </a:p>
        </p:txBody>
      </p:sp>
      <p:pic>
        <p:nvPicPr>
          <p:cNvPr id="3481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3959225"/>
            <a:ext cx="3740150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Obrázek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0250" y="3387725"/>
            <a:ext cx="2198688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Čeleď</a:t>
            </a:r>
            <a:r>
              <a:rPr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 - Lipnicovité</a:t>
            </a:r>
            <a:endParaRPr/>
          </a:p>
        </p:txBody>
      </p:sp>
      <p:sp>
        <p:nvSpPr>
          <p:cNvPr id="3" name="Zástupný obsah 2">
            <a:extLst>
              <a:ext uri="{FF2B5EF4-FFF2-40B4-BE49-F238E27FC236}"/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4838" y="1446213"/>
            <a:ext cx="8869362" cy="5505450"/>
          </a:xfrm>
        </p:spPr>
        <p:txBody>
          <a:bodyPr>
            <a:noAutofit/>
          </a:bodyPr>
          <a:lstStyle/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endParaRPr sz="2800">
              <a:latin typeface="Comic Sans MS" pitchFamily="66"/>
            </a:endParaRPr>
          </a:p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r>
              <a:rPr sz="2800">
                <a:latin typeface="Comic Sans MS" pitchFamily="66"/>
                <a:cs typeface="Tahoma" pitchFamily="2"/>
              </a:rPr>
              <a:t>           </a:t>
            </a:r>
          </a:p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endParaRPr sz="2800">
              <a:latin typeface="Comic Sans MS" pitchFamily="66"/>
              <a:cs typeface="Tahoma" pitchFamily="2"/>
            </a:endParaRPr>
          </a:p>
          <a:p>
            <a:pPr marL="457200" indent="-457200" eaLnBrk="1" fontAlgn="auto">
              <a:spcBef>
                <a:spcPts val="0"/>
              </a:spcBef>
              <a:spcAft>
                <a:spcPts val="1415"/>
              </a:spcAft>
              <a:buSzPct val="100000"/>
              <a:buFontTx/>
              <a:buChar char="-"/>
              <a:defRPr/>
            </a:pPr>
            <a:endParaRPr kern="0">
              <a:latin typeface="Comic Sans MS" pitchFamily="66"/>
            </a:endParaRPr>
          </a:p>
        </p:txBody>
      </p:sp>
      <p:pic>
        <p:nvPicPr>
          <p:cNvPr id="35843" name="Obrázek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9088" y="1795463"/>
            <a:ext cx="2179637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3525" y="1795463"/>
            <a:ext cx="457200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Čeleď</a:t>
            </a:r>
            <a:r>
              <a:rPr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 - Lipnicovité</a:t>
            </a:r>
            <a:endParaRPr/>
          </a:p>
        </p:txBody>
      </p:sp>
      <p:sp>
        <p:nvSpPr>
          <p:cNvPr id="3" name="Zástupný obsah 2">
            <a:extLst>
              <a:ext uri="{FF2B5EF4-FFF2-40B4-BE49-F238E27FC236}"/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4838" y="1446213"/>
            <a:ext cx="8869362" cy="5505450"/>
          </a:xfrm>
        </p:spPr>
        <p:txBody>
          <a:bodyPr>
            <a:noAutofit/>
          </a:bodyPr>
          <a:lstStyle/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endParaRPr sz="2800">
              <a:latin typeface="Comic Sans MS" pitchFamily="66"/>
            </a:endParaRPr>
          </a:p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r>
              <a:rPr sz="2800">
                <a:latin typeface="Comic Sans MS" pitchFamily="66"/>
                <a:cs typeface="Tahoma" pitchFamily="2"/>
              </a:rPr>
              <a:t>           </a:t>
            </a:r>
          </a:p>
          <a:p>
            <a:pPr eaLnBrk="1" fontAlgn="auto">
              <a:spcBef>
                <a:spcPts val="0"/>
              </a:spcBef>
              <a:spcAft>
                <a:spcPts val="1415"/>
              </a:spcAft>
              <a:defRPr/>
            </a:pPr>
            <a:endParaRPr sz="2800">
              <a:latin typeface="Comic Sans MS" pitchFamily="66"/>
              <a:cs typeface="Tahoma" pitchFamily="2"/>
            </a:endParaRPr>
          </a:p>
          <a:p>
            <a:pPr marL="457200" indent="-457200" eaLnBrk="1" fontAlgn="auto">
              <a:spcBef>
                <a:spcPts val="0"/>
              </a:spcBef>
              <a:spcAft>
                <a:spcPts val="1415"/>
              </a:spcAft>
              <a:buSzPct val="100000"/>
              <a:buFontTx/>
              <a:buChar char="-"/>
              <a:defRPr/>
            </a:pPr>
            <a:endParaRPr kern="0">
              <a:latin typeface="Comic Sans MS" pitchFamily="66"/>
            </a:endParaRPr>
          </a:p>
        </p:txBody>
      </p:sp>
      <p:pic>
        <p:nvPicPr>
          <p:cNvPr id="36867" name="Obrázek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7488" y="1947863"/>
            <a:ext cx="2016125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7763" y="1947863"/>
            <a:ext cx="516890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ýchozí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UM%20 %20prezenta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7338</TotalTime>
  <Words>430</Words>
  <Application>Microsoft Office PowerPoint</Application>
  <PresentationFormat>Vlastní</PresentationFormat>
  <Paragraphs>119</Paragraphs>
  <Slides>28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Šablona návrhu</vt:lpstr>
      </vt:variant>
      <vt:variant>
        <vt:i4>2</vt:i4>
      </vt:variant>
      <vt:variant>
        <vt:lpstr>Nadpisy snímků</vt:lpstr>
      </vt:variant>
      <vt:variant>
        <vt:i4>28</vt:i4>
      </vt:variant>
    </vt:vector>
  </HeadingPairs>
  <TitlesOfParts>
    <vt:vector size="39" baseType="lpstr">
      <vt:lpstr>Calibri</vt:lpstr>
      <vt:lpstr>Arial</vt:lpstr>
      <vt:lpstr>Tahoma</vt:lpstr>
      <vt:lpstr>Liberation Sans</vt:lpstr>
      <vt:lpstr>Times New Roman</vt:lpstr>
      <vt:lpstr>Lucida Sans Unicode</vt:lpstr>
      <vt:lpstr>Comic Sans MS</vt:lpstr>
      <vt:lpstr>NSimSun</vt:lpstr>
      <vt:lpstr>Mangal</vt:lpstr>
      <vt:lpstr>Výchozí</vt:lpstr>
      <vt:lpstr>DUM%20 %20prezentace</vt:lpstr>
      <vt:lpstr>Snímek 1</vt:lpstr>
      <vt:lpstr>Jednoděložné krytosemenné rostliny Čeleď -  Lipnicovité</vt:lpstr>
      <vt:lpstr>Čeleď - Lipnicovité</vt:lpstr>
      <vt:lpstr>Čeleď - Lipnicovité</vt:lpstr>
      <vt:lpstr>Čeleď - Lipnicovité</vt:lpstr>
      <vt:lpstr>Čeleď - Lipnicovité</vt:lpstr>
      <vt:lpstr>Čeleď - Lipnicovité</vt:lpstr>
      <vt:lpstr>Čeleď - Lipnicovité</vt:lpstr>
      <vt:lpstr>Čeleď - Lipnicovité</vt:lpstr>
      <vt:lpstr>Čeleď - Lipnicovité</vt:lpstr>
      <vt:lpstr>Čeleď - Lipnicovité</vt:lpstr>
      <vt:lpstr>Čeleď - Lipnicovité</vt:lpstr>
      <vt:lpstr>Čeleď - Lipnicovité</vt:lpstr>
      <vt:lpstr>Čeleď - Lipnicovité</vt:lpstr>
      <vt:lpstr>Čeleď - Lipnicovité</vt:lpstr>
      <vt:lpstr>Čeleď - Lipnicovité</vt:lpstr>
      <vt:lpstr>Čeleď - Lipnicovité</vt:lpstr>
      <vt:lpstr>Čeleď - Lipnicovité</vt:lpstr>
      <vt:lpstr>Čeleď - Lipnicovité</vt:lpstr>
      <vt:lpstr>Čeleď - Lipnicovité</vt:lpstr>
      <vt:lpstr>Čeleď - Lipnicovité</vt:lpstr>
      <vt:lpstr>Čeleď - Lipnicovité</vt:lpstr>
      <vt:lpstr>Čeleď - Lipnicovité</vt:lpstr>
      <vt:lpstr>Čeleď - Lipnicovité</vt:lpstr>
      <vt:lpstr>Čeleď - Lipnicovité</vt:lpstr>
      <vt:lpstr>Čeleď - Lipnicovité</vt:lpstr>
      <vt:lpstr>Čeleď - Lipnicovité</vt:lpstr>
      <vt:lpstr>Čeleď - Lipnicovité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Čeleď - Bobovité</dc:title>
  <dc:creator>Lada</dc:creator>
  <cp:lastModifiedBy>Týnka</cp:lastModifiedBy>
  <cp:revision>214</cp:revision>
  <dcterms:created xsi:type="dcterms:W3CDTF">2010-07-10T16:20:51Z</dcterms:created>
  <dcterms:modified xsi:type="dcterms:W3CDTF">2021-04-08T16:43:48Z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rmace 1">
    <vt:lpwstr/>
  </property>
  <property fmtid="{D5CDD505-2E9C-101B-9397-08002B2CF9AE}" pid="3" name="Informace 2">
    <vt:lpwstr/>
  </property>
  <property fmtid="{D5CDD505-2E9C-101B-9397-08002B2CF9AE}" pid="4" name="Informace 3">
    <vt:lpwstr/>
  </property>
  <property fmtid="{D5CDD505-2E9C-101B-9397-08002B2CF9AE}" pid="5" name="Informace 4">
    <vt:lpwstr/>
  </property>
</Properties>
</file>