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0080625" cy="7559675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4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183960"/>
            <a:ext cx="9071280" cy="1496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183960"/>
            <a:ext cx="9071280" cy="1496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56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320" y="4059360"/>
            <a:ext cx="442656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183960"/>
            <a:ext cx="9071280" cy="1496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183960"/>
            <a:ext cx="9071280" cy="1496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28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183960"/>
            <a:ext cx="9071280" cy="1496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183960"/>
            <a:ext cx="9071280" cy="1496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183960"/>
            <a:ext cx="9071280" cy="1496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183960"/>
            <a:ext cx="9071280" cy="6940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183960"/>
            <a:ext cx="9071280" cy="1496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56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183960"/>
            <a:ext cx="9071280" cy="1496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320" y="4059360"/>
            <a:ext cx="442656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183960"/>
            <a:ext cx="9071280" cy="1496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183960"/>
            <a:ext cx="9071280" cy="14968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cs-CZ" sz="18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4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D89334-AFA2-46C5-BB53-1FF563BDE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DA9634B-4E3B-436A-974B-784633BA6144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04000" y="183960"/>
            <a:ext cx="9071280" cy="5832376"/>
          </a:xfrm>
        </p:spPr>
        <p:txBody>
          <a:bodyPr/>
          <a:lstStyle/>
          <a:p>
            <a:pPr marL="0" indent="0">
              <a:buNone/>
            </a:pPr>
            <a:r>
              <a:rPr lang="cs-CZ" sz="2400" kern="150" dirty="0">
                <a:solidFill>
                  <a:schemeClr val="tx1"/>
                </a:solidFill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Chemie 9</a:t>
            </a:r>
            <a:r>
              <a:rPr lang="cs-CZ" sz="2400" kern="150" dirty="0">
                <a:solidFill>
                  <a:schemeClr val="tx1"/>
                </a:solidFill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.</a:t>
            </a:r>
            <a:r>
              <a:rPr lang="cs-CZ" sz="2400" kern="150">
                <a:solidFill>
                  <a:schemeClr val="tx1"/>
                </a:solidFill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A (</a:t>
            </a:r>
            <a:r>
              <a:rPr lang="cs-CZ" sz="2400" kern="150"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3.5</a:t>
            </a:r>
            <a:r>
              <a:rPr lang="cs-CZ" sz="2400" kern="150">
                <a:solidFill>
                  <a:schemeClr val="tx1"/>
                </a:solidFill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 – </a:t>
            </a:r>
            <a:r>
              <a:rPr lang="cs-CZ" sz="2400" kern="150"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23</a:t>
            </a:r>
            <a:r>
              <a:rPr lang="cs-CZ" sz="2400" kern="150">
                <a:solidFill>
                  <a:schemeClr val="tx1"/>
                </a:solidFill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.5</a:t>
            </a:r>
            <a:r>
              <a:rPr lang="cs-CZ" sz="2400" kern="150" dirty="0">
                <a:solidFill>
                  <a:schemeClr val="tx1"/>
                </a:solidFill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) Významné plasty</a:t>
            </a:r>
            <a:br>
              <a:rPr lang="cs-CZ" sz="2400" kern="150" dirty="0">
                <a:solidFill>
                  <a:schemeClr val="tx1"/>
                </a:solidFill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</a:br>
            <a:r>
              <a:rPr lang="cs-CZ" sz="2400" kern="150" dirty="0">
                <a:solidFill>
                  <a:schemeClr val="tx1"/>
                </a:solidFill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Udělejte si výpisky z přiložené prezentace Významné plasty</a:t>
            </a:r>
            <a:r>
              <a:rPr lang="cs-CZ" sz="2400" kern="150" dirty="0"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.</a:t>
            </a:r>
            <a:endParaRPr lang="cs-CZ" sz="2400" kern="150" dirty="0">
              <a:solidFill>
                <a:schemeClr val="tx1"/>
              </a:solidFill>
              <a:effectLst/>
              <a:latin typeface="Liberation Serif"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 marL="0" indent="0">
              <a:buNone/>
            </a:pPr>
            <a:r>
              <a:rPr lang="cs-CZ" sz="2400" kern="150" dirty="0">
                <a:solidFill>
                  <a:schemeClr val="tx1"/>
                </a:solidFill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Písemně do sešitu odpovězte na otázku</a:t>
            </a:r>
            <a:r>
              <a:rPr lang="cs-CZ" sz="2400" kern="150" dirty="0">
                <a:solidFill>
                  <a:schemeClr val="tx1"/>
                </a:solidFill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: Co chrání před korozí SOCHU</a:t>
            </a:r>
          </a:p>
          <a:p>
            <a:pPr marL="0" indent="0">
              <a:buNone/>
            </a:pPr>
            <a:r>
              <a:rPr lang="cs-CZ" sz="2400" kern="150" dirty="0"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SVOBODY(americká památka)?</a:t>
            </a:r>
            <a:endParaRPr lang="cs-CZ" sz="2400" kern="150" dirty="0">
              <a:solidFill>
                <a:schemeClr val="tx1"/>
              </a:solidFill>
              <a:latin typeface="Liberation Serif"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 marL="0" indent="0">
              <a:buNone/>
            </a:pPr>
            <a:r>
              <a:rPr lang="cs-CZ" sz="2400" kern="150" dirty="0">
                <a:solidFill>
                  <a:schemeClr val="tx1"/>
                </a:solidFill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Práci máte na </a:t>
            </a:r>
            <a:r>
              <a:rPr lang="cs-CZ" sz="2400" kern="150" dirty="0"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3</a:t>
            </a:r>
            <a:r>
              <a:rPr lang="cs-CZ" sz="2400" kern="150" dirty="0">
                <a:solidFill>
                  <a:schemeClr val="tx1"/>
                </a:solidFill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 týdny.</a:t>
            </a:r>
            <a:br>
              <a:rPr lang="cs-CZ" sz="2400" kern="150" dirty="0">
                <a:solidFill>
                  <a:schemeClr val="tx1"/>
                </a:solidFill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</a:br>
            <a:r>
              <a:rPr lang="cs-CZ" sz="2400" kern="150" dirty="0">
                <a:solidFill>
                  <a:schemeClr val="tx1"/>
                </a:solidFill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Významné plasty</a:t>
            </a:r>
            <a:r>
              <a:rPr lang="cs-CZ" sz="2400" kern="150" dirty="0"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.</a:t>
            </a:r>
            <a:r>
              <a:rPr lang="cs-CZ" sz="2400" kern="150" dirty="0">
                <a:solidFill>
                  <a:schemeClr val="tx1"/>
                </a:solidFill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pptx 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47999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940320" y="494640"/>
            <a:ext cx="8198280" cy="79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4000" b="0" strike="noStrike" spc="-1">
                <a:solidFill>
                  <a:srgbClr val="0047FF"/>
                </a:solidFill>
                <a:latin typeface="Comic Sans MS"/>
              </a:rPr>
              <a:t>Teflon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398160" y="1452600"/>
            <a:ext cx="9256320" cy="405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</a:rPr>
              <a:t>Polytetrafluorethylen (PTFE) je teflon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</a:rPr>
              <a:t>- je mechanicky, chemicky a tepelně velmi odolný plast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</a:rPr>
              <a:t>- je nehořlavý, hydrofobní (vodu odpuzující) a má výborné elektroizolační vlastnosti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</a:rPr>
              <a:t>- odolává velkému rozmezí teplot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940320" y="494640"/>
            <a:ext cx="8198280" cy="79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4000" b="0" strike="noStrike" spc="-1">
                <a:solidFill>
                  <a:srgbClr val="0047FF"/>
                </a:solidFill>
                <a:latin typeface="Comic Sans MS"/>
                <a:ea typeface="Lucida Sans Unicode"/>
              </a:rPr>
              <a:t>Teflon</a:t>
            </a: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 (PTFE)</a:t>
            </a:r>
            <a:endParaRPr lang="cs-CZ" sz="3200" b="0" strike="noStrike" spc="-1">
              <a:latin typeface="Arial"/>
            </a:endParaRPr>
          </a:p>
        </p:txBody>
      </p:sp>
      <p:pic>
        <p:nvPicPr>
          <p:cNvPr id="79" name="Obrázek 78"/>
          <p:cNvPicPr/>
          <p:nvPr/>
        </p:nvPicPr>
        <p:blipFill>
          <a:blip r:embed="rId2"/>
          <a:stretch/>
        </p:blipFill>
        <p:spPr>
          <a:xfrm>
            <a:off x="5562000" y="5068800"/>
            <a:ext cx="1334880" cy="262080"/>
          </a:xfrm>
          <a:prstGeom prst="rect">
            <a:avLst/>
          </a:prstGeom>
          <a:ln>
            <a:noFill/>
          </a:ln>
        </p:spPr>
      </p:pic>
      <p:sp>
        <p:nvSpPr>
          <p:cNvPr id="80" name="CustomShape 2"/>
          <p:cNvSpPr/>
          <p:nvPr/>
        </p:nvSpPr>
        <p:spPr>
          <a:xfrm>
            <a:off x="254880" y="1454400"/>
            <a:ext cx="9558360" cy="470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</a:rPr>
              <a:t>- poly(tetrafluorethylen) je teflon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</a:rPr>
              <a:t>- je to mechanicky, chemicky a tepelně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</a:rPr>
              <a:t>    velmi odolný plast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</a:rPr>
              <a:t>- je nehořlavý, hydrofobní (vodu odpuzující)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</a:rPr>
              <a:t>- má výborné elektroizolační vlastnosti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</a:rPr>
              <a:t>- odolává velkému rozmezí teplot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</a:rPr>
              <a:t>- vzniká polymerací tetrafluorethenu (tetra-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    </a:t>
            </a:r>
            <a:r>
              <a:rPr lang="cs-CZ" sz="28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fluorethylenu)  </a:t>
            </a:r>
            <a:r>
              <a:rPr lang="cs-CZ" sz="3200" b="1" strike="noStrike" spc="-1">
                <a:solidFill>
                  <a:srgbClr val="00A933"/>
                </a:solidFill>
                <a:latin typeface="Comic Sans MS"/>
                <a:ea typeface="Lucida Sans Unicode"/>
              </a:rPr>
              <a:t>n</a:t>
            </a: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 </a:t>
            </a:r>
            <a:r>
              <a:rPr lang="cs-CZ" sz="3200" b="1" strike="noStrike" spc="-1">
                <a:solidFill>
                  <a:srgbClr val="FF0000"/>
                </a:solidFill>
                <a:latin typeface="Comic Sans MS"/>
                <a:ea typeface="Lucida Sans Unicode"/>
              </a:rPr>
              <a:t>CF</a:t>
            </a:r>
            <a:r>
              <a:rPr lang="cs-CZ" sz="3200" b="1" strike="noStrike" spc="-1" baseline="-33000">
                <a:solidFill>
                  <a:srgbClr val="FF0000"/>
                </a:solidFill>
                <a:latin typeface="Comic Sans MS"/>
                <a:ea typeface="Lucida Sans Unicode"/>
              </a:rPr>
              <a:t>2</a:t>
            </a:r>
            <a:r>
              <a:rPr lang="cs-CZ" sz="3200" b="1" strike="noStrike" spc="-1">
                <a:solidFill>
                  <a:srgbClr val="FF0000"/>
                </a:solidFill>
                <a:latin typeface="Comic Sans MS"/>
                <a:ea typeface="Lucida Sans Unicode"/>
              </a:rPr>
              <a:t>=CF</a:t>
            </a:r>
            <a:r>
              <a:rPr lang="cs-CZ" sz="3200" b="1" strike="noStrike" spc="-1" baseline="-33000">
                <a:solidFill>
                  <a:srgbClr val="FF0000"/>
                </a:solidFill>
                <a:latin typeface="Comic Sans MS"/>
                <a:ea typeface="Lucida Sans Unicode"/>
              </a:rPr>
              <a:t>2</a:t>
            </a: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       [</a:t>
            </a:r>
            <a:r>
              <a:rPr lang="cs-CZ" sz="3200" b="1" strike="noStrike" spc="-1">
                <a:solidFill>
                  <a:srgbClr val="FF0000"/>
                </a:solidFill>
                <a:latin typeface="Comic Sans MS"/>
                <a:ea typeface="Lucida Sans Unicode"/>
              </a:rPr>
              <a:t>-CF</a:t>
            </a:r>
            <a:r>
              <a:rPr lang="cs-CZ" sz="3200" b="1" strike="noStrike" spc="-1" baseline="-33000">
                <a:solidFill>
                  <a:srgbClr val="FF0000"/>
                </a:solidFill>
                <a:latin typeface="Comic Sans MS"/>
                <a:ea typeface="Lucida Sans Unicode"/>
              </a:rPr>
              <a:t>2</a:t>
            </a:r>
            <a:r>
              <a:rPr lang="cs-CZ" sz="3200" b="1" strike="noStrike" spc="-1">
                <a:solidFill>
                  <a:srgbClr val="FF0000"/>
                </a:solidFill>
                <a:latin typeface="Comic Sans MS"/>
                <a:ea typeface="Lucida Sans Unicode"/>
              </a:rPr>
              <a:t>-CF</a:t>
            </a:r>
            <a:r>
              <a:rPr lang="cs-CZ" sz="3200" b="1" strike="noStrike" spc="-1" baseline="-33000">
                <a:solidFill>
                  <a:srgbClr val="FF0000"/>
                </a:solidFill>
                <a:latin typeface="Comic Sans MS"/>
                <a:ea typeface="Lucida Sans Unicode"/>
              </a:rPr>
              <a:t>2</a:t>
            </a:r>
            <a:r>
              <a:rPr lang="cs-CZ" sz="3200" b="1" strike="noStrike" spc="-1">
                <a:solidFill>
                  <a:srgbClr val="FF0000"/>
                </a:solidFill>
                <a:latin typeface="Comic Sans MS"/>
                <a:ea typeface="Lucida Sans Unicode"/>
              </a:rPr>
              <a:t>-</a:t>
            </a: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]</a:t>
            </a:r>
            <a:r>
              <a:rPr lang="cs-CZ" sz="3200" b="1" strike="noStrike" spc="-1" baseline="-33000">
                <a:solidFill>
                  <a:srgbClr val="00A933"/>
                </a:solidFill>
                <a:latin typeface="Comic Sans MS"/>
                <a:ea typeface="Lucida Sans Unicode"/>
              </a:rPr>
              <a:t>n</a:t>
            </a:r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940320" y="494640"/>
            <a:ext cx="8198280" cy="79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4000" b="0" strike="noStrike" spc="-1">
                <a:solidFill>
                  <a:srgbClr val="0047FF"/>
                </a:solidFill>
                <a:latin typeface="Comic Sans MS"/>
              </a:rPr>
              <a:t>Teflon</a:t>
            </a:r>
            <a:endParaRPr lang="cs-CZ" sz="4000" b="0" strike="noStrike" spc="-1">
              <a:latin typeface="Arial"/>
            </a:endParaRPr>
          </a:p>
        </p:txBody>
      </p:sp>
      <p:pic>
        <p:nvPicPr>
          <p:cNvPr id="82" name="Obrázek 81"/>
          <p:cNvPicPr/>
          <p:nvPr/>
        </p:nvPicPr>
        <p:blipFill>
          <a:blip r:embed="rId2"/>
          <a:stretch/>
        </p:blipFill>
        <p:spPr>
          <a:xfrm>
            <a:off x="8331120" y="5972400"/>
            <a:ext cx="1578240" cy="1578240"/>
          </a:xfrm>
          <a:prstGeom prst="rect">
            <a:avLst/>
          </a:prstGeom>
          <a:ln>
            <a:noFill/>
          </a:ln>
        </p:spPr>
      </p:pic>
      <p:pic>
        <p:nvPicPr>
          <p:cNvPr id="83" name="Obrázek 82"/>
          <p:cNvPicPr/>
          <p:nvPr/>
        </p:nvPicPr>
        <p:blipFill>
          <a:blip r:embed="rId3"/>
          <a:stretch/>
        </p:blipFill>
        <p:spPr>
          <a:xfrm>
            <a:off x="6617880" y="5956560"/>
            <a:ext cx="1594440" cy="1594440"/>
          </a:xfrm>
          <a:prstGeom prst="rect">
            <a:avLst/>
          </a:prstGeom>
          <a:ln>
            <a:noFill/>
          </a:ln>
        </p:spPr>
      </p:pic>
      <p:sp>
        <p:nvSpPr>
          <p:cNvPr id="84" name="CustomShape 2"/>
          <p:cNvSpPr/>
          <p:nvPr/>
        </p:nvSpPr>
        <p:spPr>
          <a:xfrm>
            <a:off x="398160" y="1452600"/>
            <a:ext cx="9256320" cy="462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</a:rPr>
              <a:t>- používá se k výrobě: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</a:rPr>
              <a:t>  - součástek pro raketovou techniku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</a:rPr>
              <a:t>  - nepřilnavých povrchů (pánev, pečící plech)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</a:rPr>
              <a:t>  - těsnění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</a:rPr>
              <a:t>- protipožární obleky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</a:rPr>
              <a:t>- cévní náhrady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</a:rPr>
              <a:t>- ochrana kovových povrchů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- vodoodpudivých textilií (např. GORE-TEX)</a:t>
            </a:r>
            <a:endParaRPr lang="cs-CZ" sz="3200" b="0" strike="noStrike" spc="-1">
              <a:latin typeface="Arial"/>
            </a:endParaRPr>
          </a:p>
        </p:txBody>
      </p:sp>
      <p:pic>
        <p:nvPicPr>
          <p:cNvPr id="85" name="Obrázek 84"/>
          <p:cNvPicPr/>
          <p:nvPr/>
        </p:nvPicPr>
        <p:blipFill>
          <a:blip r:embed="rId4"/>
          <a:stretch/>
        </p:blipFill>
        <p:spPr>
          <a:xfrm>
            <a:off x="3740760" y="6078960"/>
            <a:ext cx="2761560" cy="1460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940320" y="494640"/>
            <a:ext cx="8198280" cy="79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4000" b="0" strike="noStrike" spc="-1">
                <a:solidFill>
                  <a:srgbClr val="0047FF"/>
                </a:solidFill>
                <a:latin typeface="Comic Sans MS"/>
                <a:ea typeface="Lucida Sans Unicode"/>
              </a:rPr>
              <a:t>Silikony</a:t>
            </a: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 (polysilixany)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398160" y="1452600"/>
            <a:ext cx="9256320" cy="462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</a:rPr>
              <a:t>- jsou to polymery, které se připravují polykondenzací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</a:rPr>
              <a:t>- v makromolekulách jejich řetězců se střídají atomy křemíku a kyslíku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</a:rPr>
              <a:t>- tepelně velmi odolné, hydrofobní, odolávají povětrnostním podmínkám, dobré elektroizolační vlastnosti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940320" y="494640"/>
            <a:ext cx="8198280" cy="79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4000" b="0" strike="noStrike" spc="-1">
                <a:solidFill>
                  <a:srgbClr val="0047FF"/>
                </a:solidFill>
                <a:latin typeface="Comic Sans MS"/>
                <a:ea typeface="Lucida Sans Unicode"/>
              </a:rPr>
              <a:t>Silikony</a:t>
            </a: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 (polysilixany)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398160" y="1452600"/>
            <a:ext cx="9256320" cy="519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</a:rPr>
              <a:t>- </a:t>
            </a:r>
            <a:r>
              <a:rPr lang="cs-CZ" sz="3200" b="1" strike="noStrike" spc="-1">
                <a:solidFill>
                  <a:srgbClr val="00A933"/>
                </a:solidFill>
                <a:latin typeface="Comic Sans MS"/>
              </a:rPr>
              <a:t>lineární řetězce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  - </a:t>
            </a:r>
            <a:r>
              <a:rPr lang="cs-CZ" sz="3200" b="1" strike="noStrike" spc="-1">
                <a:solidFill>
                  <a:srgbClr val="FF0000"/>
                </a:solidFill>
                <a:latin typeface="Comic Sans MS"/>
                <a:ea typeface="Lucida Sans Unicode"/>
              </a:rPr>
              <a:t>silikonové oleje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- využití: hydraulické oleje, leštidla, tmely,  odpěňovadla nebo impregnace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-</a:t>
            </a:r>
            <a:r>
              <a:rPr lang="cs-CZ" sz="3200" b="1" strike="noStrike" spc="-1">
                <a:solidFill>
                  <a:srgbClr val="00A933"/>
                </a:solidFill>
                <a:latin typeface="Comic Sans MS"/>
                <a:ea typeface="Lucida Sans Unicode"/>
              </a:rPr>
              <a:t> zasíťované makromolekuly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  - </a:t>
            </a:r>
            <a:r>
              <a:rPr lang="cs-CZ" sz="3200" b="1" strike="noStrike" spc="-1">
                <a:solidFill>
                  <a:srgbClr val="FF0000"/>
                </a:solidFill>
                <a:latin typeface="Comic Sans MS"/>
                <a:ea typeface="Lucida Sans Unicode"/>
              </a:rPr>
              <a:t>pryskyřice</a:t>
            </a: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 využití: nátěry odolné vůči vodě a teplotě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  - </a:t>
            </a:r>
            <a:r>
              <a:rPr lang="cs-CZ" sz="3200" b="1" strike="noStrike" spc="-1">
                <a:solidFill>
                  <a:srgbClr val="FF0000"/>
                </a:solidFill>
                <a:latin typeface="Comic Sans MS"/>
                <a:ea typeface="Lucida Sans Unicode"/>
              </a:rPr>
              <a:t>kaučuky</a:t>
            </a: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 využití: těsnění, prsní implan-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táty, kuchyňské náčiní, kyslíkové masky</a:t>
            </a:r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940320" y="494640"/>
            <a:ext cx="8198280" cy="79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4000" b="0" strike="noStrike" spc="-1">
                <a:solidFill>
                  <a:srgbClr val="0047FF"/>
                </a:solidFill>
                <a:latin typeface="Comic Sans MS"/>
                <a:ea typeface="Lucida Sans Unicode"/>
              </a:rPr>
              <a:t>Výrobky ze silikonu</a:t>
            </a:r>
            <a:endParaRPr lang="cs-CZ" sz="4000" b="0" strike="noStrike" spc="-1">
              <a:latin typeface="Arial"/>
            </a:endParaRPr>
          </a:p>
        </p:txBody>
      </p:sp>
      <p:pic>
        <p:nvPicPr>
          <p:cNvPr id="91" name="Obrázek 90"/>
          <p:cNvPicPr/>
          <p:nvPr/>
        </p:nvPicPr>
        <p:blipFill>
          <a:blip r:embed="rId2"/>
          <a:stretch/>
        </p:blipFill>
        <p:spPr>
          <a:xfrm>
            <a:off x="423720" y="1640880"/>
            <a:ext cx="3070080" cy="2342880"/>
          </a:xfrm>
          <a:prstGeom prst="rect">
            <a:avLst/>
          </a:prstGeom>
          <a:ln>
            <a:noFill/>
          </a:ln>
        </p:spPr>
      </p:pic>
      <p:pic>
        <p:nvPicPr>
          <p:cNvPr id="92" name="Obrázek 91"/>
          <p:cNvPicPr/>
          <p:nvPr/>
        </p:nvPicPr>
        <p:blipFill>
          <a:blip r:embed="rId3"/>
          <a:stretch/>
        </p:blipFill>
        <p:spPr>
          <a:xfrm>
            <a:off x="3696120" y="1667160"/>
            <a:ext cx="2397600" cy="2357280"/>
          </a:xfrm>
          <a:prstGeom prst="rect">
            <a:avLst/>
          </a:prstGeom>
          <a:ln>
            <a:noFill/>
          </a:ln>
        </p:spPr>
      </p:pic>
      <p:pic>
        <p:nvPicPr>
          <p:cNvPr id="93" name="Obrázek 92"/>
          <p:cNvPicPr/>
          <p:nvPr/>
        </p:nvPicPr>
        <p:blipFill>
          <a:blip r:embed="rId4"/>
          <a:srcRect r="27080"/>
          <a:stretch/>
        </p:blipFill>
        <p:spPr>
          <a:xfrm>
            <a:off x="6094080" y="1808280"/>
            <a:ext cx="2652120" cy="2285280"/>
          </a:xfrm>
          <a:prstGeom prst="rect">
            <a:avLst/>
          </a:prstGeom>
          <a:ln>
            <a:noFill/>
          </a:ln>
        </p:spPr>
      </p:pic>
      <p:pic>
        <p:nvPicPr>
          <p:cNvPr id="94" name="Obrázek 93"/>
          <p:cNvPicPr/>
          <p:nvPr/>
        </p:nvPicPr>
        <p:blipFill>
          <a:blip r:embed="rId5"/>
          <a:stretch/>
        </p:blipFill>
        <p:spPr>
          <a:xfrm>
            <a:off x="434880" y="4583880"/>
            <a:ext cx="2751840" cy="2637720"/>
          </a:xfrm>
          <a:prstGeom prst="rect">
            <a:avLst/>
          </a:prstGeom>
          <a:ln>
            <a:noFill/>
          </a:ln>
        </p:spPr>
      </p:pic>
      <p:pic>
        <p:nvPicPr>
          <p:cNvPr id="95" name="Obrázek 94"/>
          <p:cNvPicPr/>
          <p:nvPr/>
        </p:nvPicPr>
        <p:blipFill>
          <a:blip r:embed="rId6"/>
          <a:stretch/>
        </p:blipFill>
        <p:spPr>
          <a:xfrm>
            <a:off x="3501000" y="4373640"/>
            <a:ext cx="3756600" cy="2810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940320" y="494640"/>
            <a:ext cx="8198280" cy="79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4000" b="0" strike="noStrike" spc="-1">
                <a:solidFill>
                  <a:srgbClr val="0047FF"/>
                </a:solidFill>
                <a:latin typeface="Comic Sans MS"/>
              </a:rPr>
              <a:t>Poly(ethylen-tereftalát) (PET)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398160" y="1452600"/>
            <a:ext cx="9256320" cy="405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</a:rPr>
              <a:t>- průhledný, pevný, lehký plast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</a:rPr>
              <a:t>- dobře recyklovatelný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- používá se k výrobě lahví obalů a fólií, textilních vláken (jsou nemačkavá a mají nízkou navlhavost – vlákno Dacrom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- často se používá v kombinaci se skleněnými vlákny</a:t>
            </a:r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940320" y="494640"/>
            <a:ext cx="8198280" cy="79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4000" b="0" strike="noStrike" spc="-1">
                <a:solidFill>
                  <a:srgbClr val="0047FF"/>
                </a:solidFill>
                <a:latin typeface="Comic Sans MS"/>
                <a:ea typeface="Lucida Sans Unicode"/>
              </a:rPr>
              <a:t>Poly(ethylen-tereftalát)</a:t>
            </a: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 výrobky</a:t>
            </a:r>
            <a:endParaRPr lang="cs-CZ" sz="3200" b="0" strike="noStrike" spc="-1">
              <a:latin typeface="Arial"/>
            </a:endParaRPr>
          </a:p>
        </p:txBody>
      </p:sp>
      <p:pic>
        <p:nvPicPr>
          <p:cNvPr id="99" name="Obrázek 98"/>
          <p:cNvPicPr/>
          <p:nvPr/>
        </p:nvPicPr>
        <p:blipFill>
          <a:blip r:embed="rId2"/>
          <a:stretch/>
        </p:blipFill>
        <p:spPr>
          <a:xfrm>
            <a:off x="505080" y="1402200"/>
            <a:ext cx="3523680" cy="2399760"/>
          </a:xfrm>
          <a:prstGeom prst="rect">
            <a:avLst/>
          </a:prstGeom>
          <a:ln>
            <a:noFill/>
          </a:ln>
        </p:spPr>
      </p:pic>
      <p:pic>
        <p:nvPicPr>
          <p:cNvPr id="100" name="Obrázek 99"/>
          <p:cNvPicPr/>
          <p:nvPr/>
        </p:nvPicPr>
        <p:blipFill>
          <a:blip r:embed="rId3"/>
          <a:srcRect t="9744"/>
          <a:stretch/>
        </p:blipFill>
        <p:spPr>
          <a:xfrm>
            <a:off x="4352400" y="1368720"/>
            <a:ext cx="2856960" cy="2586600"/>
          </a:xfrm>
          <a:prstGeom prst="rect">
            <a:avLst/>
          </a:prstGeom>
          <a:ln>
            <a:noFill/>
          </a:ln>
        </p:spPr>
      </p:pic>
      <p:pic>
        <p:nvPicPr>
          <p:cNvPr id="101" name="Obrázek 100"/>
          <p:cNvPicPr/>
          <p:nvPr/>
        </p:nvPicPr>
        <p:blipFill>
          <a:blip r:embed="rId4"/>
          <a:stretch/>
        </p:blipFill>
        <p:spPr>
          <a:xfrm>
            <a:off x="7451640" y="1387800"/>
            <a:ext cx="2294640" cy="2294640"/>
          </a:xfrm>
          <a:prstGeom prst="rect">
            <a:avLst/>
          </a:prstGeom>
          <a:ln>
            <a:noFill/>
          </a:ln>
        </p:spPr>
      </p:pic>
      <p:pic>
        <p:nvPicPr>
          <p:cNvPr id="102" name="Obrázek 101"/>
          <p:cNvPicPr/>
          <p:nvPr/>
        </p:nvPicPr>
        <p:blipFill>
          <a:blip r:embed="rId5"/>
          <a:stretch/>
        </p:blipFill>
        <p:spPr>
          <a:xfrm>
            <a:off x="7411680" y="3802680"/>
            <a:ext cx="2294640" cy="2294640"/>
          </a:xfrm>
          <a:prstGeom prst="rect">
            <a:avLst/>
          </a:prstGeom>
          <a:ln>
            <a:noFill/>
          </a:ln>
        </p:spPr>
      </p:pic>
      <p:pic>
        <p:nvPicPr>
          <p:cNvPr id="103" name="Obrázek 102"/>
          <p:cNvPicPr/>
          <p:nvPr/>
        </p:nvPicPr>
        <p:blipFill>
          <a:blip r:embed="rId6"/>
          <a:stretch/>
        </p:blipFill>
        <p:spPr>
          <a:xfrm>
            <a:off x="502200" y="4017240"/>
            <a:ext cx="2294640" cy="2294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940320" y="494640"/>
            <a:ext cx="8198280" cy="79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4000" b="0" strike="noStrike" spc="-1">
                <a:solidFill>
                  <a:srgbClr val="0047FF"/>
                </a:solidFill>
                <a:latin typeface="Comic Sans MS"/>
              </a:rPr>
              <a:t>Rovnice polymerací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398160" y="1452600"/>
            <a:ext cx="4974120" cy="487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- PE      </a:t>
            </a:r>
            <a:r>
              <a:rPr lang="cs-CZ" sz="3200" b="1" strike="noStrike" spc="-1">
                <a:solidFill>
                  <a:srgbClr val="00A933"/>
                </a:solidFill>
                <a:latin typeface="Comic Sans MS"/>
                <a:ea typeface="Lucida Sans Unicode"/>
              </a:rPr>
              <a:t>n</a:t>
            </a: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 </a:t>
            </a:r>
            <a:r>
              <a:rPr lang="cs-CZ" sz="3200" b="1" strike="noStrike" spc="-1">
                <a:solidFill>
                  <a:srgbClr val="FF0000"/>
                </a:solidFill>
                <a:latin typeface="Comic Sans MS"/>
                <a:ea typeface="Lucida Sans Unicode"/>
              </a:rPr>
              <a:t>CH</a:t>
            </a:r>
            <a:r>
              <a:rPr lang="cs-CZ" sz="3200" b="1" strike="noStrike" spc="-1" baseline="-33000">
                <a:solidFill>
                  <a:srgbClr val="FF0000"/>
                </a:solidFill>
                <a:latin typeface="Comic Sans MS"/>
                <a:ea typeface="Lucida Sans Unicode"/>
              </a:rPr>
              <a:t>2</a:t>
            </a:r>
            <a:r>
              <a:rPr lang="cs-CZ" sz="3200" b="1" strike="noStrike" spc="-1">
                <a:solidFill>
                  <a:srgbClr val="FF0000"/>
                </a:solidFill>
                <a:latin typeface="Comic Sans MS"/>
                <a:ea typeface="Lucida Sans Unicode"/>
              </a:rPr>
              <a:t>=CH</a:t>
            </a:r>
            <a:r>
              <a:rPr lang="cs-CZ" sz="3200" b="1" strike="noStrike" spc="-1" baseline="-33000">
                <a:solidFill>
                  <a:srgbClr val="FF0000"/>
                </a:solidFill>
                <a:latin typeface="Comic Sans MS"/>
                <a:ea typeface="Lucida Sans Unicode"/>
              </a:rPr>
              <a:t>2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- PP      </a:t>
            </a:r>
            <a:r>
              <a:rPr lang="cs-CZ" sz="3200" b="1" strike="noStrike" spc="-1">
                <a:solidFill>
                  <a:srgbClr val="00A933"/>
                </a:solidFill>
                <a:latin typeface="Comic Sans MS"/>
                <a:ea typeface="Lucida Sans Unicode"/>
              </a:rPr>
              <a:t>n</a:t>
            </a: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 </a:t>
            </a:r>
            <a:r>
              <a:rPr lang="cs-CZ" sz="3200" b="1" strike="noStrike" spc="-1">
                <a:solidFill>
                  <a:srgbClr val="FF0000"/>
                </a:solidFill>
                <a:latin typeface="Comic Sans MS"/>
                <a:ea typeface="Lucida Sans Unicode"/>
              </a:rPr>
              <a:t>CH</a:t>
            </a:r>
            <a:r>
              <a:rPr lang="cs-CZ" sz="3200" b="1" strike="noStrike" spc="-1" baseline="-33000">
                <a:solidFill>
                  <a:srgbClr val="FF0000"/>
                </a:solidFill>
                <a:latin typeface="Comic Sans MS"/>
                <a:ea typeface="Lucida Sans Unicode"/>
              </a:rPr>
              <a:t>2</a:t>
            </a:r>
            <a:r>
              <a:rPr lang="cs-CZ" sz="3200" b="1" strike="noStrike" spc="-1">
                <a:solidFill>
                  <a:srgbClr val="FF0000"/>
                </a:solidFill>
                <a:latin typeface="Comic Sans MS"/>
                <a:ea typeface="Lucida Sans Unicode"/>
              </a:rPr>
              <a:t>=CH-CH</a:t>
            </a:r>
            <a:r>
              <a:rPr lang="cs-CZ" sz="3200" b="1" strike="noStrike" spc="-1" baseline="-33000">
                <a:solidFill>
                  <a:srgbClr val="FF0000"/>
                </a:solidFill>
                <a:latin typeface="Comic Sans MS"/>
                <a:ea typeface="Lucida Sans Unicode"/>
              </a:rPr>
              <a:t>3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- PVC    </a:t>
            </a:r>
            <a:r>
              <a:rPr lang="cs-CZ" sz="3200" b="1" strike="noStrike" spc="-1">
                <a:solidFill>
                  <a:srgbClr val="00A933"/>
                </a:solidFill>
                <a:latin typeface="Comic Sans MS"/>
                <a:ea typeface="Lucida Sans Unicode"/>
              </a:rPr>
              <a:t>n</a:t>
            </a: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 </a:t>
            </a:r>
            <a:r>
              <a:rPr lang="cs-CZ" sz="3200" b="1" strike="noStrike" spc="-1">
                <a:solidFill>
                  <a:srgbClr val="FF0000"/>
                </a:solidFill>
                <a:latin typeface="Comic Sans MS"/>
                <a:ea typeface="Lucida Sans Unicode"/>
              </a:rPr>
              <a:t>CH</a:t>
            </a:r>
            <a:r>
              <a:rPr lang="cs-CZ" sz="3200" b="1" strike="noStrike" spc="-1" baseline="-33000">
                <a:solidFill>
                  <a:srgbClr val="FF0000"/>
                </a:solidFill>
                <a:latin typeface="Comic Sans MS"/>
                <a:ea typeface="Lucida Sans Unicode"/>
              </a:rPr>
              <a:t>2</a:t>
            </a:r>
            <a:r>
              <a:rPr lang="cs-CZ" sz="3200" b="1" strike="noStrike" spc="-1">
                <a:solidFill>
                  <a:srgbClr val="FF0000"/>
                </a:solidFill>
                <a:latin typeface="Comic Sans MS"/>
                <a:ea typeface="Lucida Sans Unicode"/>
              </a:rPr>
              <a:t>=CH-Cl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- PS</a:t>
            </a:r>
            <a:endParaRPr lang="cs-CZ" sz="3200" b="0" strike="noStrike" spc="-1">
              <a:latin typeface="Arial"/>
            </a:endParaRPr>
          </a:p>
        </p:txBody>
      </p:sp>
      <p:pic>
        <p:nvPicPr>
          <p:cNvPr id="106" name="Obrázek 105"/>
          <p:cNvPicPr/>
          <p:nvPr/>
        </p:nvPicPr>
        <p:blipFill>
          <a:blip r:embed="rId2"/>
          <a:stretch/>
        </p:blipFill>
        <p:spPr>
          <a:xfrm>
            <a:off x="2304000" y="5040000"/>
            <a:ext cx="6011640" cy="2519640"/>
          </a:xfrm>
          <a:prstGeom prst="rect">
            <a:avLst/>
          </a:prstGeom>
          <a:ln>
            <a:noFill/>
          </a:ln>
        </p:spPr>
      </p:pic>
      <p:pic>
        <p:nvPicPr>
          <p:cNvPr id="107" name="Obrázek 106"/>
          <p:cNvPicPr/>
          <p:nvPr/>
        </p:nvPicPr>
        <p:blipFill>
          <a:blip r:embed="rId3"/>
          <a:stretch/>
        </p:blipFill>
        <p:spPr>
          <a:xfrm>
            <a:off x="6975360" y="1304640"/>
            <a:ext cx="2399760" cy="970920"/>
          </a:xfrm>
          <a:prstGeom prst="rect">
            <a:avLst/>
          </a:prstGeom>
          <a:ln>
            <a:noFill/>
          </a:ln>
        </p:spPr>
      </p:pic>
      <p:pic>
        <p:nvPicPr>
          <p:cNvPr id="108" name="Obrázek 107"/>
          <p:cNvPicPr/>
          <p:nvPr/>
        </p:nvPicPr>
        <p:blipFill>
          <a:blip r:embed="rId4"/>
          <a:stretch/>
        </p:blipFill>
        <p:spPr>
          <a:xfrm>
            <a:off x="7143840" y="2554560"/>
            <a:ext cx="2532960" cy="1389960"/>
          </a:xfrm>
          <a:prstGeom prst="rect">
            <a:avLst/>
          </a:prstGeom>
          <a:ln>
            <a:noFill/>
          </a:ln>
        </p:spPr>
      </p:pic>
      <p:pic>
        <p:nvPicPr>
          <p:cNvPr id="109" name="Obrázek 108"/>
          <p:cNvPicPr/>
          <p:nvPr/>
        </p:nvPicPr>
        <p:blipFill>
          <a:blip r:embed="rId5"/>
          <a:stretch/>
        </p:blipFill>
        <p:spPr>
          <a:xfrm>
            <a:off x="7106400" y="4032000"/>
            <a:ext cx="2437560" cy="1466280"/>
          </a:xfrm>
          <a:prstGeom prst="rect">
            <a:avLst/>
          </a:prstGeom>
          <a:ln>
            <a:noFill/>
          </a:ln>
        </p:spPr>
      </p:pic>
      <p:pic>
        <p:nvPicPr>
          <p:cNvPr id="110" name="Obrázek 109"/>
          <p:cNvPicPr/>
          <p:nvPr/>
        </p:nvPicPr>
        <p:blipFill>
          <a:blip r:embed="rId6"/>
          <a:stretch/>
        </p:blipFill>
        <p:spPr>
          <a:xfrm>
            <a:off x="5086800" y="1710000"/>
            <a:ext cx="1334880" cy="262080"/>
          </a:xfrm>
          <a:prstGeom prst="rect">
            <a:avLst/>
          </a:prstGeom>
          <a:ln>
            <a:noFill/>
          </a:ln>
        </p:spPr>
      </p:pic>
      <p:pic>
        <p:nvPicPr>
          <p:cNvPr id="111" name="Obrázek 110"/>
          <p:cNvPicPr/>
          <p:nvPr/>
        </p:nvPicPr>
        <p:blipFill>
          <a:blip r:embed="rId6"/>
          <a:stretch/>
        </p:blipFill>
        <p:spPr>
          <a:xfrm>
            <a:off x="5555160" y="2934360"/>
            <a:ext cx="1334880" cy="262080"/>
          </a:xfrm>
          <a:prstGeom prst="rect">
            <a:avLst/>
          </a:prstGeom>
          <a:ln>
            <a:noFill/>
          </a:ln>
        </p:spPr>
      </p:pic>
      <p:pic>
        <p:nvPicPr>
          <p:cNvPr id="112" name="Obrázek 111"/>
          <p:cNvPicPr/>
          <p:nvPr/>
        </p:nvPicPr>
        <p:blipFill>
          <a:blip r:embed="rId6"/>
          <a:stretch/>
        </p:blipFill>
        <p:spPr>
          <a:xfrm>
            <a:off x="5338800" y="4464000"/>
            <a:ext cx="1334880" cy="26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940320" y="494640"/>
            <a:ext cx="8198280" cy="79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4000" b="0" strike="noStrike" spc="-1">
                <a:solidFill>
                  <a:srgbClr val="0047FF"/>
                </a:solidFill>
                <a:latin typeface="Comic Sans MS"/>
              </a:rPr>
              <a:t>Rovnice polymerací</a:t>
            </a:r>
            <a:endParaRPr lang="cs-CZ" sz="4000" b="0" strike="noStrike" spc="-1">
              <a:latin typeface="Arial"/>
            </a:endParaRPr>
          </a:p>
        </p:txBody>
      </p:sp>
      <p:pic>
        <p:nvPicPr>
          <p:cNvPr id="114" name="Obrázek 113"/>
          <p:cNvPicPr/>
          <p:nvPr/>
        </p:nvPicPr>
        <p:blipFill>
          <a:blip r:embed="rId2"/>
          <a:stretch/>
        </p:blipFill>
        <p:spPr>
          <a:xfrm>
            <a:off x="4906800" y="1638000"/>
            <a:ext cx="1334880" cy="262080"/>
          </a:xfrm>
          <a:prstGeom prst="rect">
            <a:avLst/>
          </a:prstGeom>
          <a:ln>
            <a:noFill/>
          </a:ln>
        </p:spPr>
      </p:pic>
      <p:pic>
        <p:nvPicPr>
          <p:cNvPr id="115" name="Obrázek 114"/>
          <p:cNvPicPr/>
          <p:nvPr/>
        </p:nvPicPr>
        <p:blipFill>
          <a:blip r:embed="rId2"/>
          <a:stretch/>
        </p:blipFill>
        <p:spPr>
          <a:xfrm>
            <a:off x="4907160" y="5778360"/>
            <a:ext cx="1334880" cy="262080"/>
          </a:xfrm>
          <a:prstGeom prst="rect">
            <a:avLst/>
          </a:prstGeom>
          <a:ln>
            <a:noFill/>
          </a:ln>
        </p:spPr>
      </p:pic>
      <p:sp>
        <p:nvSpPr>
          <p:cNvPr id="116" name="CustomShape 2"/>
          <p:cNvSpPr/>
          <p:nvPr/>
        </p:nvSpPr>
        <p:spPr>
          <a:xfrm>
            <a:off x="940320" y="3446640"/>
            <a:ext cx="8198280" cy="79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4000" b="0" strike="noStrike" spc="-1">
                <a:solidFill>
                  <a:srgbClr val="0047FF"/>
                </a:solidFill>
                <a:latin typeface="Comic Sans MS"/>
              </a:rPr>
              <a:t>2 úkoly</a:t>
            </a:r>
            <a:endParaRPr lang="cs-CZ" sz="4000" b="0" strike="noStrike" spc="-1">
              <a:latin typeface="Arial"/>
            </a:endParaRPr>
          </a:p>
        </p:txBody>
      </p:sp>
      <p:pic>
        <p:nvPicPr>
          <p:cNvPr id="117" name="Obrázek 116"/>
          <p:cNvPicPr/>
          <p:nvPr/>
        </p:nvPicPr>
        <p:blipFill>
          <a:blip r:embed="rId2"/>
          <a:stretch/>
        </p:blipFill>
        <p:spPr>
          <a:xfrm>
            <a:off x="5771520" y="4662720"/>
            <a:ext cx="1334880" cy="262080"/>
          </a:xfrm>
          <a:prstGeom prst="rect">
            <a:avLst/>
          </a:prstGeom>
          <a:ln>
            <a:noFill/>
          </a:ln>
        </p:spPr>
      </p:pic>
      <p:pic>
        <p:nvPicPr>
          <p:cNvPr id="118" name="Obrázek 117"/>
          <p:cNvPicPr/>
          <p:nvPr/>
        </p:nvPicPr>
        <p:blipFill>
          <a:blip r:embed="rId3"/>
          <a:stretch/>
        </p:blipFill>
        <p:spPr>
          <a:xfrm>
            <a:off x="6552000" y="1278000"/>
            <a:ext cx="2437560" cy="932760"/>
          </a:xfrm>
          <a:prstGeom prst="rect">
            <a:avLst/>
          </a:prstGeom>
          <a:ln>
            <a:noFill/>
          </a:ln>
        </p:spPr>
      </p:pic>
      <p:sp>
        <p:nvSpPr>
          <p:cNvPr id="119" name="CustomShape 3"/>
          <p:cNvSpPr/>
          <p:nvPr/>
        </p:nvSpPr>
        <p:spPr>
          <a:xfrm>
            <a:off x="398160" y="1454040"/>
            <a:ext cx="9071640" cy="544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- PTFE		</a:t>
            </a:r>
            <a:r>
              <a:rPr lang="cs-CZ" sz="3200" b="1" strike="noStrike" spc="-1">
                <a:solidFill>
                  <a:srgbClr val="00A933"/>
                </a:solidFill>
                <a:latin typeface="Comic Sans MS"/>
                <a:ea typeface="Lucida Sans Unicode"/>
              </a:rPr>
              <a:t>n</a:t>
            </a: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 </a:t>
            </a:r>
            <a:r>
              <a:rPr lang="cs-CZ" sz="3200" b="1" strike="noStrike" spc="-1">
                <a:solidFill>
                  <a:srgbClr val="FF0000"/>
                </a:solidFill>
                <a:latin typeface="Comic Sans MS"/>
                <a:ea typeface="Lucida Sans Unicode"/>
              </a:rPr>
              <a:t>CF</a:t>
            </a:r>
            <a:r>
              <a:rPr lang="cs-CZ" sz="3200" b="1" strike="noStrike" spc="-1" baseline="-33000">
                <a:solidFill>
                  <a:srgbClr val="FF0000"/>
                </a:solidFill>
                <a:latin typeface="Comic Sans MS"/>
                <a:ea typeface="Lucida Sans Unicode"/>
              </a:rPr>
              <a:t>2</a:t>
            </a:r>
            <a:r>
              <a:rPr lang="cs-CZ" sz="3200" b="1" strike="noStrike" spc="-1">
                <a:solidFill>
                  <a:srgbClr val="FF0000"/>
                </a:solidFill>
                <a:latin typeface="Comic Sans MS"/>
                <a:ea typeface="Lucida Sans Unicode"/>
              </a:rPr>
              <a:t>=CF</a:t>
            </a:r>
            <a:r>
              <a:rPr lang="cs-CZ" sz="3200" b="1" strike="noStrike" spc="-1" baseline="-33000">
                <a:solidFill>
                  <a:srgbClr val="FF0000"/>
                </a:solidFill>
                <a:latin typeface="Comic Sans MS"/>
                <a:ea typeface="Lucida Sans Unicode"/>
              </a:rPr>
              <a:t>2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Navrhněte rovnici polymerace ethenolu: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					</a:t>
            </a:r>
            <a:r>
              <a:rPr lang="cs-CZ" sz="3200" b="1" strike="noStrike" spc="-1">
                <a:solidFill>
                  <a:srgbClr val="00A933"/>
                </a:solidFill>
                <a:latin typeface="Comic Sans MS"/>
                <a:ea typeface="Lucida Sans Unicode"/>
              </a:rPr>
              <a:t>n</a:t>
            </a: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 </a:t>
            </a:r>
            <a:r>
              <a:rPr lang="cs-CZ" sz="3200" b="1" strike="noStrike" spc="-1">
                <a:solidFill>
                  <a:srgbClr val="FF0000"/>
                </a:solidFill>
                <a:latin typeface="Comic Sans MS"/>
                <a:ea typeface="Lucida Sans Unicode"/>
              </a:rPr>
              <a:t>CH</a:t>
            </a:r>
            <a:r>
              <a:rPr lang="cs-CZ" sz="3200" b="1" strike="noStrike" spc="-1" baseline="-33000">
                <a:solidFill>
                  <a:srgbClr val="FF0000"/>
                </a:solidFill>
                <a:latin typeface="Comic Sans MS"/>
                <a:ea typeface="Lucida Sans Unicode"/>
              </a:rPr>
              <a:t>2</a:t>
            </a:r>
            <a:r>
              <a:rPr lang="cs-CZ" sz="3200" b="1" strike="noStrike" spc="-1">
                <a:solidFill>
                  <a:srgbClr val="FF0000"/>
                </a:solidFill>
                <a:latin typeface="Comic Sans MS"/>
                <a:ea typeface="Lucida Sans Unicode"/>
              </a:rPr>
              <a:t>=CH-OH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Navrhněte rovnici polymerace difluorethenu: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					</a:t>
            </a:r>
            <a:r>
              <a:rPr lang="cs-CZ" sz="3200" b="1" strike="noStrike" spc="-1">
                <a:solidFill>
                  <a:srgbClr val="00A933"/>
                </a:solidFill>
                <a:latin typeface="Comic Sans MS"/>
                <a:ea typeface="Lucida Sans Unicode"/>
              </a:rPr>
              <a:t>n</a:t>
            </a: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 </a:t>
            </a:r>
            <a:r>
              <a:rPr lang="cs-CZ" sz="3200" b="1" strike="noStrike" spc="-1">
                <a:solidFill>
                  <a:srgbClr val="FF0000"/>
                </a:solidFill>
                <a:latin typeface="Comic Sans MS"/>
                <a:ea typeface="Lucida Sans Unicode"/>
              </a:rPr>
              <a:t>CH</a:t>
            </a:r>
            <a:r>
              <a:rPr lang="cs-CZ" sz="3200" b="1" strike="noStrike" spc="-1" baseline="-33000">
                <a:solidFill>
                  <a:srgbClr val="FF0000"/>
                </a:solidFill>
                <a:latin typeface="Comic Sans MS"/>
                <a:ea typeface="Lucida Sans Unicode"/>
              </a:rPr>
              <a:t>2</a:t>
            </a:r>
            <a:r>
              <a:rPr lang="cs-CZ" sz="3200" b="1" strike="noStrike" spc="-1">
                <a:solidFill>
                  <a:srgbClr val="FF0000"/>
                </a:solidFill>
                <a:latin typeface="Comic Sans MS"/>
                <a:ea typeface="Lucida Sans Unicode"/>
              </a:rPr>
              <a:t>=CF</a:t>
            </a:r>
            <a:r>
              <a:rPr lang="cs-CZ" sz="3200" b="1" strike="noStrike" spc="-1" baseline="-33000">
                <a:solidFill>
                  <a:srgbClr val="FF0000"/>
                </a:solidFill>
                <a:latin typeface="Comic Sans MS"/>
                <a:ea typeface="Lucida Sans Unicode"/>
              </a:rPr>
              <a:t>2</a:t>
            </a:r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504360" y="702720"/>
            <a:ext cx="9071280" cy="283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cs-CZ" sz="7200" b="1" strike="noStrike" spc="-1" dirty="0">
                <a:solidFill>
                  <a:srgbClr val="355E00"/>
                </a:solidFill>
                <a:latin typeface="Comic Sans MS"/>
              </a:rPr>
              <a:t>Významné Plasty</a:t>
            </a:r>
            <a:br>
              <a:rPr dirty="0"/>
            </a:br>
            <a:endParaRPr lang="cs-CZ" sz="8000" b="0" strike="noStrike" spc="-1" dirty="0">
              <a:latin typeface="Arial"/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2232000" y="5838480"/>
            <a:ext cx="6407640" cy="10807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2800" b="0" strike="noStrike" spc="-1">
                <a:solidFill>
                  <a:srgbClr val="2A6099"/>
                </a:solidFill>
                <a:latin typeface="Comic Sans MS"/>
              </a:rPr>
              <a:t>Ing.L.Johnová</a:t>
            </a:r>
            <a:endParaRPr lang="cs-CZ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2800" b="0" strike="noStrike" spc="-1">
                <a:solidFill>
                  <a:srgbClr val="2A6099"/>
                </a:solidFill>
                <a:latin typeface="Comic Sans MS"/>
              </a:rPr>
              <a:t>ZŠ Lom</a:t>
            </a:r>
            <a:endParaRPr lang="cs-CZ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940320" y="494640"/>
            <a:ext cx="8198280" cy="79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4000" b="0" strike="noStrike" spc="-1">
                <a:solidFill>
                  <a:srgbClr val="0047FF"/>
                </a:solidFill>
                <a:latin typeface="Comic Sans MS"/>
                <a:ea typeface="Lucida Sans Unicode"/>
              </a:rPr>
              <a:t>Poly(vinylchlorid)</a:t>
            </a: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 (PVC)</a:t>
            </a:r>
            <a:endParaRPr lang="cs-CZ" sz="3200" b="0" strike="noStrike" spc="-1">
              <a:latin typeface="Arial"/>
            </a:endParaRPr>
          </a:p>
        </p:txBody>
      </p:sp>
      <p:pic>
        <p:nvPicPr>
          <p:cNvPr id="41" name="Obrázek 40"/>
          <p:cNvPicPr/>
          <p:nvPr/>
        </p:nvPicPr>
        <p:blipFill>
          <a:blip r:embed="rId2"/>
          <a:stretch/>
        </p:blipFill>
        <p:spPr>
          <a:xfrm>
            <a:off x="2426400" y="3899160"/>
            <a:ext cx="1334880" cy="262080"/>
          </a:xfrm>
          <a:prstGeom prst="rect">
            <a:avLst/>
          </a:prstGeom>
          <a:ln>
            <a:noFill/>
          </a:ln>
        </p:spPr>
      </p:pic>
      <p:sp>
        <p:nvSpPr>
          <p:cNvPr id="42" name="CustomShape 2"/>
          <p:cNvSpPr/>
          <p:nvPr/>
        </p:nvSpPr>
        <p:spPr>
          <a:xfrm>
            <a:off x="398520" y="1452600"/>
            <a:ext cx="9340200" cy="56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3200" b="1" strike="noStrike" spc="-1" dirty="0">
                <a:solidFill>
                  <a:srgbClr val="000000"/>
                </a:solidFill>
                <a:latin typeface="Comic Sans MS"/>
                <a:ea typeface="Lucida Sans Unicode"/>
              </a:rPr>
              <a:t>- je odolný vůči vodě a chemikáliím</a:t>
            </a:r>
            <a:endParaRPr lang="cs-CZ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 dirty="0">
                <a:solidFill>
                  <a:srgbClr val="000000"/>
                </a:solidFill>
                <a:latin typeface="Comic Sans MS"/>
                <a:ea typeface="Lucida Sans Unicode"/>
              </a:rPr>
              <a:t>- má výborné elektroizolační vlastnosti</a:t>
            </a:r>
            <a:endParaRPr lang="cs-CZ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 dirty="0">
                <a:solidFill>
                  <a:srgbClr val="000000"/>
                </a:solidFill>
                <a:latin typeface="Comic Sans MS"/>
                <a:ea typeface="Lucida Sans Unicode"/>
              </a:rPr>
              <a:t>    (je to </a:t>
            </a:r>
            <a:r>
              <a:rPr lang="cs-CZ" sz="3200" b="1" strike="noStrike" spc="-1" dirty="0" err="1">
                <a:solidFill>
                  <a:srgbClr val="000000"/>
                </a:solidFill>
                <a:latin typeface="Comic Sans MS"/>
                <a:ea typeface="Lucida Sans Unicode"/>
              </a:rPr>
              <a:t>elektroizolátor</a:t>
            </a:r>
            <a:r>
              <a:rPr lang="cs-CZ" sz="3200" b="1" strike="noStrike" spc="-1" dirty="0">
                <a:solidFill>
                  <a:srgbClr val="000000"/>
                </a:solidFill>
                <a:latin typeface="Comic Sans MS"/>
                <a:ea typeface="Lucida Sans Unicode"/>
              </a:rPr>
              <a:t>)</a:t>
            </a:r>
            <a:endParaRPr lang="cs-CZ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 dirty="0">
                <a:solidFill>
                  <a:srgbClr val="000000"/>
                </a:solidFill>
                <a:latin typeface="Comic Sans MS"/>
                <a:ea typeface="Lucida Sans Unicode"/>
              </a:rPr>
              <a:t>- vzniká polymerací vinylchloridu (</a:t>
            </a:r>
            <a:r>
              <a:rPr lang="cs-CZ" sz="3200" b="1" strike="noStrike" spc="-1" dirty="0" err="1">
                <a:solidFill>
                  <a:srgbClr val="000000"/>
                </a:solidFill>
                <a:latin typeface="Comic Sans MS"/>
                <a:ea typeface="Lucida Sans Unicode"/>
              </a:rPr>
              <a:t>chlorethenu</a:t>
            </a:r>
            <a:r>
              <a:rPr lang="cs-CZ" sz="3200" b="1" strike="noStrike" spc="-1" dirty="0">
                <a:solidFill>
                  <a:srgbClr val="000000"/>
                </a:solidFill>
                <a:latin typeface="Comic Sans MS"/>
                <a:ea typeface="Lucida Sans Unicode"/>
              </a:rPr>
              <a:t>) </a:t>
            </a:r>
            <a:endParaRPr lang="cs-CZ" sz="32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cs-CZ" sz="3200" b="1" strike="noStrike" spc="-1" dirty="0">
                <a:solidFill>
                  <a:srgbClr val="00A933"/>
                </a:solidFill>
                <a:latin typeface="Comic Sans MS"/>
                <a:ea typeface="Lucida Sans Unicode"/>
              </a:rPr>
              <a:t>n</a:t>
            </a:r>
            <a:r>
              <a:rPr lang="cs-CZ" sz="3200" b="1" strike="noStrike" spc="-1" dirty="0">
                <a:solidFill>
                  <a:srgbClr val="000000"/>
                </a:solidFill>
                <a:latin typeface="Comic Sans MS"/>
                <a:ea typeface="Lucida Sans Unicode"/>
              </a:rPr>
              <a:t> </a:t>
            </a:r>
            <a:r>
              <a:rPr lang="cs-CZ" sz="3200" b="1" strike="noStrike" spc="-1" dirty="0">
                <a:solidFill>
                  <a:srgbClr val="FF0000"/>
                </a:solidFill>
                <a:latin typeface="Comic Sans MS"/>
                <a:ea typeface="Lucida Sans Unicode"/>
              </a:rPr>
              <a:t>CH</a:t>
            </a:r>
            <a:r>
              <a:rPr lang="cs-CZ" sz="3200" b="1" strike="noStrike" spc="-1" baseline="-33000" dirty="0">
                <a:solidFill>
                  <a:srgbClr val="FF0000"/>
                </a:solidFill>
                <a:latin typeface="Comic Sans MS"/>
                <a:ea typeface="Lucida Sans Unicode"/>
              </a:rPr>
              <a:t>2</a:t>
            </a:r>
            <a:r>
              <a:rPr lang="cs-CZ" sz="3200" b="1" strike="noStrike" spc="-1" dirty="0">
                <a:solidFill>
                  <a:srgbClr val="FF0000"/>
                </a:solidFill>
                <a:latin typeface="Comic Sans MS"/>
                <a:ea typeface="Lucida Sans Unicode"/>
              </a:rPr>
              <a:t>=CH</a:t>
            </a:r>
            <a:r>
              <a:rPr lang="cs-CZ" sz="3200" b="1" strike="noStrike" spc="-1" dirty="0">
                <a:solidFill>
                  <a:srgbClr val="000000"/>
                </a:solidFill>
                <a:latin typeface="Comic Sans MS"/>
                <a:ea typeface="Lucida Sans Unicode"/>
              </a:rPr>
              <a:t>        [</a:t>
            </a:r>
            <a:r>
              <a:rPr lang="cs-CZ" sz="3200" b="1" strike="noStrike" spc="-1" dirty="0">
                <a:solidFill>
                  <a:srgbClr val="FF0000"/>
                </a:solidFill>
                <a:latin typeface="Comic Sans MS"/>
                <a:ea typeface="Lucida Sans Unicode"/>
              </a:rPr>
              <a:t>-CH</a:t>
            </a:r>
            <a:r>
              <a:rPr lang="cs-CZ" sz="3200" b="1" strike="noStrike" spc="-1" baseline="-33000" dirty="0">
                <a:solidFill>
                  <a:srgbClr val="FF0000"/>
                </a:solidFill>
                <a:latin typeface="Comic Sans MS"/>
                <a:ea typeface="Lucida Sans Unicode"/>
              </a:rPr>
              <a:t>2</a:t>
            </a:r>
            <a:r>
              <a:rPr lang="cs-CZ" sz="3200" b="1" strike="noStrike" spc="-1" dirty="0">
                <a:solidFill>
                  <a:srgbClr val="FF0000"/>
                </a:solidFill>
                <a:latin typeface="Comic Sans MS"/>
                <a:ea typeface="Lucida Sans Unicode"/>
              </a:rPr>
              <a:t>-CH-</a:t>
            </a:r>
            <a:r>
              <a:rPr lang="cs-CZ" sz="3200" b="1" strike="noStrike" spc="-1" dirty="0">
                <a:solidFill>
                  <a:srgbClr val="000000"/>
                </a:solidFill>
                <a:latin typeface="Comic Sans MS"/>
                <a:ea typeface="Lucida Sans Unicode"/>
              </a:rPr>
              <a:t>]</a:t>
            </a:r>
            <a:r>
              <a:rPr lang="cs-CZ" sz="3200" b="1" strike="noStrike" spc="-1" baseline="-33000" dirty="0">
                <a:solidFill>
                  <a:srgbClr val="00A933"/>
                </a:solidFill>
                <a:latin typeface="Comic Sans MS"/>
                <a:ea typeface="Lucida Sans Unicode"/>
              </a:rPr>
              <a:t>n</a:t>
            </a:r>
            <a:endParaRPr lang="cs-CZ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 dirty="0">
                <a:solidFill>
                  <a:srgbClr val="000000"/>
                </a:solidFill>
                <a:latin typeface="Comic Sans MS"/>
                <a:ea typeface="Lucida Sans Unicode"/>
              </a:rPr>
              <a:t>        </a:t>
            </a:r>
            <a:r>
              <a:rPr lang="cs-CZ" sz="3600" b="1" strike="noStrike" spc="-1" dirty="0">
                <a:solidFill>
                  <a:srgbClr val="FF0000"/>
                </a:solidFill>
                <a:latin typeface="Comic Sans MS"/>
                <a:ea typeface="Arial CE"/>
              </a:rPr>
              <a:t>ı</a:t>
            </a:r>
            <a:r>
              <a:rPr lang="cs-CZ" sz="3200" b="1" strike="noStrike" spc="-1" dirty="0">
                <a:solidFill>
                  <a:srgbClr val="000000"/>
                </a:solidFill>
                <a:latin typeface="Comic Sans MS"/>
                <a:ea typeface="Arial CE"/>
              </a:rPr>
              <a:t>                  </a:t>
            </a:r>
            <a:r>
              <a:rPr lang="cs-CZ" sz="3600" b="1" strike="noStrike" spc="-1" dirty="0" err="1">
                <a:solidFill>
                  <a:srgbClr val="FF0000"/>
                </a:solidFill>
                <a:latin typeface="Comic Sans MS"/>
                <a:ea typeface="Arial CE"/>
              </a:rPr>
              <a:t>ı</a:t>
            </a:r>
            <a:endParaRPr lang="cs-CZ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 dirty="0">
                <a:solidFill>
                  <a:srgbClr val="000000"/>
                </a:solidFill>
                <a:latin typeface="Comic Sans MS"/>
                <a:ea typeface="Lucida Sans Unicode"/>
              </a:rPr>
              <a:t>       </a:t>
            </a:r>
            <a:r>
              <a:rPr lang="cs-CZ" sz="800" b="1" strike="noStrike" spc="-1" dirty="0">
                <a:solidFill>
                  <a:srgbClr val="000000"/>
                </a:solidFill>
                <a:latin typeface="Comic Sans MS"/>
                <a:ea typeface="Lucida Sans Unicode"/>
              </a:rPr>
              <a:t> </a:t>
            </a:r>
            <a:r>
              <a:rPr lang="cs-CZ" sz="3200" b="1" strike="noStrike" spc="-1" dirty="0">
                <a:solidFill>
                  <a:srgbClr val="FF0000"/>
                </a:solidFill>
                <a:latin typeface="Comic Sans MS"/>
                <a:ea typeface="Lucida Sans Unicode"/>
              </a:rPr>
              <a:t>Cl</a:t>
            </a:r>
            <a:r>
              <a:rPr lang="cs-CZ" sz="3200" b="1" strike="noStrike" spc="-1" dirty="0">
                <a:solidFill>
                  <a:srgbClr val="000000"/>
                </a:solidFill>
                <a:latin typeface="Comic Sans MS"/>
                <a:ea typeface="Lucida Sans Unicode"/>
              </a:rPr>
              <a:t>                </a:t>
            </a:r>
            <a:r>
              <a:rPr lang="cs-CZ" sz="2400" b="1" strike="noStrike" spc="-1" dirty="0">
                <a:solidFill>
                  <a:srgbClr val="000000"/>
                </a:solidFill>
                <a:latin typeface="Comic Sans MS"/>
                <a:ea typeface="Lucida Sans Unicode"/>
              </a:rPr>
              <a:t> </a:t>
            </a:r>
            <a:r>
              <a:rPr lang="cs-CZ" sz="3200" b="1" strike="noStrike" spc="-1" dirty="0" err="1">
                <a:solidFill>
                  <a:srgbClr val="FF0000"/>
                </a:solidFill>
                <a:latin typeface="Comic Sans MS"/>
                <a:ea typeface="Lucida Sans Unicode"/>
              </a:rPr>
              <a:t>Cl</a:t>
            </a:r>
            <a:endParaRPr lang="cs-CZ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 dirty="0">
                <a:solidFill>
                  <a:srgbClr val="000000"/>
                </a:solidFill>
                <a:latin typeface="Comic Sans MS"/>
                <a:ea typeface="Lucida Sans Unicode"/>
              </a:rPr>
              <a:t>- úsek makromolekuly (v hranatých závorkách</a:t>
            </a:r>
            <a:endParaRPr lang="cs-CZ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 dirty="0">
                <a:solidFill>
                  <a:srgbClr val="000000"/>
                </a:solidFill>
                <a:latin typeface="Comic Sans MS"/>
                <a:ea typeface="Lucida Sans Unicode"/>
              </a:rPr>
              <a:t>    vzorce) se mnohonásobně (</a:t>
            </a:r>
            <a:r>
              <a:rPr lang="cs-CZ" sz="3200" b="1" strike="noStrike" spc="-1" dirty="0">
                <a:solidFill>
                  <a:srgbClr val="00A933"/>
                </a:solidFill>
                <a:latin typeface="Comic Sans MS"/>
                <a:ea typeface="Lucida Sans Unicode"/>
              </a:rPr>
              <a:t>n</a:t>
            </a:r>
            <a:r>
              <a:rPr lang="cs-CZ" sz="3200" b="1" strike="noStrike" spc="-1" dirty="0">
                <a:solidFill>
                  <a:srgbClr val="000000"/>
                </a:solidFill>
                <a:latin typeface="Comic Sans MS"/>
                <a:ea typeface="Lucida Sans Unicode"/>
              </a:rPr>
              <a:t>-krát) opakuje</a:t>
            </a:r>
            <a:endParaRPr lang="cs-CZ" sz="32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940320" y="494640"/>
            <a:ext cx="8198280" cy="79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4000" b="0" strike="noStrike" spc="-1">
                <a:solidFill>
                  <a:srgbClr val="0047FF"/>
                </a:solidFill>
                <a:latin typeface="Comic Sans MS"/>
                <a:ea typeface="Lucida Sans Unicode"/>
              </a:rPr>
              <a:t>Poly(vinylchlorid)</a:t>
            </a: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 (PVC)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44" name="CustomShape 2"/>
          <p:cNvSpPr/>
          <p:nvPr/>
        </p:nvSpPr>
        <p:spPr>
          <a:xfrm>
            <a:off x="398160" y="1452600"/>
            <a:ext cx="9256320" cy="57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</a:rPr>
              <a:t>- ve své makromolekule obsahuje atomy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    chloru, a proto může jeho výroba,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    používání a likvidace představovat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    ekologické i zdravotní riziko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- vyrábí se ve dvou formách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- </a:t>
            </a:r>
            <a:r>
              <a:rPr lang="cs-CZ" sz="3200" b="1" strike="noStrike" spc="-1">
                <a:solidFill>
                  <a:srgbClr val="00A933"/>
                </a:solidFill>
                <a:latin typeface="Comic Sans MS"/>
                <a:ea typeface="Lucida Sans Unicode"/>
              </a:rPr>
              <a:t>1)</a:t>
            </a: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 neměkčený NOVODUR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- využívá se ve stavebnictví, kde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    nahrazuje beton nebo dřevo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- používá pro výrobu trubek, tyčí,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    nádrží, okenních rámů a desek</a:t>
            </a:r>
            <a:endParaRPr lang="cs-CZ" sz="3200" b="0" strike="noStrike" spc="-1">
              <a:latin typeface="Arial"/>
            </a:endParaRPr>
          </a:p>
        </p:txBody>
      </p:sp>
      <p:pic>
        <p:nvPicPr>
          <p:cNvPr id="45" name="Obrázek 44"/>
          <p:cNvPicPr/>
          <p:nvPr/>
        </p:nvPicPr>
        <p:blipFill>
          <a:blip r:embed="rId2"/>
          <a:stretch/>
        </p:blipFill>
        <p:spPr>
          <a:xfrm>
            <a:off x="7281720" y="4332600"/>
            <a:ext cx="2704320" cy="1685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940320" y="494640"/>
            <a:ext cx="8198280" cy="79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4000" b="0" strike="noStrike" spc="-1">
                <a:solidFill>
                  <a:srgbClr val="0047FF"/>
                </a:solidFill>
                <a:latin typeface="Comic Sans MS"/>
                <a:ea typeface="Lucida Sans Unicode"/>
              </a:rPr>
              <a:t>Polyvinylchlorid</a:t>
            </a: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 (PVC)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47" name="CustomShape 2"/>
          <p:cNvSpPr/>
          <p:nvPr/>
        </p:nvSpPr>
        <p:spPr>
          <a:xfrm>
            <a:off x="398160" y="1452600"/>
            <a:ext cx="9256320" cy="462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</a:rPr>
              <a:t>- 2) měkčený NOVOPLAST (igelit)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</a:rPr>
              <a:t>- z PVC se vyrábějí folie, tašky, pláštěnky, holinky, ubrusy, koupelnové závěsy, nafukovací bazény, izolace kabelů, hračky podlahové krytiny (lino), jeho nanášením na textilii vzniká koženka, z které se dále vyrábějí kabelky, obuv nebo potahový materiál</a:t>
            </a:r>
            <a:endParaRPr lang="cs-CZ" sz="3200" b="0" strike="noStrike" spc="-1">
              <a:latin typeface="Arial"/>
            </a:endParaRPr>
          </a:p>
        </p:txBody>
      </p:sp>
      <p:pic>
        <p:nvPicPr>
          <p:cNvPr id="48" name="Obrázek 47"/>
          <p:cNvPicPr/>
          <p:nvPr/>
        </p:nvPicPr>
        <p:blipFill>
          <a:blip r:embed="rId2"/>
          <a:stretch/>
        </p:blipFill>
        <p:spPr>
          <a:xfrm>
            <a:off x="178200" y="5511960"/>
            <a:ext cx="3014280" cy="1919880"/>
          </a:xfrm>
          <a:prstGeom prst="rect">
            <a:avLst/>
          </a:prstGeom>
          <a:ln>
            <a:noFill/>
          </a:ln>
        </p:spPr>
      </p:pic>
      <p:pic>
        <p:nvPicPr>
          <p:cNvPr id="49" name="Obrázek 48"/>
          <p:cNvPicPr/>
          <p:nvPr/>
        </p:nvPicPr>
        <p:blipFill>
          <a:blip r:embed="rId3"/>
          <a:stretch/>
        </p:blipFill>
        <p:spPr>
          <a:xfrm>
            <a:off x="5914440" y="5455800"/>
            <a:ext cx="1633320" cy="2048040"/>
          </a:xfrm>
          <a:prstGeom prst="rect">
            <a:avLst/>
          </a:prstGeom>
          <a:ln>
            <a:noFill/>
          </a:ln>
        </p:spPr>
      </p:pic>
      <p:pic>
        <p:nvPicPr>
          <p:cNvPr id="50" name="Obrázek 49"/>
          <p:cNvPicPr/>
          <p:nvPr/>
        </p:nvPicPr>
        <p:blipFill>
          <a:blip r:embed="rId4"/>
          <a:stretch/>
        </p:blipFill>
        <p:spPr>
          <a:xfrm>
            <a:off x="3447720" y="5542560"/>
            <a:ext cx="2466360" cy="1847160"/>
          </a:xfrm>
          <a:prstGeom prst="rect">
            <a:avLst/>
          </a:prstGeom>
          <a:ln>
            <a:noFill/>
          </a:ln>
        </p:spPr>
      </p:pic>
      <p:pic>
        <p:nvPicPr>
          <p:cNvPr id="51" name="Obrázek 50"/>
          <p:cNvPicPr/>
          <p:nvPr/>
        </p:nvPicPr>
        <p:blipFill>
          <a:blip r:embed="rId5"/>
          <a:stretch/>
        </p:blipFill>
        <p:spPr>
          <a:xfrm>
            <a:off x="7688880" y="5394960"/>
            <a:ext cx="2142360" cy="2142360"/>
          </a:xfrm>
          <a:prstGeom prst="rect">
            <a:avLst/>
          </a:prstGeom>
          <a:ln>
            <a:noFill/>
          </a:ln>
        </p:spPr>
      </p:pic>
      <p:pic>
        <p:nvPicPr>
          <p:cNvPr id="52" name="Obrázek 51"/>
          <p:cNvPicPr/>
          <p:nvPr/>
        </p:nvPicPr>
        <p:blipFill>
          <a:blip r:embed="rId6"/>
          <a:stretch/>
        </p:blipFill>
        <p:spPr>
          <a:xfrm>
            <a:off x="288360" y="235080"/>
            <a:ext cx="1971360" cy="1056960"/>
          </a:xfrm>
          <a:prstGeom prst="rect">
            <a:avLst/>
          </a:prstGeom>
          <a:ln>
            <a:noFill/>
          </a:ln>
        </p:spPr>
      </p:pic>
      <p:pic>
        <p:nvPicPr>
          <p:cNvPr id="53" name="Obrázek 52"/>
          <p:cNvPicPr/>
          <p:nvPr/>
        </p:nvPicPr>
        <p:blipFill>
          <a:blip r:embed="rId7"/>
          <a:stretch/>
        </p:blipFill>
        <p:spPr>
          <a:xfrm>
            <a:off x="8226360" y="318600"/>
            <a:ext cx="1428120" cy="1428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940320" y="494640"/>
            <a:ext cx="8198280" cy="79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4000" b="0" strike="noStrike" spc="-1">
                <a:solidFill>
                  <a:srgbClr val="0047FF"/>
                </a:solidFill>
                <a:latin typeface="Comic Sans MS"/>
                <a:ea typeface="Lucida Sans Unicode"/>
              </a:rPr>
              <a:t>Polystyren</a:t>
            </a: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 (PS)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55" name="CustomShape 2"/>
          <p:cNvSpPr/>
          <p:nvPr/>
        </p:nvSpPr>
        <p:spPr>
          <a:xfrm>
            <a:off x="398520" y="1452600"/>
            <a:ext cx="9256320" cy="519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</a:rPr>
              <a:t>- je čirý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</a:rPr>
              <a:t>- snadno barvitelný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</a:rPr>
              <a:t>- je to pevný, ale křehký plast (stárnutím křehne)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</a:rPr>
              <a:t>- je rozpustný v org. rozpouštědlech (např. v benzínu, ale odolný vůči kyselinám a zásadám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</a:rPr>
              <a:t>- je málo tepelně odolný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</a:rPr>
              <a:t>- pěnový PS má výborné výborné zvukově a tepelně izolační vlastnosti</a:t>
            </a:r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939600" y="180000"/>
            <a:ext cx="8198280" cy="79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4000" b="0" strike="noStrike" spc="-1">
                <a:solidFill>
                  <a:srgbClr val="0047FF"/>
                </a:solidFill>
                <a:latin typeface="Comic Sans MS"/>
                <a:ea typeface="Lucida Sans Unicode"/>
              </a:rPr>
              <a:t>Polystyren</a:t>
            </a: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 (PS)</a:t>
            </a:r>
            <a:endParaRPr lang="cs-CZ" sz="3200" b="0" strike="noStrike" spc="-1">
              <a:latin typeface="Arial"/>
            </a:endParaRPr>
          </a:p>
        </p:txBody>
      </p:sp>
      <p:pic>
        <p:nvPicPr>
          <p:cNvPr id="57" name="Obrázek 56"/>
          <p:cNvPicPr/>
          <p:nvPr/>
        </p:nvPicPr>
        <p:blipFill>
          <a:blip r:embed="rId2"/>
          <a:stretch/>
        </p:blipFill>
        <p:spPr>
          <a:xfrm>
            <a:off x="4845600" y="1933200"/>
            <a:ext cx="475920" cy="713880"/>
          </a:xfrm>
          <a:prstGeom prst="rect">
            <a:avLst/>
          </a:prstGeom>
          <a:ln>
            <a:noFill/>
          </a:ln>
        </p:spPr>
      </p:pic>
      <p:pic>
        <p:nvPicPr>
          <p:cNvPr id="58" name="Obrázek 57"/>
          <p:cNvPicPr/>
          <p:nvPr/>
        </p:nvPicPr>
        <p:blipFill>
          <a:blip r:embed="rId3"/>
          <a:stretch/>
        </p:blipFill>
        <p:spPr>
          <a:xfrm>
            <a:off x="2196000" y="1656000"/>
            <a:ext cx="1334880" cy="262080"/>
          </a:xfrm>
          <a:prstGeom prst="rect">
            <a:avLst/>
          </a:prstGeom>
          <a:ln>
            <a:noFill/>
          </a:ln>
        </p:spPr>
      </p:pic>
      <p:pic>
        <p:nvPicPr>
          <p:cNvPr id="59" name="Obrázek 58"/>
          <p:cNvPicPr/>
          <p:nvPr/>
        </p:nvPicPr>
        <p:blipFill>
          <a:blip r:embed="rId2"/>
          <a:stretch/>
        </p:blipFill>
        <p:spPr>
          <a:xfrm>
            <a:off x="1512000" y="1933200"/>
            <a:ext cx="475920" cy="713880"/>
          </a:xfrm>
          <a:prstGeom prst="rect">
            <a:avLst/>
          </a:prstGeom>
          <a:ln>
            <a:noFill/>
          </a:ln>
        </p:spPr>
      </p:pic>
      <p:sp>
        <p:nvSpPr>
          <p:cNvPr id="60" name="CustomShape 2"/>
          <p:cNvSpPr/>
          <p:nvPr/>
        </p:nvSpPr>
        <p:spPr>
          <a:xfrm>
            <a:off x="180000" y="1174375"/>
            <a:ext cx="9338040" cy="62752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3200" b="1" strike="noStrike" spc="-1" dirty="0">
                <a:solidFill>
                  <a:srgbClr val="000000"/>
                </a:solidFill>
                <a:latin typeface="Comic Sans MS"/>
                <a:ea typeface="Lucida Sans Unicode"/>
              </a:rPr>
              <a:t>- vzniká polymerací styrenu</a:t>
            </a:r>
            <a:endParaRPr lang="cs-CZ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 dirty="0">
                <a:solidFill>
                  <a:srgbClr val="00A933"/>
                </a:solidFill>
                <a:latin typeface="Comic Sans MS"/>
                <a:ea typeface="Lucida Sans Unicode"/>
              </a:rPr>
              <a:t>n</a:t>
            </a:r>
            <a:r>
              <a:rPr lang="cs-CZ" sz="3200" b="1" strike="noStrike" spc="-1" dirty="0">
                <a:solidFill>
                  <a:srgbClr val="000000"/>
                </a:solidFill>
                <a:latin typeface="Comic Sans MS"/>
                <a:ea typeface="Lucida Sans Unicode"/>
              </a:rPr>
              <a:t> </a:t>
            </a:r>
            <a:r>
              <a:rPr lang="cs-CZ" sz="3200" b="1" strike="noStrike" spc="-1" dirty="0">
                <a:solidFill>
                  <a:srgbClr val="FF0000"/>
                </a:solidFill>
                <a:latin typeface="Comic Sans MS"/>
                <a:ea typeface="Lucida Sans Unicode"/>
              </a:rPr>
              <a:t>CH</a:t>
            </a:r>
            <a:r>
              <a:rPr lang="cs-CZ" sz="3200" b="1" strike="noStrike" spc="-1" baseline="-33000" dirty="0">
                <a:solidFill>
                  <a:srgbClr val="FF0000"/>
                </a:solidFill>
                <a:latin typeface="Comic Sans MS"/>
                <a:ea typeface="Lucida Sans Unicode"/>
              </a:rPr>
              <a:t>2</a:t>
            </a:r>
            <a:r>
              <a:rPr lang="cs-CZ" sz="3200" b="1" strike="noStrike" spc="-1" dirty="0">
                <a:solidFill>
                  <a:srgbClr val="FF0000"/>
                </a:solidFill>
                <a:latin typeface="Comic Sans MS"/>
                <a:ea typeface="Lucida Sans Unicode"/>
              </a:rPr>
              <a:t>=CH</a:t>
            </a:r>
            <a:r>
              <a:rPr lang="cs-CZ" sz="3200" b="1" strike="noStrike" spc="-1" dirty="0">
                <a:solidFill>
                  <a:srgbClr val="000000"/>
                </a:solidFill>
                <a:latin typeface="Comic Sans MS"/>
                <a:ea typeface="Lucida Sans Unicode"/>
              </a:rPr>
              <a:t>        [</a:t>
            </a:r>
            <a:r>
              <a:rPr lang="cs-CZ" sz="3200" b="1" strike="noStrike" spc="-1" dirty="0">
                <a:solidFill>
                  <a:srgbClr val="FF0000"/>
                </a:solidFill>
                <a:latin typeface="Comic Sans MS"/>
                <a:ea typeface="Lucida Sans Unicode"/>
              </a:rPr>
              <a:t>-CH</a:t>
            </a:r>
            <a:r>
              <a:rPr lang="cs-CZ" sz="3200" b="1" strike="noStrike" spc="-1" baseline="-33000" dirty="0">
                <a:solidFill>
                  <a:srgbClr val="FF0000"/>
                </a:solidFill>
                <a:latin typeface="Comic Sans MS"/>
                <a:ea typeface="Lucida Sans Unicode"/>
              </a:rPr>
              <a:t>2</a:t>
            </a:r>
            <a:r>
              <a:rPr lang="cs-CZ" sz="3200" b="1" strike="noStrike" spc="-1" dirty="0">
                <a:solidFill>
                  <a:srgbClr val="FF0000"/>
                </a:solidFill>
                <a:latin typeface="Comic Sans MS"/>
                <a:ea typeface="Lucida Sans Unicode"/>
              </a:rPr>
              <a:t>-CH-</a:t>
            </a:r>
            <a:r>
              <a:rPr lang="cs-CZ" sz="3200" b="1" strike="noStrike" spc="-1" dirty="0">
                <a:solidFill>
                  <a:srgbClr val="000000"/>
                </a:solidFill>
                <a:latin typeface="Comic Sans MS"/>
                <a:ea typeface="Lucida Sans Unicode"/>
              </a:rPr>
              <a:t>]</a:t>
            </a:r>
            <a:r>
              <a:rPr lang="cs-CZ" sz="3200" b="1" strike="noStrike" spc="-1" baseline="-33000" dirty="0">
                <a:solidFill>
                  <a:srgbClr val="00A933"/>
                </a:solidFill>
                <a:latin typeface="Comic Sans MS"/>
                <a:ea typeface="Lucida Sans Unicode"/>
              </a:rPr>
              <a:t>n</a:t>
            </a:r>
            <a:endParaRPr lang="cs-CZ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1" strike="noStrike" spc="-1" dirty="0">
                <a:solidFill>
                  <a:srgbClr val="00A933"/>
                </a:solidFill>
                <a:latin typeface="Comic Sans MS"/>
                <a:ea typeface="Lucida Sans Unicode"/>
              </a:rPr>
              <a:t>- používané druhy: standardní, houževnatý, pěnový, </a:t>
            </a:r>
            <a:r>
              <a:rPr lang="cs-CZ" sz="2000" b="1" strike="noStrike" spc="-1" dirty="0" err="1">
                <a:solidFill>
                  <a:srgbClr val="00A933"/>
                </a:solidFill>
                <a:latin typeface="Comic Sans MS"/>
                <a:ea typeface="Lucida Sans Unicode"/>
              </a:rPr>
              <a:t>zpěňovatelný</a:t>
            </a:r>
            <a:r>
              <a:rPr lang="cs-CZ" sz="2000" b="1" strike="noStrike" spc="-1" dirty="0">
                <a:solidFill>
                  <a:srgbClr val="00A933"/>
                </a:solidFill>
                <a:latin typeface="Comic Sans MS"/>
                <a:ea typeface="Lucida Sans Unicode"/>
              </a:rPr>
              <a:t> PS</a:t>
            </a:r>
            <a:endParaRPr lang="cs-CZ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1" strike="noStrike" spc="-1" dirty="0">
                <a:solidFill>
                  <a:srgbClr val="00A933"/>
                </a:solidFill>
                <a:latin typeface="Comic Sans MS"/>
                <a:ea typeface="Lucida Sans Unicode"/>
              </a:rPr>
              <a:t>- použití v</a:t>
            </a:r>
            <a:r>
              <a:rPr lang="cs-CZ" sz="2000" b="1" strike="noStrike" spc="-1" dirty="0">
                <a:solidFill>
                  <a:srgbClr val="000000"/>
                </a:solidFill>
                <a:latin typeface="Comic Sans MS"/>
                <a:ea typeface="Lucida Sans Unicode"/>
              </a:rPr>
              <a:t> potravinářství: Obaly nebo jednorázové nádobí (talíře,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omic Sans MS"/>
                <a:ea typeface="Lucida Sans Unicode"/>
              </a:rPr>
              <a:t>kelím</a:t>
            </a:r>
            <a:r>
              <a:rPr lang="cs-CZ" sz="2000" b="1" strike="noStrike" spc="-1" dirty="0">
                <a:solidFill>
                  <a:srgbClr val="000000"/>
                </a:solidFill>
                <a:latin typeface="Comic Sans MS"/>
                <a:ea typeface="Lucida Sans Unicode"/>
              </a:rPr>
              <a:t>-</a:t>
            </a:r>
            <a:endParaRPr lang="cs-CZ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1" strike="noStrike" spc="-1" dirty="0">
                <a:solidFill>
                  <a:srgbClr val="000000"/>
                </a:solidFill>
                <a:latin typeface="Comic Sans MS"/>
                <a:ea typeface="Lucida Sans Unicode"/>
              </a:rPr>
              <a:t>  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omic Sans MS"/>
                <a:ea typeface="Lucida Sans Unicode"/>
              </a:rPr>
              <a:t>ky</a:t>
            </a:r>
            <a:r>
              <a:rPr lang="cs-CZ" sz="2000" b="1" strike="noStrike" spc="-1" dirty="0">
                <a:solidFill>
                  <a:srgbClr val="000000"/>
                </a:solidFill>
                <a:latin typeface="Comic Sans MS"/>
                <a:ea typeface="Lucida Sans Unicode"/>
              </a:rPr>
              <a:t>, misky, příbory aj.) Vzhledem k jeho dobré barvitelnosti je k dis-</a:t>
            </a:r>
            <a:endParaRPr lang="cs-CZ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1" strike="noStrike" spc="-1" dirty="0">
                <a:solidFill>
                  <a:srgbClr val="000000"/>
                </a:solidFill>
                <a:latin typeface="Comic Sans MS"/>
                <a:ea typeface="Lucida Sans Unicode"/>
              </a:rPr>
              <a:t>   pozici v řadě odstínů. Pěnový PS se využívá jako misky pod maso a ze-</a:t>
            </a:r>
            <a:endParaRPr lang="cs-CZ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1" strike="noStrike" spc="-1" dirty="0">
                <a:solidFill>
                  <a:srgbClr val="000000"/>
                </a:solidFill>
                <a:latin typeface="Comic Sans MS"/>
                <a:ea typeface="Lucida Sans Unicode"/>
              </a:rPr>
              <a:t>  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omic Sans MS"/>
                <a:ea typeface="Lucida Sans Unicode"/>
              </a:rPr>
              <a:t>leninu</a:t>
            </a:r>
            <a:r>
              <a:rPr lang="cs-CZ" sz="2000" b="1" strike="noStrike" spc="-1" dirty="0">
                <a:solidFill>
                  <a:srgbClr val="000000"/>
                </a:solidFill>
                <a:latin typeface="Comic Sans MS"/>
                <a:ea typeface="Lucida Sans Unicode"/>
              </a:rPr>
              <a:t>, pro balení hotových jídel a jako přepravky pro mořské plody.</a:t>
            </a:r>
            <a:endParaRPr lang="cs-CZ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1" strike="noStrike" spc="-1" dirty="0">
                <a:solidFill>
                  <a:srgbClr val="000000"/>
                </a:solidFill>
                <a:latin typeface="Comic Sans MS"/>
                <a:ea typeface="Lucida Sans Unicode"/>
              </a:rPr>
              <a:t>- použití v nábytkářství: V podobě kuliček se používá při výrobě sedacích</a:t>
            </a:r>
            <a:endParaRPr lang="cs-CZ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1" strike="noStrike" spc="-1" dirty="0">
                <a:solidFill>
                  <a:srgbClr val="000000"/>
                </a:solidFill>
                <a:latin typeface="Comic Sans MS"/>
                <a:ea typeface="Lucida Sans Unicode"/>
              </a:rPr>
              <a:t>   pytlů jako výplň. Výhodou materiálu je, že díky neschopnosti vázat na</a:t>
            </a:r>
            <a:endParaRPr lang="cs-CZ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1" strike="noStrike" spc="-1" dirty="0">
                <a:solidFill>
                  <a:srgbClr val="000000"/>
                </a:solidFill>
                <a:latin typeface="Comic Sans MS"/>
                <a:ea typeface="Lucida Sans Unicode"/>
              </a:rPr>
              <a:t>   sebe vlhkost se v nich nedrží roztoči. Další využití je při výrobě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omic Sans MS"/>
                <a:ea typeface="Lucida Sans Unicode"/>
              </a:rPr>
              <a:t>inte</a:t>
            </a:r>
            <a:r>
              <a:rPr lang="cs-CZ" sz="2000" b="1" strike="noStrike" spc="-1" dirty="0">
                <a:solidFill>
                  <a:srgbClr val="000000"/>
                </a:solidFill>
                <a:latin typeface="Comic Sans MS"/>
                <a:ea typeface="Lucida Sans Unicode"/>
              </a:rPr>
              <a:t>-</a:t>
            </a:r>
            <a:endParaRPr lang="cs-CZ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1" strike="noStrike" spc="-1" dirty="0">
                <a:solidFill>
                  <a:srgbClr val="000000"/>
                </a:solidFill>
                <a:latin typeface="Comic Sans MS"/>
                <a:ea typeface="Lucida Sans Unicode"/>
              </a:rPr>
              <a:t>  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omic Sans MS"/>
                <a:ea typeface="Lucida Sans Unicode"/>
              </a:rPr>
              <a:t>riérových</a:t>
            </a:r>
            <a:r>
              <a:rPr lang="cs-CZ" sz="2000" b="1" strike="noStrike" spc="-1" dirty="0">
                <a:solidFill>
                  <a:srgbClr val="000000"/>
                </a:solidFill>
                <a:latin typeface="Comic Sans MS"/>
                <a:ea typeface="Lucida Sans Unicode"/>
              </a:rPr>
              <a:t> obkladů v podobě stropních desek nebo dekorací.</a:t>
            </a:r>
            <a:endParaRPr lang="cs-CZ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1" strike="noStrike" spc="-1" dirty="0">
                <a:solidFill>
                  <a:srgbClr val="000000"/>
                </a:solidFill>
                <a:latin typeface="Comic Sans MS"/>
                <a:ea typeface="Lucida Sans Unicode"/>
              </a:rPr>
              <a:t>- použití ve stavebnictví: Desky se osvědčily v tepelných izolacích domů.</a:t>
            </a:r>
            <a:endParaRPr lang="cs-CZ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1" strike="noStrike" spc="-1" dirty="0">
                <a:solidFill>
                  <a:srgbClr val="000000"/>
                </a:solidFill>
                <a:latin typeface="Comic Sans MS"/>
                <a:ea typeface="Lucida Sans Unicode"/>
              </a:rPr>
              <a:t>   Drcený polystyren se přidává do betonů podlah. </a:t>
            </a:r>
            <a:endParaRPr lang="cs-CZ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1" strike="noStrike" spc="-1" dirty="0">
                <a:solidFill>
                  <a:srgbClr val="000000"/>
                </a:solidFill>
                <a:latin typeface="Comic Sans MS"/>
                <a:ea typeface="Lucida Sans Unicode"/>
              </a:rPr>
              <a:t>- PS vlákna se používají jako materiál na zvukovou a elektrickou izolaci.</a:t>
            </a:r>
            <a:endParaRPr lang="cs-CZ" sz="2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940320" y="494640"/>
            <a:ext cx="8198280" cy="79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4000" b="0" strike="noStrike" spc="-1">
                <a:solidFill>
                  <a:srgbClr val="0047FF"/>
                </a:solidFill>
                <a:latin typeface="Comic Sans MS"/>
                <a:ea typeface="Lucida Sans Unicode"/>
              </a:rPr>
              <a:t>Polystyren</a:t>
            </a: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 (PS)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62" name="CustomShape 2"/>
          <p:cNvSpPr/>
          <p:nvPr/>
        </p:nvSpPr>
        <p:spPr>
          <a:xfrm>
            <a:off x="399600" y="1454400"/>
            <a:ext cx="9280440" cy="406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- </a:t>
            </a:r>
            <a:r>
              <a:rPr lang="cs-CZ" sz="3200" b="1" strike="noStrike" spc="-1">
                <a:solidFill>
                  <a:srgbClr val="00A933"/>
                </a:solidFill>
                <a:latin typeface="Comic Sans MS"/>
                <a:ea typeface="Lucida Sans Unicode"/>
              </a:rPr>
              <a:t>1)</a:t>
            </a: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 pevný PS se používá na výrobu log, obalů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    (CD, DVD), misek, kelímků, jednorázových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    příborů, skříněk televizorů, zkumavek či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    Petriho misek</a:t>
            </a:r>
            <a:endParaRPr lang="cs-CZ" sz="3200" b="0" strike="noStrike" spc="-1">
              <a:latin typeface="Arial"/>
            </a:endParaRPr>
          </a:p>
        </p:txBody>
      </p:sp>
      <p:pic>
        <p:nvPicPr>
          <p:cNvPr id="63" name="Obrázek 62"/>
          <p:cNvPicPr/>
          <p:nvPr/>
        </p:nvPicPr>
        <p:blipFill>
          <a:blip r:embed="rId2"/>
          <a:stretch/>
        </p:blipFill>
        <p:spPr>
          <a:xfrm>
            <a:off x="363600" y="3902760"/>
            <a:ext cx="2504520" cy="1818720"/>
          </a:xfrm>
          <a:prstGeom prst="rect">
            <a:avLst/>
          </a:prstGeom>
          <a:ln>
            <a:noFill/>
          </a:ln>
        </p:spPr>
      </p:pic>
      <p:pic>
        <p:nvPicPr>
          <p:cNvPr id="64" name="Obrázek 63"/>
          <p:cNvPicPr/>
          <p:nvPr/>
        </p:nvPicPr>
        <p:blipFill>
          <a:blip r:embed="rId3"/>
          <a:stretch/>
        </p:blipFill>
        <p:spPr>
          <a:xfrm>
            <a:off x="4057200" y="4284000"/>
            <a:ext cx="2094840" cy="1437480"/>
          </a:xfrm>
          <a:prstGeom prst="rect">
            <a:avLst/>
          </a:prstGeom>
          <a:ln>
            <a:noFill/>
          </a:ln>
        </p:spPr>
      </p:pic>
      <p:pic>
        <p:nvPicPr>
          <p:cNvPr id="65" name="Obrázek 64"/>
          <p:cNvPicPr/>
          <p:nvPr/>
        </p:nvPicPr>
        <p:blipFill>
          <a:blip r:embed="rId4"/>
          <a:stretch/>
        </p:blipFill>
        <p:spPr>
          <a:xfrm>
            <a:off x="8150400" y="4356000"/>
            <a:ext cx="1904400" cy="1428120"/>
          </a:xfrm>
          <a:prstGeom prst="rect">
            <a:avLst/>
          </a:prstGeom>
          <a:ln>
            <a:noFill/>
          </a:ln>
        </p:spPr>
      </p:pic>
      <p:pic>
        <p:nvPicPr>
          <p:cNvPr id="66" name="Obrázek 65"/>
          <p:cNvPicPr/>
          <p:nvPr/>
        </p:nvPicPr>
        <p:blipFill>
          <a:blip r:embed="rId5"/>
          <a:stretch/>
        </p:blipFill>
        <p:spPr>
          <a:xfrm rot="5367000">
            <a:off x="2337480" y="5760000"/>
            <a:ext cx="1904400" cy="1428120"/>
          </a:xfrm>
          <a:prstGeom prst="rect">
            <a:avLst/>
          </a:prstGeom>
          <a:ln>
            <a:noFill/>
          </a:ln>
        </p:spPr>
      </p:pic>
      <p:pic>
        <p:nvPicPr>
          <p:cNvPr id="67" name="Obrázek 66"/>
          <p:cNvPicPr/>
          <p:nvPr/>
        </p:nvPicPr>
        <p:blipFill>
          <a:blip r:embed="rId6"/>
          <a:stretch/>
        </p:blipFill>
        <p:spPr>
          <a:xfrm>
            <a:off x="4370400" y="5713200"/>
            <a:ext cx="2466360" cy="1847160"/>
          </a:xfrm>
          <a:prstGeom prst="rect">
            <a:avLst/>
          </a:prstGeom>
          <a:ln>
            <a:noFill/>
          </a:ln>
        </p:spPr>
      </p:pic>
      <p:pic>
        <p:nvPicPr>
          <p:cNvPr id="68" name="Obrázek 67"/>
          <p:cNvPicPr/>
          <p:nvPr/>
        </p:nvPicPr>
        <p:blipFill>
          <a:blip r:embed="rId7"/>
          <a:stretch/>
        </p:blipFill>
        <p:spPr>
          <a:xfrm>
            <a:off x="6971400" y="5875920"/>
            <a:ext cx="2923560" cy="1561320"/>
          </a:xfrm>
          <a:prstGeom prst="rect">
            <a:avLst/>
          </a:prstGeom>
          <a:ln>
            <a:noFill/>
          </a:ln>
        </p:spPr>
      </p:pic>
      <p:pic>
        <p:nvPicPr>
          <p:cNvPr id="69" name="Obrázek 68"/>
          <p:cNvPicPr/>
          <p:nvPr/>
        </p:nvPicPr>
        <p:blipFill>
          <a:blip r:embed="rId8"/>
          <a:stretch/>
        </p:blipFill>
        <p:spPr>
          <a:xfrm>
            <a:off x="6274800" y="4284000"/>
            <a:ext cx="1740960" cy="1755360"/>
          </a:xfrm>
          <a:prstGeom prst="rect">
            <a:avLst/>
          </a:prstGeom>
          <a:ln>
            <a:noFill/>
          </a:ln>
        </p:spPr>
      </p:pic>
      <p:pic>
        <p:nvPicPr>
          <p:cNvPr id="70" name="Obrázek 69"/>
          <p:cNvPicPr/>
          <p:nvPr/>
        </p:nvPicPr>
        <p:blipFill>
          <a:blip r:embed="rId9"/>
          <a:stretch/>
        </p:blipFill>
        <p:spPr>
          <a:xfrm>
            <a:off x="336960" y="6033240"/>
            <a:ext cx="2085480" cy="1380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940320" y="494640"/>
            <a:ext cx="8198280" cy="79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4000" b="0" strike="noStrike" spc="-1">
                <a:solidFill>
                  <a:srgbClr val="0047FF"/>
                </a:solidFill>
                <a:latin typeface="Comic Sans MS"/>
                <a:ea typeface="Lucida Sans Unicode"/>
              </a:rPr>
              <a:t>Polystyren</a:t>
            </a:r>
            <a:r>
              <a:rPr lang="cs-CZ" sz="3200" b="1" strike="noStrike" spc="-1">
                <a:solidFill>
                  <a:srgbClr val="000000"/>
                </a:solidFill>
                <a:latin typeface="Comic Sans MS"/>
                <a:ea typeface="Lucida Sans Unicode"/>
              </a:rPr>
              <a:t> (PS)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72" name="CustomShape 2"/>
          <p:cNvSpPr/>
          <p:nvPr/>
        </p:nvSpPr>
        <p:spPr>
          <a:xfrm>
            <a:off x="398520" y="1452600"/>
            <a:ext cx="9256320" cy="179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Comic Sans MS"/>
              </a:rPr>
              <a:t>- pěnový PS se používá jako obalový materiál a ve stavebnictví jako izolační materiál (zateplení budov)</a:t>
            </a:r>
            <a:endParaRPr lang="cs-CZ" sz="3200" b="0" strike="noStrike" spc="-1">
              <a:latin typeface="Arial"/>
            </a:endParaRPr>
          </a:p>
        </p:txBody>
      </p:sp>
      <p:pic>
        <p:nvPicPr>
          <p:cNvPr id="73" name="Obrázek 72"/>
          <p:cNvPicPr/>
          <p:nvPr/>
        </p:nvPicPr>
        <p:blipFill>
          <a:blip r:embed="rId2"/>
          <a:stretch/>
        </p:blipFill>
        <p:spPr>
          <a:xfrm>
            <a:off x="4081320" y="2674440"/>
            <a:ext cx="5765040" cy="3836160"/>
          </a:xfrm>
          <a:prstGeom prst="rect">
            <a:avLst/>
          </a:prstGeom>
          <a:ln>
            <a:noFill/>
          </a:ln>
        </p:spPr>
      </p:pic>
      <p:pic>
        <p:nvPicPr>
          <p:cNvPr id="74" name="Obrázek 73"/>
          <p:cNvPicPr/>
          <p:nvPr/>
        </p:nvPicPr>
        <p:blipFill>
          <a:blip r:embed="rId3"/>
          <a:stretch/>
        </p:blipFill>
        <p:spPr>
          <a:xfrm>
            <a:off x="798840" y="3339360"/>
            <a:ext cx="2485440" cy="1837440"/>
          </a:xfrm>
          <a:prstGeom prst="rect">
            <a:avLst/>
          </a:prstGeom>
          <a:ln>
            <a:noFill/>
          </a:ln>
        </p:spPr>
      </p:pic>
      <p:pic>
        <p:nvPicPr>
          <p:cNvPr id="75" name="Obrázek 74"/>
          <p:cNvPicPr/>
          <p:nvPr/>
        </p:nvPicPr>
        <p:blipFill>
          <a:blip r:embed="rId4"/>
          <a:stretch/>
        </p:blipFill>
        <p:spPr>
          <a:xfrm>
            <a:off x="927720" y="5247360"/>
            <a:ext cx="2142360" cy="2142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1125</TotalTime>
  <Words>891</Words>
  <Application>Microsoft Office PowerPoint</Application>
  <PresentationFormat>Vlastní</PresentationFormat>
  <Paragraphs>123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Comic Sans MS</vt:lpstr>
      <vt:lpstr>Liberation Serif</vt:lpstr>
      <vt:lpstr>Symbol</vt:lpstr>
      <vt:lpstr>Wingdings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Lada</dc:creator>
  <dc:description/>
  <cp:lastModifiedBy>Kristyna Patkova</cp:lastModifiedBy>
  <cp:revision>134</cp:revision>
  <dcterms:created xsi:type="dcterms:W3CDTF">2010-07-10T16:20:51Z</dcterms:created>
  <dcterms:modified xsi:type="dcterms:W3CDTF">2021-04-30T11:37:21Z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rmace 1">
    <vt:lpwstr/>
  </property>
  <property fmtid="{D5CDD505-2E9C-101B-9397-08002B2CF9AE}" pid="3" name="Informace 2">
    <vt:lpwstr/>
  </property>
  <property fmtid="{D5CDD505-2E9C-101B-9397-08002B2CF9AE}" pid="4" name="Informace 3">
    <vt:lpwstr/>
  </property>
  <property fmtid="{D5CDD505-2E9C-101B-9397-08002B2CF9AE}" pid="5" name="Informace 4">
    <vt:lpwstr/>
  </property>
</Properties>
</file>