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sldIdLst>
    <p:sldId id="271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080625" cy="7559675"/>
  <p:notesSz cx="7559675" cy="106918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277" y="-8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anchor="ctr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anchor="ctr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anchor="ctr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anchor="ctr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2562" cy="12620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cs-CZ"/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3238" y="1768475"/>
            <a:ext cx="9072562" cy="43846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cs-CZ"/>
              <a:t>Click to edit the outline text format</a:t>
            </a:r>
          </a:p>
          <a:p>
            <a:pPr lvl="1"/>
            <a:r>
              <a:rPr lang="cs-CZ"/>
              <a:t>Second Outline Level</a:t>
            </a:r>
          </a:p>
          <a:p>
            <a:pPr lvl="2"/>
            <a:r>
              <a:rPr lang="cs-CZ"/>
              <a:t>Third Outline Level</a:t>
            </a:r>
          </a:p>
          <a:p>
            <a:pPr lvl="3"/>
            <a:r>
              <a:rPr lang="cs-CZ"/>
              <a:t>Fourth Outline Level</a:t>
            </a:r>
          </a:p>
          <a:p>
            <a:pPr lvl="4"/>
            <a:r>
              <a:rPr lang="cs-CZ"/>
              <a:t>Fifth Outline Level</a:t>
            </a:r>
          </a:p>
          <a:p>
            <a:pPr lvl="5"/>
            <a:r>
              <a:rPr lang="cs-CZ"/>
              <a:t>Sixth Outline Level</a:t>
            </a:r>
          </a:p>
          <a:p>
            <a:pPr lvl="6"/>
            <a:r>
              <a:rPr lang="cs-CZ"/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/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/>
              <a:t> 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fld id="{B69EF1BA-F409-4727-A75F-064064ABBD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2562" cy="12620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cs-CZ"/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3238" y="1768475"/>
            <a:ext cx="8870950" cy="438467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cs-CZ"/>
              <a:t>Click to edit the outline text format</a:t>
            </a:r>
          </a:p>
          <a:p>
            <a:pPr lvl="1"/>
            <a:r>
              <a:rPr lang="cs-CZ"/>
              <a:t>Second Outline Level</a:t>
            </a:r>
          </a:p>
          <a:p>
            <a:pPr lvl="2"/>
            <a:r>
              <a:rPr lang="cs-CZ"/>
              <a:t>Third Outline Level</a:t>
            </a:r>
          </a:p>
          <a:p>
            <a:pPr lvl="3"/>
            <a:r>
              <a:rPr lang="cs-CZ"/>
              <a:t>Fourth Outline Level</a:t>
            </a:r>
          </a:p>
          <a:p>
            <a:pPr lvl="4"/>
            <a:r>
              <a:rPr lang="cs-CZ"/>
              <a:t>Fifth Outline Level</a:t>
            </a:r>
          </a:p>
          <a:p>
            <a:pPr lvl="5"/>
            <a:r>
              <a:rPr lang="cs-CZ"/>
              <a:t>Sixth Outline Level</a:t>
            </a:r>
          </a:p>
          <a:p>
            <a:pPr lvl="6"/>
            <a:r>
              <a:rPr lang="cs-CZ"/>
              <a:t>Seventh Outline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/>
              <a:t> 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/>
              <a:t> 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fld id="{EBBBCA0E-F05F-4ABE-BB5A-0AC6574CFA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2562" cy="12620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cs-CZ"/>
              <a:t>Click to edit the title text format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3238" y="1768475"/>
            <a:ext cx="9072562" cy="43846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cs-CZ"/>
              <a:t>Click to edit the outline text format</a:t>
            </a:r>
          </a:p>
          <a:p>
            <a:pPr lvl="1"/>
            <a:r>
              <a:rPr lang="cs-CZ"/>
              <a:t>Second Outline Level</a:t>
            </a:r>
          </a:p>
          <a:p>
            <a:pPr lvl="2"/>
            <a:r>
              <a:rPr lang="cs-CZ"/>
              <a:t>Third Outline Level</a:t>
            </a:r>
          </a:p>
          <a:p>
            <a:pPr lvl="3"/>
            <a:r>
              <a:rPr lang="cs-CZ"/>
              <a:t>Fourth Outline Level</a:t>
            </a:r>
          </a:p>
          <a:p>
            <a:pPr lvl="4"/>
            <a:r>
              <a:rPr lang="cs-CZ"/>
              <a:t>Fifth Outline Level</a:t>
            </a:r>
          </a:p>
          <a:p>
            <a:pPr lvl="5"/>
            <a:r>
              <a:rPr lang="cs-CZ"/>
              <a:t>Sixth Outline Level</a:t>
            </a:r>
          </a:p>
          <a:p>
            <a:pPr lvl="6"/>
            <a:r>
              <a:rPr lang="cs-CZ"/>
              <a:t>Seventh Outline Level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/>
              <a:t> 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/>
              <a:t> 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fld id="{49731433-9908-4609-BB41-038A318F0E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" name="Podnadpis 2">
            <a:extLst>
              <a:ext uri="{FF2B5EF4-FFF2-40B4-BE49-F238E27FC236}"/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03238" y="2411413"/>
            <a:ext cx="9072562" cy="31003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400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Chemie 9.A (12.4 – 23.4) Významné plasty</a:t>
            </a:r>
            <a:br>
              <a:rPr lang="cs-CZ" sz="2400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</a:br>
            <a:r>
              <a:rPr lang="cs-CZ" sz="2400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Udělejte si výpisky z přiložené prezentace Významné plasty.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Písemně do sešitu odpovězte na otázku: Kdo je Otto Wichterle a čím </a:t>
            </a:r>
            <a:r>
              <a:rPr lang="cs-CZ" sz="2400" kern="15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se proslavil?</a:t>
            </a:r>
            <a:endParaRPr lang="cs-CZ" sz="2400" kern="150" dirty="0"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400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Práci máte na 14 dní.</a:t>
            </a:r>
            <a:br>
              <a:rPr lang="cs-CZ" sz="2400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</a:br>
            <a:r>
              <a:rPr lang="cs-CZ" sz="2400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Významné plasty.pptx </a:t>
            </a:r>
            <a:br>
              <a:rPr lang="cs-CZ" sz="2400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</a:br>
            <a:endParaRPr lang="cs-CZ" sz="2400" dirty="0"/>
          </a:p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539750" y="493713"/>
            <a:ext cx="8999538" cy="79851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spc="-1">
                <a:solidFill>
                  <a:srgbClr val="0047FF"/>
                </a:solidFill>
                <a:latin typeface="Comic Sans MS"/>
                <a:ea typeface="Lucida Sans Unicode"/>
                <a:cs typeface="+mn-cs"/>
              </a:rPr>
              <a:t>Petrochemické produkty v </a:t>
            </a:r>
            <a:r>
              <a:rPr lang="cs-CZ" sz="4000" spc="-1">
                <a:solidFill>
                  <a:srgbClr val="0047FF"/>
                </a:solidFill>
                <a:latin typeface="Comic Sans MS"/>
                <a:ea typeface="+mn-ea"/>
                <a:cs typeface="+mn-cs"/>
              </a:rPr>
              <a:t>Unipetrolu</a:t>
            </a:r>
            <a:endParaRPr lang="cs-CZ" sz="4000" spc="-1">
              <a:latin typeface="Arial"/>
              <a:ea typeface="+mn-ea"/>
              <a:cs typeface="+mn-cs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398463" y="1452563"/>
            <a:ext cx="9256712" cy="60340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just"/>
            <a:r>
              <a:rPr lang="cs-CZ" sz="28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Etylen používá se na výrobu polyetylenu, dále na výrobu lihu a etylbenzenu. Uplatnění nachází při výrobě PVC. Etylen slouží v podobě etylenglykolu na výrobu nemrznoucí kapaliny, ale hojně se využívá také v potravinářství například k dozrávání ovoce. </a:t>
            </a:r>
            <a:endParaRPr lang="cs-CZ" sz="2800">
              <a:cs typeface="DejaVu Sans"/>
            </a:endParaRPr>
          </a:p>
          <a:p>
            <a:pPr algn="just"/>
            <a:r>
              <a:rPr lang="cs-CZ" sz="2800" b="1">
                <a:solidFill>
                  <a:srgbClr val="FF0000"/>
                </a:solidFill>
                <a:latin typeface="Comic Sans MS" pitchFamily="66" charset="0"/>
                <a:cs typeface="DejaVu Sans"/>
              </a:rPr>
              <a:t>Etylen pro polymeraci</a:t>
            </a:r>
            <a:r>
              <a:rPr lang="cs-CZ" sz="28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 je bezbarvý, extrémně hořla-vý plyn nasládlého zápachu, působící narkoticky. Se vzduchem tvoří výbušnou směs. Vyrábí se pyrolýzou uhlovodíků. </a:t>
            </a:r>
            <a:endParaRPr lang="cs-CZ" sz="2800">
              <a:cs typeface="DejaVu Sans"/>
            </a:endParaRPr>
          </a:p>
          <a:p>
            <a:pPr algn="just"/>
            <a:r>
              <a:rPr lang="cs-CZ" sz="28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Používá se jako monomer pro výrobu polymerů (polyetylénu a jeho kopolymerů), meziprodukt pro výrobu monomerů (etylbenzenu, vinylchloridu aj.)  </a:t>
            </a:r>
            <a:r>
              <a:rPr lang="cs-CZ" sz="24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 </a:t>
            </a:r>
            <a:r>
              <a:rPr lang="cs-CZ" sz="2800" b="1">
                <a:solidFill>
                  <a:srgbClr val="5EB91E"/>
                </a:solidFill>
                <a:latin typeface="Comic Sans MS" pitchFamily="66" charset="0"/>
                <a:ea typeface="Microsoft YaHei" pitchFamily="34" charset="-122"/>
                <a:cs typeface="DejaVu Sans"/>
              </a:rPr>
              <a:t>↘</a:t>
            </a:r>
            <a:endParaRPr lang="cs-CZ" sz="2800">
              <a:cs typeface="DejaVu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398463" y="1452563"/>
            <a:ext cx="9256712" cy="60340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just"/>
            <a:r>
              <a:rPr lang="cs-CZ" sz="28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a dalších chemických látek (etylenoxidu), technický plyn pro svařování, řezání apod., nebo jako kompo-nenta pro přípravu směsí – např. kalibračních plynů. </a:t>
            </a:r>
            <a:endParaRPr lang="cs-CZ" sz="2800">
              <a:cs typeface="DejaVu Sans"/>
            </a:endParaRPr>
          </a:p>
          <a:p>
            <a:pPr algn="just"/>
            <a:r>
              <a:rPr lang="cs-CZ" sz="28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Zkapalněný etylen se skladuje v nádržích zhotove-ných z ocele nebo hliníkových slitin, ochlazených pod teplotu varu etylenu, nebo v nádržích pod tla-kem. Plynný etylen se dopravuje dálkovodem. Zka-palněný etylen se přepravuje v silničních tlakových cisternách, zhotovených z oceli nebo hliníkových slitin, které musí být ochlazeny pod bod varu etyle-nu nebo musí být pod tlakem. </a:t>
            </a:r>
            <a:endParaRPr lang="cs-CZ" sz="2800">
              <a:cs typeface="DejaVu Sans"/>
            </a:endParaRPr>
          </a:p>
          <a:p>
            <a:pPr algn="just"/>
            <a:r>
              <a:rPr lang="cs-CZ" sz="28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Etylen je klasifikován jako nebezpečný. </a:t>
            </a:r>
            <a:endParaRPr lang="cs-CZ" sz="2800">
              <a:cs typeface="DejaVu Sans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539750" y="493713"/>
            <a:ext cx="8999538" cy="79851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spc="-1">
                <a:solidFill>
                  <a:srgbClr val="0047FF"/>
                </a:solidFill>
                <a:latin typeface="Comic Sans MS"/>
                <a:ea typeface="Lucida Sans Unicode"/>
                <a:cs typeface="+mn-cs"/>
              </a:rPr>
              <a:t>Petrochemické produkty v </a:t>
            </a:r>
            <a:r>
              <a:rPr lang="cs-CZ" sz="4000" spc="-1">
                <a:solidFill>
                  <a:srgbClr val="0047FF"/>
                </a:solidFill>
                <a:latin typeface="Comic Sans MS"/>
                <a:ea typeface="+mn-ea"/>
                <a:cs typeface="+mn-cs"/>
              </a:rPr>
              <a:t>Unipetrolu</a:t>
            </a:r>
            <a:endParaRPr lang="cs-CZ" sz="4000" spc="-1"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539750" y="493713"/>
            <a:ext cx="8999538" cy="79851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spc="-1">
                <a:solidFill>
                  <a:srgbClr val="0047FF"/>
                </a:solidFill>
                <a:latin typeface="Comic Sans MS"/>
                <a:ea typeface="Lucida Sans Unicode"/>
                <a:cs typeface="+mn-cs"/>
              </a:rPr>
              <a:t>Petrochemické produkty v </a:t>
            </a:r>
            <a:r>
              <a:rPr lang="cs-CZ" sz="4000" spc="-1">
                <a:solidFill>
                  <a:srgbClr val="0047FF"/>
                </a:solidFill>
                <a:latin typeface="Comic Sans MS"/>
                <a:ea typeface="+mn-ea"/>
                <a:cs typeface="+mn-cs"/>
              </a:rPr>
              <a:t>Unipetrolu</a:t>
            </a:r>
            <a:endParaRPr lang="cs-CZ" sz="4000" spc="-1">
              <a:latin typeface="Arial"/>
              <a:ea typeface="+mn-ea"/>
              <a:cs typeface="+mn-cs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398463" y="1452563"/>
            <a:ext cx="9256712" cy="56927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just"/>
            <a:r>
              <a:rPr lang="cs-CZ" sz="28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Propylen se používá na výrobu polypropylenu a oxo-alkoholů (změkčovadla do PVC, rozpouštědla). Uplatnění nachází při výrobě kyseliny akrylové a akrylátů (těsnění, tmely, akrylátová vlákna), propylenoxidu, kumenu. </a:t>
            </a:r>
            <a:endParaRPr lang="cs-CZ" sz="2800">
              <a:cs typeface="DejaVu Sans"/>
            </a:endParaRPr>
          </a:p>
          <a:p>
            <a:pPr algn="just"/>
            <a:r>
              <a:rPr lang="cs-CZ" sz="2800" b="1">
                <a:solidFill>
                  <a:srgbClr val="FF0000"/>
                </a:solidFill>
                <a:latin typeface="Comic Sans MS" pitchFamily="66" charset="0"/>
                <a:cs typeface="DejaVu Sans"/>
              </a:rPr>
              <a:t>Propylen pro polymeraci</a:t>
            </a:r>
            <a:r>
              <a:rPr lang="cs-CZ" sz="28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 je bezbarvý, extrémně hořlavý plyn, působící narkoticky. Se vzduchem tvo-ří výbušnou směs. Vyrábí se pyrolýzou uhlovodíků. </a:t>
            </a:r>
            <a:endParaRPr lang="cs-CZ" sz="2800">
              <a:cs typeface="DejaVu Sans"/>
            </a:endParaRPr>
          </a:p>
          <a:p>
            <a:pPr algn="just"/>
            <a:r>
              <a:rPr lang="cs-CZ" sz="28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Propylen se používá jako monomer pro výrobu polymerů (polypropylen a jeho kopolymery), mezi-produkt pro výrobu chemických látek (oxoalkoholů, kyseliny akrylové aj.)                               </a:t>
            </a:r>
            <a:r>
              <a:rPr lang="cs-CZ" sz="24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   </a:t>
            </a:r>
            <a:r>
              <a:rPr lang="cs-CZ" sz="2800" b="1">
                <a:solidFill>
                  <a:srgbClr val="5EB91E"/>
                </a:solidFill>
                <a:latin typeface="Comic Sans MS" pitchFamily="66" charset="0"/>
                <a:ea typeface="Microsoft YaHei" pitchFamily="34" charset="-122"/>
                <a:cs typeface="DejaVu Sans"/>
              </a:rPr>
              <a:t>↘</a:t>
            </a:r>
            <a:endParaRPr lang="cs-CZ" sz="2800">
              <a:cs typeface="DejaVu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398463" y="1452563"/>
            <a:ext cx="9256712" cy="40592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just"/>
            <a:r>
              <a:rPr lang="cs-CZ" sz="28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a jako technický plyn pro svařování, řezání apod. </a:t>
            </a:r>
            <a:endParaRPr lang="cs-CZ" sz="2800">
              <a:cs typeface="DejaVu Sans"/>
            </a:endParaRPr>
          </a:p>
          <a:p>
            <a:pPr algn="just"/>
            <a:r>
              <a:rPr lang="cs-CZ" sz="28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Propylen se skladuje v nádržích zhotovených z nízkochladové oceli (pro -48 °C) ochlazených pod bod varu propylenu nebo pod tlakem. Přepravuje se v železničních cisternách, zhotovených z nízkochla-dové oceli (pro -48 °C), které musí být ochlazeny pod bod varu propylenu nebo být pod tlakem. </a:t>
            </a:r>
            <a:endParaRPr lang="cs-CZ" sz="2800">
              <a:cs typeface="DejaVu Sans"/>
            </a:endParaRPr>
          </a:p>
          <a:p>
            <a:pPr algn="just"/>
            <a:r>
              <a:rPr lang="cs-CZ" sz="28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Propylen je klasifikován jako nebezpečný. </a:t>
            </a:r>
            <a:endParaRPr lang="cs-CZ" sz="2800">
              <a:cs typeface="DejaVu Sans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539750" y="493713"/>
            <a:ext cx="8999538" cy="79851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spc="-1">
                <a:solidFill>
                  <a:srgbClr val="0047FF"/>
                </a:solidFill>
                <a:latin typeface="Comic Sans MS"/>
                <a:ea typeface="Lucida Sans Unicode"/>
                <a:cs typeface="+mn-cs"/>
              </a:rPr>
              <a:t>Petrochemické produkty v </a:t>
            </a:r>
            <a:r>
              <a:rPr lang="cs-CZ" sz="4000" spc="-1">
                <a:solidFill>
                  <a:srgbClr val="0047FF"/>
                </a:solidFill>
                <a:latin typeface="Comic Sans MS"/>
                <a:ea typeface="+mn-ea"/>
                <a:cs typeface="+mn-cs"/>
              </a:rPr>
              <a:t>Unipetrolu</a:t>
            </a:r>
            <a:endParaRPr lang="cs-CZ" sz="4000" spc="-1"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Nadpis 1"/>
          <p:cNvSpPr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" name="Zástupný text 2">
            <a:extLst>
              <a:ext uri="{FF2B5EF4-FFF2-40B4-BE49-F238E27FC236}"/>
            </a:extLst>
          </p:cNvPr>
          <p:cNvSpPr>
            <a:spLocks noGrp="1"/>
          </p:cNvSpPr>
          <p:nvPr>
            <p:ph type="body"/>
          </p:nvPr>
        </p:nvSpPr>
        <p:spPr>
          <a:xfrm>
            <a:off x="503238" y="301625"/>
            <a:ext cx="9072562" cy="12620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504825" y="1149350"/>
            <a:ext cx="9070975" cy="1938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6600" b="1" spc="-1" dirty="0">
                <a:solidFill>
                  <a:srgbClr val="355E00"/>
                </a:solidFill>
                <a:latin typeface="Comic Sans MS"/>
                <a:ea typeface="+mn-ea"/>
                <a:cs typeface="+mn-cs"/>
              </a:rPr>
              <a:t>Významné Plasty</a:t>
            </a:r>
            <a:r>
              <a:rPr lang="cs-CZ" dirty="0">
                <a:latin typeface="+mn-lt"/>
                <a:ea typeface="+mn-ea"/>
                <a:cs typeface="+mn-cs"/>
              </a:rPr>
              <a:t/>
            </a:r>
            <a:br>
              <a:rPr lang="cs-CZ" dirty="0">
                <a:latin typeface="+mn-lt"/>
                <a:ea typeface="+mn-ea"/>
                <a:cs typeface="+mn-cs"/>
              </a:rPr>
            </a:br>
            <a:endParaRPr lang="cs-CZ" sz="6000" b="1" spc="-1" dirty="0">
              <a:solidFill>
                <a:srgbClr val="00008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2232025" y="5775325"/>
            <a:ext cx="6408738" cy="1081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spc="-1" dirty="0" err="1">
                <a:solidFill>
                  <a:srgbClr val="2A6099"/>
                </a:solidFill>
                <a:latin typeface="Comic Sans MS"/>
                <a:ea typeface="+mn-ea"/>
                <a:cs typeface="+mn-cs"/>
              </a:rPr>
              <a:t>Ing.L.Johnová</a:t>
            </a:r>
            <a:endParaRPr lang="cs-CZ" sz="2800" spc="-1" dirty="0">
              <a:latin typeface="Arial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spc="-1" dirty="0">
                <a:solidFill>
                  <a:srgbClr val="2A6099"/>
                </a:solidFill>
                <a:latin typeface="Comic Sans MS"/>
                <a:ea typeface="+mn-ea"/>
                <a:cs typeface="+mn-cs"/>
              </a:rPr>
              <a:t>ZŠ Lom</a:t>
            </a:r>
            <a:endParaRPr lang="cs-CZ" sz="2800" spc="-1" dirty="0"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1439863" y="179388"/>
            <a:ext cx="7200900" cy="79851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spc="-1">
                <a:solidFill>
                  <a:srgbClr val="0047FF"/>
                </a:solidFill>
                <a:latin typeface="Comic Sans MS"/>
                <a:ea typeface="+mn-ea"/>
                <a:cs typeface="+mn-cs"/>
              </a:rPr>
              <a:t>Plasty</a:t>
            </a:r>
            <a:endParaRPr lang="cs-CZ" sz="4000" spc="-1">
              <a:latin typeface="Arial"/>
              <a:ea typeface="+mn-ea"/>
              <a:cs typeface="+mn-cs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269875" y="971550"/>
            <a:ext cx="9540875" cy="60007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cs-CZ" sz="32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- připravují se polymeračními reakcemi</a:t>
            </a:r>
            <a:endParaRPr lang="cs-CZ" sz="3200">
              <a:cs typeface="DejaVu Sans"/>
            </a:endParaRPr>
          </a:p>
          <a:p>
            <a:r>
              <a:rPr lang="cs-CZ" sz="32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- jsou syntetické nebo polosyntetické polymery</a:t>
            </a:r>
            <a:endParaRPr lang="cs-CZ" sz="3200">
              <a:cs typeface="DejaVu Sans"/>
            </a:endParaRPr>
          </a:p>
          <a:p>
            <a:r>
              <a:rPr lang="cs-CZ" sz="32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- jsou snadno tvarovatelné teplem</a:t>
            </a:r>
            <a:endParaRPr lang="cs-CZ" sz="3200">
              <a:cs typeface="DejaVu Sans"/>
            </a:endParaRPr>
          </a:p>
          <a:p>
            <a:r>
              <a:rPr lang="cs-CZ" sz="32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- jsou plastické</a:t>
            </a:r>
            <a:endParaRPr lang="cs-CZ" sz="3200">
              <a:cs typeface="DejaVu Sans"/>
            </a:endParaRPr>
          </a:p>
          <a:p>
            <a:r>
              <a:rPr lang="cs-CZ" sz="32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- mají nízkou hustotu</a:t>
            </a:r>
            <a:endParaRPr lang="cs-CZ" sz="3200">
              <a:cs typeface="DejaVu Sans"/>
            </a:endParaRPr>
          </a:p>
          <a:p>
            <a:r>
              <a:rPr lang="cs-CZ" sz="32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- jsou chemicky odolné</a:t>
            </a:r>
            <a:endParaRPr lang="cs-CZ" sz="3200">
              <a:cs typeface="DejaVu Sans"/>
            </a:endParaRPr>
          </a:p>
          <a:p>
            <a:pPr>
              <a:buFontTx/>
              <a:buChar char="-"/>
            </a:pPr>
            <a:r>
              <a:rPr lang="cs-CZ" sz="32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dobře se zpracovávají</a:t>
            </a:r>
          </a:p>
          <a:p>
            <a:pPr>
              <a:buFontTx/>
              <a:buChar char="-"/>
            </a:pPr>
            <a:endParaRPr lang="cs-CZ" sz="3200" b="1">
              <a:solidFill>
                <a:srgbClr val="000000"/>
              </a:solidFill>
              <a:latin typeface="Comic Sans MS" pitchFamily="66" charset="0"/>
              <a:cs typeface="DejaVu Sans"/>
            </a:endParaRPr>
          </a:p>
          <a:p>
            <a:pPr>
              <a:buFontTx/>
              <a:buChar char="-"/>
            </a:pPr>
            <a:endParaRPr lang="cs-CZ" sz="3200" b="1">
              <a:solidFill>
                <a:srgbClr val="000000"/>
              </a:solidFill>
              <a:latin typeface="Comic Sans MS" pitchFamily="66" charset="0"/>
              <a:cs typeface="DejaVu Sans"/>
            </a:endParaRPr>
          </a:p>
          <a:p>
            <a:pPr>
              <a:buFontTx/>
              <a:buChar char="-"/>
            </a:pPr>
            <a:endParaRPr lang="cs-CZ" sz="3200" b="1">
              <a:solidFill>
                <a:srgbClr val="000000"/>
              </a:solidFill>
              <a:latin typeface="Comic Sans MS" pitchFamily="66" charset="0"/>
              <a:cs typeface="DejaVu Sans"/>
            </a:endParaRPr>
          </a:p>
          <a:p>
            <a:pPr>
              <a:buFontTx/>
              <a:buChar char="-"/>
            </a:pPr>
            <a:endParaRPr lang="cs-CZ" sz="3200" b="1">
              <a:solidFill>
                <a:srgbClr val="000000"/>
              </a:solidFill>
              <a:latin typeface="Comic Sans MS" pitchFamily="66" charset="0"/>
              <a:cs typeface="DejaVu Sans"/>
            </a:endParaRPr>
          </a:p>
          <a:p>
            <a:pPr>
              <a:buFontTx/>
              <a:buChar char="-"/>
            </a:pPr>
            <a:r>
              <a:rPr lang="cs-CZ" sz="32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silikony, poly(ethylen-teraftalát)-PET</a:t>
            </a:r>
            <a:endParaRPr lang="cs-CZ" sz="3200">
              <a:cs typeface="DejaVu Sans"/>
            </a:endParaRPr>
          </a:p>
        </p:txBody>
      </p:sp>
      <p:sp>
        <p:nvSpPr>
          <p:cNvPr id="43011" name="TextShape 3"/>
          <p:cNvSpPr txBox="1">
            <a:spLocks noChangeArrowheads="1"/>
          </p:cNvSpPr>
          <p:nvPr/>
        </p:nvSpPr>
        <p:spPr bwMode="auto">
          <a:xfrm>
            <a:off x="3286125" y="6538913"/>
            <a:ext cx="1809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9" name="CustomShape 4"/>
          <p:cNvSpPr/>
          <p:nvPr/>
        </p:nvSpPr>
        <p:spPr>
          <a:xfrm>
            <a:off x="360363" y="5400675"/>
            <a:ext cx="4572000" cy="719138"/>
          </a:xfrm>
          <a:custGeom>
            <a:avLst/>
            <a:gdLst/>
            <a:ahLst/>
            <a:cxnLst/>
            <a:rect l="0" t="0" r="r" b="b"/>
            <a:pathLst>
              <a:path w="12701" h="2002">
                <a:moveTo>
                  <a:pt x="333" y="0"/>
                </a:moveTo>
                <a:cubicBezTo>
                  <a:pt x="166" y="0"/>
                  <a:pt x="0" y="166"/>
                  <a:pt x="0" y="333"/>
                </a:cubicBezTo>
                <a:lnTo>
                  <a:pt x="0" y="1667"/>
                </a:lnTo>
                <a:cubicBezTo>
                  <a:pt x="0" y="1834"/>
                  <a:pt x="166" y="2001"/>
                  <a:pt x="333" y="2001"/>
                </a:cubicBezTo>
                <a:lnTo>
                  <a:pt x="12367" y="2001"/>
                </a:lnTo>
                <a:cubicBezTo>
                  <a:pt x="12533" y="2001"/>
                  <a:pt x="12700" y="1834"/>
                  <a:pt x="12700" y="1667"/>
                </a:cubicBezTo>
                <a:lnTo>
                  <a:pt x="12700" y="333"/>
                </a:lnTo>
                <a:cubicBezTo>
                  <a:pt x="12700" y="166"/>
                  <a:pt x="12533" y="0"/>
                  <a:pt x="12367" y="0"/>
                </a:cubicBezTo>
                <a:lnTo>
                  <a:pt x="333" y="0"/>
                </a:lnTo>
              </a:path>
            </a:pathLst>
          </a:cu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-1">
                <a:solidFill>
                  <a:srgbClr val="000000"/>
                </a:solidFill>
                <a:latin typeface="Comic Sans MS"/>
              </a:rPr>
              <a:t>nejvýznamnější plasty</a:t>
            </a:r>
            <a:endParaRPr lang="cs-CZ" sz="3200" spc="-1"/>
          </a:p>
        </p:txBody>
      </p:sp>
      <p:sp>
        <p:nvSpPr>
          <p:cNvPr id="150" name="CustomShape 5"/>
          <p:cNvSpPr/>
          <p:nvPr/>
        </p:nvSpPr>
        <p:spPr>
          <a:xfrm>
            <a:off x="7272338" y="2160588"/>
            <a:ext cx="2162175" cy="500062"/>
          </a:xfrm>
          <a:custGeom>
            <a:avLst/>
            <a:gdLst/>
            <a:ahLst/>
            <a:cxnLst/>
            <a:rect l="0" t="0" r="r" b="b"/>
            <a:pathLst>
              <a:path w="6802" h="2002">
                <a:moveTo>
                  <a:pt x="333" y="0"/>
                </a:moveTo>
                <a:cubicBezTo>
                  <a:pt x="166" y="0"/>
                  <a:pt x="0" y="166"/>
                  <a:pt x="0" y="333"/>
                </a:cubicBezTo>
                <a:lnTo>
                  <a:pt x="0" y="1667"/>
                </a:lnTo>
                <a:cubicBezTo>
                  <a:pt x="0" y="1834"/>
                  <a:pt x="166" y="2001"/>
                  <a:pt x="333" y="2001"/>
                </a:cubicBezTo>
                <a:lnTo>
                  <a:pt x="6467" y="2001"/>
                </a:lnTo>
                <a:cubicBezTo>
                  <a:pt x="6634" y="2001"/>
                  <a:pt x="6801" y="1834"/>
                  <a:pt x="6801" y="1667"/>
                </a:cubicBezTo>
                <a:lnTo>
                  <a:pt x="6801" y="333"/>
                </a:lnTo>
                <a:cubicBezTo>
                  <a:pt x="6801" y="166"/>
                  <a:pt x="6634" y="0"/>
                  <a:pt x="6467" y="0"/>
                </a:cubicBezTo>
                <a:lnTo>
                  <a:pt x="333" y="0"/>
                </a:lnTo>
              </a:path>
            </a:pathLst>
          </a:cu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spc="-1" dirty="0">
                <a:solidFill>
                  <a:srgbClr val="000000"/>
                </a:solidFill>
                <a:latin typeface="Comic Sans MS"/>
              </a:rPr>
              <a:t>polyethylen</a:t>
            </a:r>
            <a:endParaRPr lang="cs-CZ" sz="2400" spc="-1" dirty="0"/>
          </a:p>
        </p:txBody>
      </p:sp>
      <p:sp>
        <p:nvSpPr>
          <p:cNvPr id="151" name="CustomShape 6"/>
          <p:cNvSpPr/>
          <p:nvPr/>
        </p:nvSpPr>
        <p:spPr>
          <a:xfrm>
            <a:off x="7129463" y="3030538"/>
            <a:ext cx="2447925" cy="500062"/>
          </a:xfrm>
          <a:custGeom>
            <a:avLst/>
            <a:gdLst/>
            <a:ahLst/>
            <a:cxnLst/>
            <a:rect l="0" t="0" r="r" b="b"/>
            <a:pathLst>
              <a:path w="7302" h="2002">
                <a:moveTo>
                  <a:pt x="333" y="0"/>
                </a:moveTo>
                <a:cubicBezTo>
                  <a:pt x="166" y="0"/>
                  <a:pt x="0" y="166"/>
                  <a:pt x="0" y="333"/>
                </a:cubicBezTo>
                <a:lnTo>
                  <a:pt x="0" y="1667"/>
                </a:lnTo>
                <a:cubicBezTo>
                  <a:pt x="0" y="1834"/>
                  <a:pt x="166" y="2001"/>
                  <a:pt x="333" y="2001"/>
                </a:cubicBezTo>
                <a:lnTo>
                  <a:pt x="6967" y="2001"/>
                </a:lnTo>
                <a:cubicBezTo>
                  <a:pt x="7134" y="2001"/>
                  <a:pt x="7301" y="1834"/>
                  <a:pt x="7301" y="1667"/>
                </a:cubicBezTo>
                <a:lnTo>
                  <a:pt x="7301" y="333"/>
                </a:lnTo>
                <a:cubicBezTo>
                  <a:pt x="7301" y="166"/>
                  <a:pt x="7134" y="0"/>
                  <a:pt x="6967" y="0"/>
                </a:cubicBezTo>
                <a:lnTo>
                  <a:pt x="333" y="0"/>
                </a:lnTo>
              </a:path>
            </a:pathLst>
          </a:cu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spc="-1" dirty="0">
                <a:solidFill>
                  <a:srgbClr val="000000"/>
                </a:solidFill>
                <a:latin typeface="Comic Sans MS"/>
              </a:rPr>
              <a:t>polypropylen</a:t>
            </a:r>
            <a:endParaRPr lang="cs-CZ" sz="2400" spc="-1" dirty="0"/>
          </a:p>
        </p:txBody>
      </p:sp>
      <p:sp>
        <p:nvSpPr>
          <p:cNvPr id="152" name="Line 7"/>
          <p:cNvSpPr/>
          <p:nvPr/>
        </p:nvSpPr>
        <p:spPr>
          <a:xfrm flipV="1">
            <a:off x="4932363" y="2519363"/>
            <a:ext cx="2339975" cy="3240087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Line 8"/>
          <p:cNvSpPr/>
          <p:nvPr/>
        </p:nvSpPr>
        <p:spPr>
          <a:xfrm>
            <a:off x="4932363" y="5759450"/>
            <a:ext cx="720725" cy="1016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9"/>
          <p:cNvSpPr/>
          <p:nvPr/>
        </p:nvSpPr>
        <p:spPr>
          <a:xfrm>
            <a:off x="7045325" y="3900488"/>
            <a:ext cx="2674938" cy="500062"/>
          </a:xfrm>
          <a:custGeom>
            <a:avLst/>
            <a:gdLst/>
            <a:ahLst/>
            <a:cxnLst/>
            <a:rect l="0" t="0" r="r" b="b"/>
            <a:pathLst>
              <a:path w="9002" h="2002">
                <a:moveTo>
                  <a:pt x="333" y="0"/>
                </a:moveTo>
                <a:cubicBezTo>
                  <a:pt x="166" y="0"/>
                  <a:pt x="0" y="166"/>
                  <a:pt x="0" y="333"/>
                </a:cubicBezTo>
                <a:lnTo>
                  <a:pt x="0" y="1667"/>
                </a:lnTo>
                <a:cubicBezTo>
                  <a:pt x="0" y="1834"/>
                  <a:pt x="166" y="2001"/>
                  <a:pt x="333" y="2001"/>
                </a:cubicBezTo>
                <a:lnTo>
                  <a:pt x="8667" y="2001"/>
                </a:lnTo>
                <a:cubicBezTo>
                  <a:pt x="8834" y="2001"/>
                  <a:pt x="9001" y="1834"/>
                  <a:pt x="9001" y="1667"/>
                </a:cubicBezTo>
                <a:lnTo>
                  <a:pt x="9001" y="333"/>
                </a:lnTo>
                <a:cubicBezTo>
                  <a:pt x="9001" y="166"/>
                  <a:pt x="8834" y="0"/>
                  <a:pt x="8667" y="0"/>
                </a:cubicBezTo>
                <a:lnTo>
                  <a:pt x="333" y="0"/>
                </a:lnTo>
              </a:path>
            </a:pathLst>
          </a:cu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spc="-1" dirty="0">
                <a:solidFill>
                  <a:srgbClr val="000000"/>
                </a:solidFill>
                <a:latin typeface="Comic Sans MS"/>
              </a:rPr>
              <a:t>polyvinylchlorid</a:t>
            </a:r>
            <a:endParaRPr lang="cs-CZ" sz="2400" spc="-1" dirty="0"/>
          </a:p>
        </p:txBody>
      </p:sp>
      <p:sp>
        <p:nvSpPr>
          <p:cNvPr id="155" name="CustomShape 10"/>
          <p:cNvSpPr/>
          <p:nvPr/>
        </p:nvSpPr>
        <p:spPr>
          <a:xfrm>
            <a:off x="7045325" y="4718050"/>
            <a:ext cx="2674938" cy="401638"/>
          </a:xfrm>
          <a:custGeom>
            <a:avLst/>
            <a:gdLst/>
            <a:ahLst/>
            <a:cxnLst/>
            <a:rect l="0" t="0" r="r" b="b"/>
            <a:pathLst>
              <a:path w="6602" h="2002">
                <a:moveTo>
                  <a:pt x="333" y="0"/>
                </a:moveTo>
                <a:cubicBezTo>
                  <a:pt x="166" y="0"/>
                  <a:pt x="0" y="166"/>
                  <a:pt x="0" y="333"/>
                </a:cubicBezTo>
                <a:lnTo>
                  <a:pt x="0" y="1667"/>
                </a:lnTo>
                <a:cubicBezTo>
                  <a:pt x="0" y="1834"/>
                  <a:pt x="166" y="2001"/>
                  <a:pt x="333" y="2001"/>
                </a:cubicBezTo>
                <a:lnTo>
                  <a:pt x="6267" y="2001"/>
                </a:lnTo>
                <a:cubicBezTo>
                  <a:pt x="6434" y="2001"/>
                  <a:pt x="6601" y="1834"/>
                  <a:pt x="6601" y="1667"/>
                </a:cubicBezTo>
                <a:lnTo>
                  <a:pt x="6601" y="333"/>
                </a:lnTo>
                <a:cubicBezTo>
                  <a:pt x="6601" y="166"/>
                  <a:pt x="6434" y="0"/>
                  <a:pt x="6267" y="0"/>
                </a:cubicBezTo>
                <a:lnTo>
                  <a:pt x="333" y="0"/>
                </a:lnTo>
              </a:path>
            </a:pathLst>
          </a:cu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spc="-1" dirty="0">
                <a:solidFill>
                  <a:srgbClr val="000000"/>
                </a:solidFill>
                <a:latin typeface="Comic Sans MS"/>
              </a:rPr>
              <a:t>polystyren</a:t>
            </a:r>
            <a:endParaRPr lang="cs-CZ" sz="2400" spc="-1" dirty="0"/>
          </a:p>
        </p:txBody>
      </p:sp>
      <p:sp>
        <p:nvSpPr>
          <p:cNvPr id="156" name="CustomShape 11"/>
          <p:cNvSpPr/>
          <p:nvPr/>
        </p:nvSpPr>
        <p:spPr>
          <a:xfrm>
            <a:off x="5653088" y="5588000"/>
            <a:ext cx="4067175" cy="531813"/>
          </a:xfrm>
          <a:custGeom>
            <a:avLst/>
            <a:gdLst/>
            <a:ahLst/>
            <a:cxnLst/>
            <a:rect l="0" t="0" r="r" b="b"/>
            <a:pathLst>
              <a:path w="14601" h="2002">
                <a:moveTo>
                  <a:pt x="333" y="0"/>
                </a:moveTo>
                <a:cubicBezTo>
                  <a:pt x="166" y="0"/>
                  <a:pt x="0" y="166"/>
                  <a:pt x="0" y="333"/>
                </a:cubicBezTo>
                <a:lnTo>
                  <a:pt x="0" y="1667"/>
                </a:lnTo>
                <a:cubicBezTo>
                  <a:pt x="0" y="1834"/>
                  <a:pt x="166" y="2001"/>
                  <a:pt x="333" y="2001"/>
                </a:cubicBezTo>
                <a:lnTo>
                  <a:pt x="14267" y="2001"/>
                </a:lnTo>
                <a:cubicBezTo>
                  <a:pt x="14433" y="2001"/>
                  <a:pt x="14600" y="1834"/>
                  <a:pt x="14600" y="1667"/>
                </a:cubicBezTo>
                <a:lnTo>
                  <a:pt x="14600" y="333"/>
                </a:lnTo>
                <a:cubicBezTo>
                  <a:pt x="14600" y="166"/>
                  <a:pt x="14433" y="0"/>
                  <a:pt x="14267" y="0"/>
                </a:cubicBezTo>
                <a:lnTo>
                  <a:pt x="333" y="0"/>
                </a:lnTo>
              </a:path>
            </a:pathLst>
          </a:cu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spc="-1" dirty="0" err="1">
                <a:solidFill>
                  <a:srgbClr val="000000"/>
                </a:solidFill>
                <a:latin typeface="Comic Sans MS"/>
              </a:rPr>
              <a:t>Poly</a:t>
            </a:r>
            <a:r>
              <a:rPr lang="cs-CZ" sz="2400" b="1" spc="-1" dirty="0">
                <a:solidFill>
                  <a:srgbClr val="000000"/>
                </a:solidFill>
                <a:latin typeface="Comic Sans MS"/>
              </a:rPr>
              <a:t>(</a:t>
            </a:r>
            <a:r>
              <a:rPr lang="cs-CZ" sz="2400" b="1" spc="-1" dirty="0" err="1">
                <a:solidFill>
                  <a:srgbClr val="000000"/>
                </a:solidFill>
                <a:latin typeface="Comic Sans MS"/>
              </a:rPr>
              <a:t>tetrafluorethylen</a:t>
            </a:r>
            <a:r>
              <a:rPr lang="cs-CZ" sz="2400" b="1" spc="-1" dirty="0">
                <a:solidFill>
                  <a:srgbClr val="000000"/>
                </a:solidFill>
                <a:latin typeface="Comic Sans MS"/>
              </a:rPr>
              <a:t>)</a:t>
            </a:r>
            <a:endParaRPr lang="cs-CZ" sz="2400" spc="-1" dirty="0"/>
          </a:p>
        </p:txBody>
      </p:sp>
      <p:sp>
        <p:nvSpPr>
          <p:cNvPr id="157" name="Line 12"/>
          <p:cNvSpPr/>
          <p:nvPr/>
        </p:nvSpPr>
        <p:spPr>
          <a:xfrm flipV="1">
            <a:off x="4932363" y="4932363"/>
            <a:ext cx="2112962" cy="827087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Line 13"/>
          <p:cNvSpPr/>
          <p:nvPr/>
        </p:nvSpPr>
        <p:spPr>
          <a:xfrm flipV="1">
            <a:off x="4932363" y="3367088"/>
            <a:ext cx="2197100" cy="2392362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59" name="Line 14"/>
          <p:cNvSpPr/>
          <p:nvPr/>
        </p:nvSpPr>
        <p:spPr>
          <a:xfrm flipV="1">
            <a:off x="4932363" y="4187825"/>
            <a:ext cx="2112962" cy="1571625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1212850" y="493713"/>
            <a:ext cx="3827463" cy="7969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spc="-1">
                <a:solidFill>
                  <a:srgbClr val="0047FF"/>
                </a:solidFill>
                <a:latin typeface="Comic Sans MS"/>
                <a:ea typeface="Lucida Sans Unicode"/>
                <a:cs typeface="+mn-cs"/>
              </a:rPr>
              <a:t>Polyethylen</a:t>
            </a:r>
            <a:r>
              <a:rPr lang="cs-CZ" sz="3200" b="1" spc="-1">
                <a:solidFill>
                  <a:srgbClr val="000000"/>
                </a:solidFill>
                <a:latin typeface="Comic Sans MS"/>
                <a:ea typeface="+mn-ea"/>
                <a:cs typeface="+mn-cs"/>
              </a:rPr>
              <a:t> (PE)</a:t>
            </a:r>
            <a:endParaRPr lang="cs-CZ" sz="3200" spc="-1">
              <a:latin typeface="Arial"/>
              <a:ea typeface="+mn-ea"/>
              <a:cs typeface="+mn-cs"/>
            </a:endParaRPr>
          </a:p>
        </p:txBody>
      </p:sp>
      <p:pic>
        <p:nvPicPr>
          <p:cNvPr id="44034" name="Obrázek 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8938" y="74613"/>
            <a:ext cx="4540250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Obrázek 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0463" y="6227763"/>
            <a:ext cx="13350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" name="TextShape 2"/>
          <p:cNvSpPr txBox="1"/>
          <p:nvPr/>
        </p:nvSpPr>
        <p:spPr>
          <a:xfrm>
            <a:off x="360363" y="2157413"/>
            <a:ext cx="9359900" cy="58435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+mn-ea"/>
                <a:cs typeface="+mn-cs"/>
              </a:rPr>
              <a:t>- nejrozšířenější plast</a:t>
            </a:r>
            <a:endParaRPr lang="cs-CZ" sz="3200" spc="-1" dirty="0">
              <a:latin typeface="Aria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+mn-ea"/>
                <a:cs typeface="+mn-cs"/>
              </a:rPr>
              <a:t>- bezbarvý až bílý</a:t>
            </a:r>
            <a:endParaRPr lang="cs-CZ" sz="3200" spc="-1" dirty="0">
              <a:latin typeface="Aria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+mn-ea"/>
                <a:cs typeface="+mn-cs"/>
              </a:rPr>
              <a:t>- má menší hustotu než voda</a:t>
            </a:r>
            <a:endParaRPr lang="cs-CZ" sz="3200" spc="-1" dirty="0">
              <a:latin typeface="Aria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+mn-ea"/>
                <a:cs typeface="+mn-cs"/>
              </a:rPr>
              <a:t>- odolný vůči vodě, mrazu, kyselině a</a:t>
            </a: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Lucida Sans Unicode"/>
                <a:cs typeface="+mn-cs"/>
              </a:rPr>
              <a:t> </a:t>
            </a: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+mn-ea"/>
                <a:cs typeface="+mn-cs"/>
              </a:rPr>
              <a:t>zásadě</a:t>
            </a:r>
            <a:endParaRPr lang="cs-CZ" sz="3200" spc="-1" dirty="0">
              <a:latin typeface="Aria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+mn-ea"/>
                <a:cs typeface="+mn-cs"/>
              </a:rPr>
              <a:t>- má elektroizolační vlastnosti</a:t>
            </a:r>
            <a:endParaRPr lang="cs-CZ" sz="3200" spc="-1" dirty="0">
              <a:latin typeface="Aria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+mn-ea"/>
                <a:cs typeface="+mn-cs"/>
              </a:rPr>
              <a:t>- lze jej dobře tvarovat a</a:t>
            </a: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Lucida Sans Unicode"/>
                <a:cs typeface="+mn-cs"/>
              </a:rPr>
              <a:t> </a:t>
            </a: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+mn-ea"/>
                <a:cs typeface="+mn-cs"/>
              </a:rPr>
              <a:t>svařovat</a:t>
            </a:r>
            <a:endParaRPr lang="cs-CZ" sz="3200" spc="-1" dirty="0">
              <a:latin typeface="Aria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+mn-ea"/>
                <a:cs typeface="+mn-cs"/>
              </a:rPr>
              <a:t>- vzniká polymerací ethenu (ethylenu)</a:t>
            </a:r>
            <a:endParaRPr lang="cs-CZ" sz="3200" spc="-1" dirty="0">
              <a:latin typeface="Aria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+mn-ea"/>
                <a:cs typeface="+mn-cs"/>
              </a:rPr>
              <a:t>- číslo</a:t>
            </a: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Lucida Sans Unicode"/>
                <a:cs typeface="+mn-cs"/>
              </a:rPr>
              <a:t> </a:t>
            </a:r>
            <a:r>
              <a:rPr lang="cs-CZ" sz="3200" b="1" spc="-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n</a:t>
            </a: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Lucida Sans Unicode"/>
                <a:cs typeface="+mn-cs"/>
              </a:rPr>
              <a:t> </a:t>
            </a: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+mn-ea"/>
                <a:cs typeface="+mn-cs"/>
              </a:rPr>
              <a:t>je větší než tisíc</a:t>
            </a:r>
            <a:endParaRPr lang="cs-CZ" sz="3200" spc="-1" dirty="0">
              <a:latin typeface="Aria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-1" dirty="0">
                <a:solidFill>
                  <a:srgbClr val="00A933"/>
                </a:solidFill>
                <a:latin typeface="Comic Sans MS"/>
                <a:ea typeface="Lucida Sans Unicode"/>
                <a:cs typeface="+mn-cs"/>
              </a:rPr>
              <a:t>n</a:t>
            </a: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Lucida Sans Unicode"/>
                <a:cs typeface="+mn-cs"/>
              </a:rPr>
              <a:t> </a:t>
            </a:r>
            <a:r>
              <a:rPr lang="cs-CZ" sz="3200" b="1" spc="-1" dirty="0">
                <a:solidFill>
                  <a:srgbClr val="FF0000"/>
                </a:solidFill>
                <a:latin typeface="Comic Sans MS"/>
                <a:ea typeface="Lucida Sans Unicode"/>
                <a:cs typeface="+mn-cs"/>
              </a:rPr>
              <a:t>CH</a:t>
            </a:r>
            <a:r>
              <a:rPr lang="cs-CZ" sz="3200" b="1" spc="-1" baseline="-33000" dirty="0">
                <a:solidFill>
                  <a:srgbClr val="FF0000"/>
                </a:solidFill>
                <a:latin typeface="Comic Sans MS"/>
                <a:ea typeface="Lucida Sans Unicode"/>
                <a:cs typeface="+mn-cs"/>
              </a:rPr>
              <a:t>2</a:t>
            </a:r>
            <a:r>
              <a:rPr lang="cs-CZ" sz="3200" b="1" spc="-1" dirty="0">
                <a:solidFill>
                  <a:srgbClr val="FF0000"/>
                </a:solidFill>
                <a:latin typeface="Comic Sans MS"/>
                <a:ea typeface="Lucida Sans Unicode"/>
                <a:cs typeface="+mn-cs"/>
              </a:rPr>
              <a:t>=CH</a:t>
            </a:r>
            <a:r>
              <a:rPr lang="cs-CZ" sz="3200" b="1" spc="-1" baseline="-33000" dirty="0">
                <a:solidFill>
                  <a:srgbClr val="FF0000"/>
                </a:solidFill>
                <a:latin typeface="Comic Sans MS"/>
                <a:ea typeface="Lucida Sans Unicode"/>
                <a:cs typeface="+mn-cs"/>
              </a:rPr>
              <a:t>2</a:t>
            </a: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Lucida Sans Unicode"/>
                <a:cs typeface="+mn-cs"/>
              </a:rPr>
              <a:t>       [</a:t>
            </a:r>
            <a:r>
              <a:rPr lang="cs-CZ" sz="3200" b="1" spc="-1" dirty="0">
                <a:solidFill>
                  <a:srgbClr val="FF0000"/>
                </a:solidFill>
                <a:latin typeface="Comic Sans MS"/>
                <a:ea typeface="Lucida Sans Unicode"/>
                <a:cs typeface="+mn-cs"/>
              </a:rPr>
              <a:t>-CH</a:t>
            </a:r>
            <a:r>
              <a:rPr lang="cs-CZ" sz="3200" b="1" spc="-1" baseline="-33000" dirty="0">
                <a:solidFill>
                  <a:srgbClr val="FF0000"/>
                </a:solidFill>
                <a:latin typeface="Comic Sans MS"/>
                <a:ea typeface="Lucida Sans Unicode"/>
                <a:cs typeface="+mn-cs"/>
              </a:rPr>
              <a:t>2</a:t>
            </a:r>
            <a:r>
              <a:rPr lang="cs-CZ" sz="3200" b="1" spc="-1" dirty="0">
                <a:solidFill>
                  <a:srgbClr val="FF0000"/>
                </a:solidFill>
                <a:latin typeface="Comic Sans MS"/>
                <a:ea typeface="Lucida Sans Unicode"/>
                <a:cs typeface="+mn-cs"/>
              </a:rPr>
              <a:t>-CH</a:t>
            </a:r>
            <a:r>
              <a:rPr lang="cs-CZ" sz="3200" b="1" spc="-1" baseline="-33000" dirty="0">
                <a:solidFill>
                  <a:srgbClr val="FF0000"/>
                </a:solidFill>
                <a:latin typeface="Comic Sans MS"/>
                <a:ea typeface="Lucida Sans Unicode"/>
                <a:cs typeface="+mn-cs"/>
              </a:rPr>
              <a:t>2</a:t>
            </a:r>
            <a:r>
              <a:rPr lang="cs-CZ" sz="3200" b="1" spc="-1" dirty="0">
                <a:solidFill>
                  <a:srgbClr val="FF0000"/>
                </a:solidFill>
                <a:latin typeface="Comic Sans MS"/>
                <a:ea typeface="Lucida Sans Unicode"/>
                <a:cs typeface="+mn-cs"/>
              </a:rPr>
              <a:t>-</a:t>
            </a: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Lucida Sans Unicode"/>
                <a:cs typeface="+mn-cs"/>
              </a:rPr>
              <a:t>]</a:t>
            </a:r>
            <a:r>
              <a:rPr lang="cs-CZ" sz="3200" b="1" spc="-1" baseline="-33000" dirty="0">
                <a:solidFill>
                  <a:srgbClr val="00A933"/>
                </a:solidFill>
                <a:latin typeface="Comic Sans MS"/>
                <a:ea typeface="Lucida Sans Unicode"/>
                <a:cs typeface="+mn-cs"/>
              </a:rPr>
              <a:t>n</a:t>
            </a: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+mn-ea"/>
                <a:cs typeface="+mn-cs"/>
              </a:rPr>
              <a:t>    úsek makro-</a:t>
            </a:r>
            <a:endParaRPr lang="cs-CZ" sz="3200" spc="-1" dirty="0">
              <a:latin typeface="Aria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+mn-ea"/>
                <a:cs typeface="+mn-cs"/>
              </a:rPr>
              <a:t>      molekuly (v</a:t>
            </a: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Lucida Sans Unicode"/>
                <a:cs typeface="+mn-cs"/>
              </a:rPr>
              <a:t> []</a:t>
            </a: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+mn-ea"/>
                <a:cs typeface="+mn-cs"/>
              </a:rPr>
              <a:t>) se mnohonásobně opakuje</a:t>
            </a:r>
            <a:endParaRPr lang="cs-CZ" sz="3200" spc="-1" dirty="0"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939800" y="495300"/>
            <a:ext cx="8199438" cy="7969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spc="-1">
                <a:solidFill>
                  <a:srgbClr val="0047FF"/>
                </a:solidFill>
                <a:latin typeface="Comic Sans MS"/>
                <a:ea typeface="Lucida Sans Unicode"/>
                <a:cs typeface="+mn-cs"/>
              </a:rPr>
              <a:t>Polyethylen</a:t>
            </a:r>
            <a:r>
              <a:rPr lang="cs-CZ" sz="3200" b="1" spc="-1">
                <a:solidFill>
                  <a:srgbClr val="000000"/>
                </a:solidFill>
                <a:latin typeface="Comic Sans MS"/>
                <a:ea typeface="+mn-ea"/>
                <a:cs typeface="+mn-cs"/>
              </a:rPr>
              <a:t> (PE)</a:t>
            </a:r>
            <a:endParaRPr lang="cs-CZ" sz="3200" spc="-1">
              <a:latin typeface="Arial"/>
              <a:ea typeface="+mn-ea"/>
              <a:cs typeface="+mn-cs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398463" y="1452563"/>
            <a:ext cx="9256712" cy="17907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-1">
                <a:solidFill>
                  <a:srgbClr val="000000"/>
                </a:solidFill>
                <a:latin typeface="Comic Sans MS"/>
                <a:ea typeface="+mn-ea"/>
                <a:cs typeface="+mn-cs"/>
              </a:rPr>
              <a:t>- používá se k</a:t>
            </a:r>
            <a:r>
              <a:rPr lang="cs-CZ" sz="3200" b="1" spc="-1">
                <a:solidFill>
                  <a:srgbClr val="000000"/>
                </a:solidFill>
                <a:latin typeface="Comic Sans MS"/>
                <a:ea typeface="Lucida Sans Unicode"/>
                <a:cs typeface="+mn-cs"/>
              </a:rPr>
              <a:t> </a:t>
            </a:r>
            <a:r>
              <a:rPr lang="cs-CZ" sz="3200" b="1" spc="-1">
                <a:solidFill>
                  <a:srgbClr val="000000"/>
                </a:solidFill>
                <a:latin typeface="Comic Sans MS"/>
                <a:ea typeface="+mn-ea"/>
                <a:cs typeface="+mn-cs"/>
              </a:rPr>
              <a:t>výrobě obalových fólií, mikro-tenových sáčků, lahví na chemikálie a</a:t>
            </a:r>
            <a:r>
              <a:rPr lang="cs-CZ" sz="3200" b="1" spc="-1">
                <a:solidFill>
                  <a:srgbClr val="000000"/>
                </a:solidFill>
                <a:latin typeface="Comic Sans MS"/>
                <a:ea typeface="Lucida Sans Unicode"/>
                <a:cs typeface="+mn-cs"/>
              </a:rPr>
              <a:t> </a:t>
            </a:r>
            <a:r>
              <a:rPr lang="cs-CZ" sz="3200" b="1" spc="-1">
                <a:solidFill>
                  <a:srgbClr val="000000"/>
                </a:solidFill>
                <a:latin typeface="Comic Sans MS"/>
                <a:ea typeface="+mn-ea"/>
                <a:cs typeface="+mn-cs"/>
              </a:rPr>
              <a:t>čistící prostředky, hraček, trubek a elektroizolací</a:t>
            </a:r>
            <a:endParaRPr lang="cs-CZ" sz="3200" spc="-1">
              <a:latin typeface="Arial"/>
              <a:ea typeface="+mn-ea"/>
              <a:cs typeface="+mn-cs"/>
            </a:endParaRPr>
          </a:p>
        </p:txBody>
      </p:sp>
      <p:pic>
        <p:nvPicPr>
          <p:cNvPr id="45059" name="Obrázek 1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463" y="5249863"/>
            <a:ext cx="28479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Obrázek 1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3243263"/>
            <a:ext cx="2871788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Obrázek 1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93000">
            <a:off x="3671887" y="538638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Obrázek 16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1788" y="3248025"/>
            <a:ext cx="22193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Obrázek 16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5113" y="5832475"/>
            <a:ext cx="3190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Obrázek 17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00925" y="3333750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Obrázek 1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7550" y="4535488"/>
            <a:ext cx="13350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" name="TextShape 1"/>
          <p:cNvSpPr txBox="1"/>
          <p:nvPr/>
        </p:nvSpPr>
        <p:spPr>
          <a:xfrm>
            <a:off x="941388" y="198438"/>
            <a:ext cx="8197850" cy="7969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spc="-1">
                <a:solidFill>
                  <a:srgbClr val="0047FF"/>
                </a:solidFill>
                <a:latin typeface="Comic Sans MS"/>
                <a:ea typeface="Lucida Sans Unicode"/>
                <a:cs typeface="+mn-cs"/>
              </a:rPr>
              <a:t>Polypropylen</a:t>
            </a:r>
            <a:r>
              <a:rPr lang="cs-CZ" sz="3200" b="1" spc="-1">
                <a:solidFill>
                  <a:srgbClr val="000000"/>
                </a:solidFill>
                <a:latin typeface="Comic Sans MS"/>
                <a:ea typeface="+mn-ea"/>
                <a:cs typeface="+mn-cs"/>
              </a:rPr>
              <a:t> (PP)</a:t>
            </a:r>
            <a:endParaRPr lang="cs-CZ" sz="3200" spc="-1">
              <a:latin typeface="Arial"/>
              <a:ea typeface="+mn-ea"/>
              <a:cs typeface="+mn-cs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363538" y="1101725"/>
            <a:ext cx="9309100" cy="53228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cs-CZ" sz="32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- je chemicky odolný vůči kyselinám, zásadám</a:t>
            </a:r>
            <a:endParaRPr lang="cs-CZ" sz="3200">
              <a:cs typeface="DejaVu Sans"/>
            </a:endParaRPr>
          </a:p>
          <a:p>
            <a:r>
              <a:rPr lang="cs-CZ" sz="32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    a organickým rozpouštědlům</a:t>
            </a:r>
            <a:endParaRPr lang="cs-CZ" sz="3200">
              <a:cs typeface="DejaVu Sans"/>
            </a:endParaRPr>
          </a:p>
          <a:p>
            <a:r>
              <a:rPr lang="cs-CZ" sz="32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- je teplem tvarovatelný</a:t>
            </a:r>
            <a:endParaRPr lang="cs-CZ" sz="3200">
              <a:cs typeface="DejaVu Sans"/>
            </a:endParaRPr>
          </a:p>
          <a:p>
            <a:r>
              <a:rPr lang="cs-CZ" sz="32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- má elektroizolační vlastnosti</a:t>
            </a:r>
            <a:endParaRPr lang="cs-CZ" sz="3200">
              <a:cs typeface="DejaVu Sans"/>
            </a:endParaRPr>
          </a:p>
          <a:p>
            <a:r>
              <a:rPr lang="cs-CZ" sz="32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- vzniká polymerací propenu (propylenu)</a:t>
            </a:r>
            <a:endParaRPr lang="cs-CZ" sz="3200">
              <a:cs typeface="DejaVu Sans"/>
            </a:endParaRPr>
          </a:p>
          <a:p>
            <a:pPr>
              <a:lnSpc>
                <a:spcPct val="150000"/>
              </a:lnSpc>
            </a:pPr>
            <a:r>
              <a:rPr lang="cs-CZ" sz="3200" b="1">
                <a:solidFill>
                  <a:srgbClr val="00A933"/>
                </a:solidFill>
                <a:latin typeface="Comic Sans MS" pitchFamily="66" charset="0"/>
                <a:cs typeface="DejaVu Sans"/>
              </a:rPr>
              <a:t>n</a:t>
            </a:r>
            <a:r>
              <a:rPr lang="cs-CZ" sz="32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 </a:t>
            </a:r>
            <a:r>
              <a:rPr lang="cs-CZ" sz="3200" b="1">
                <a:solidFill>
                  <a:srgbClr val="FF0000"/>
                </a:solidFill>
                <a:latin typeface="Comic Sans MS" pitchFamily="66" charset="0"/>
                <a:cs typeface="DejaVu Sans"/>
              </a:rPr>
              <a:t>CH</a:t>
            </a:r>
            <a:r>
              <a:rPr lang="cs-CZ" sz="3200" b="1" baseline="-33000">
                <a:solidFill>
                  <a:srgbClr val="FF0000"/>
                </a:solidFill>
                <a:latin typeface="Comic Sans MS" pitchFamily="66" charset="0"/>
                <a:cs typeface="DejaVu Sans"/>
              </a:rPr>
              <a:t>2</a:t>
            </a:r>
            <a:r>
              <a:rPr lang="cs-CZ" sz="3200" b="1">
                <a:solidFill>
                  <a:srgbClr val="FF0000"/>
                </a:solidFill>
                <a:latin typeface="Comic Sans MS" pitchFamily="66" charset="0"/>
                <a:cs typeface="DejaVu Sans"/>
              </a:rPr>
              <a:t>=CH-CH</a:t>
            </a:r>
            <a:r>
              <a:rPr lang="cs-CZ" sz="3200" b="1" baseline="-33000">
                <a:solidFill>
                  <a:srgbClr val="FF0000"/>
                </a:solidFill>
                <a:latin typeface="Comic Sans MS" pitchFamily="66" charset="0"/>
                <a:cs typeface="DejaVu Sans"/>
              </a:rPr>
              <a:t>3</a:t>
            </a:r>
            <a:r>
              <a:rPr lang="cs-CZ" sz="32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       [</a:t>
            </a:r>
            <a:r>
              <a:rPr lang="cs-CZ" sz="3200" b="1">
                <a:solidFill>
                  <a:srgbClr val="FF0000"/>
                </a:solidFill>
                <a:latin typeface="Comic Sans MS" pitchFamily="66" charset="0"/>
                <a:cs typeface="DejaVu Sans"/>
              </a:rPr>
              <a:t>-CH</a:t>
            </a:r>
            <a:r>
              <a:rPr lang="cs-CZ" sz="3200" b="1" baseline="-33000">
                <a:solidFill>
                  <a:srgbClr val="FF0000"/>
                </a:solidFill>
                <a:latin typeface="Comic Sans MS" pitchFamily="66" charset="0"/>
                <a:cs typeface="DejaVu Sans"/>
              </a:rPr>
              <a:t>2</a:t>
            </a:r>
            <a:r>
              <a:rPr lang="cs-CZ" sz="3200" b="1">
                <a:solidFill>
                  <a:srgbClr val="FF0000"/>
                </a:solidFill>
                <a:latin typeface="Comic Sans MS" pitchFamily="66" charset="0"/>
                <a:cs typeface="DejaVu Sans"/>
              </a:rPr>
              <a:t>-CH-</a:t>
            </a:r>
            <a:r>
              <a:rPr lang="cs-CZ" sz="32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]</a:t>
            </a:r>
            <a:r>
              <a:rPr lang="cs-CZ" sz="3200" b="1" baseline="-33000">
                <a:solidFill>
                  <a:srgbClr val="00A933"/>
                </a:solidFill>
                <a:latin typeface="Comic Sans MS" pitchFamily="66" charset="0"/>
                <a:cs typeface="DejaVu Sans"/>
              </a:rPr>
              <a:t>n</a:t>
            </a:r>
            <a:endParaRPr lang="cs-CZ" sz="3200">
              <a:cs typeface="DejaVu Sans"/>
            </a:endParaRPr>
          </a:p>
          <a:p>
            <a:r>
              <a:rPr lang="cs-CZ" sz="36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                            </a:t>
            </a:r>
            <a:r>
              <a:rPr lang="cs-CZ" sz="3600" b="1">
                <a:solidFill>
                  <a:srgbClr val="FF0000"/>
                </a:solidFill>
                <a:latin typeface="Comic Sans MS" pitchFamily="66" charset="0"/>
                <a:cs typeface="Arial CE" pitchFamily="34" charset="0"/>
              </a:rPr>
              <a:t>ı</a:t>
            </a:r>
            <a:endParaRPr lang="cs-CZ" sz="3600">
              <a:cs typeface="DejaVu Sans"/>
            </a:endParaRPr>
          </a:p>
          <a:p>
            <a:r>
              <a:rPr lang="cs-CZ" sz="32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                              </a:t>
            </a:r>
            <a:r>
              <a:rPr lang="cs-CZ" sz="24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 </a:t>
            </a:r>
            <a:r>
              <a:rPr lang="cs-CZ" sz="3200" b="1">
                <a:solidFill>
                  <a:srgbClr val="FF0000"/>
                </a:solidFill>
                <a:latin typeface="Comic Sans MS" pitchFamily="66" charset="0"/>
                <a:cs typeface="DejaVu Sans"/>
              </a:rPr>
              <a:t>CH</a:t>
            </a:r>
            <a:r>
              <a:rPr lang="cs-CZ" sz="3200" b="1" baseline="-33000">
                <a:solidFill>
                  <a:srgbClr val="FF0000"/>
                </a:solidFill>
                <a:latin typeface="Comic Sans MS" pitchFamily="66" charset="0"/>
                <a:cs typeface="DejaVu Sans"/>
              </a:rPr>
              <a:t>3</a:t>
            </a:r>
            <a:endParaRPr lang="cs-CZ" sz="3200">
              <a:cs typeface="DejaVu Sans"/>
            </a:endParaRPr>
          </a:p>
          <a:p>
            <a:r>
              <a:rPr lang="cs-CZ" sz="32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- úsek makromolekuly (v hranatých závorkách</a:t>
            </a:r>
            <a:endParaRPr lang="cs-CZ" sz="3200">
              <a:cs typeface="DejaVu Sans"/>
            </a:endParaRPr>
          </a:p>
          <a:p>
            <a:r>
              <a:rPr lang="cs-CZ" sz="32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    vzorce) se mnohonásobně (</a:t>
            </a:r>
            <a:r>
              <a:rPr lang="cs-CZ" sz="3200" b="1">
                <a:solidFill>
                  <a:srgbClr val="00A933"/>
                </a:solidFill>
                <a:latin typeface="Comic Sans MS" pitchFamily="66" charset="0"/>
                <a:cs typeface="DejaVu Sans"/>
              </a:rPr>
              <a:t>nx</a:t>
            </a:r>
            <a:r>
              <a:rPr lang="cs-CZ" sz="32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) opakuje</a:t>
            </a:r>
            <a:endParaRPr lang="cs-CZ" sz="3200">
              <a:cs typeface="DejaVu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939800" y="495300"/>
            <a:ext cx="8199438" cy="7969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spc="-1">
                <a:solidFill>
                  <a:srgbClr val="0047FF"/>
                </a:solidFill>
                <a:latin typeface="Comic Sans MS"/>
                <a:ea typeface="Lucida Sans Unicode"/>
                <a:cs typeface="+mn-cs"/>
              </a:rPr>
              <a:t>Polypropylen</a:t>
            </a:r>
            <a:r>
              <a:rPr lang="cs-CZ" sz="3200" b="1" spc="-1">
                <a:solidFill>
                  <a:srgbClr val="000000"/>
                </a:solidFill>
                <a:latin typeface="Comic Sans MS"/>
                <a:ea typeface="+mn-ea"/>
                <a:cs typeface="+mn-cs"/>
              </a:rPr>
              <a:t> (PP)</a:t>
            </a:r>
            <a:endParaRPr lang="cs-CZ" sz="3200" spc="-1">
              <a:latin typeface="Arial"/>
              <a:ea typeface="+mn-ea"/>
              <a:cs typeface="+mn-cs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398463" y="1452563"/>
            <a:ext cx="9256712" cy="46259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cs-CZ" sz="32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- používá se k výrobě bazénů, trubek, nádrží, lan, provazů a různých kelímků</a:t>
            </a:r>
            <a:endParaRPr lang="cs-CZ" sz="3200">
              <a:cs typeface="DejaVu Sans"/>
            </a:endParaRPr>
          </a:p>
          <a:p>
            <a:r>
              <a:rPr lang="cs-CZ" sz="32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- pro svou vysokou mechanickou odolnost je materiálem pro výrobu různých součástí strojírenských či kuchyňských přístrojů, nárazníků aut, vrtule ventilátorů, mřížek chladičů, injekčních stříkaček, jako textilní vlákno Moira TG900 k výrobě termoprádla </a:t>
            </a:r>
            <a:endParaRPr lang="cs-CZ" sz="3200">
              <a:cs typeface="DejaVu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939800" y="495300"/>
            <a:ext cx="8199438" cy="7969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spc="-1">
                <a:solidFill>
                  <a:srgbClr val="0047FF"/>
                </a:solidFill>
                <a:latin typeface="Comic Sans MS"/>
                <a:ea typeface="Lucida Sans Unicode"/>
                <a:cs typeface="+mn-cs"/>
              </a:rPr>
              <a:t>Polypropylen</a:t>
            </a:r>
            <a:r>
              <a:rPr lang="cs-CZ" sz="3200" b="1" spc="-1">
                <a:solidFill>
                  <a:srgbClr val="000000"/>
                </a:solidFill>
                <a:latin typeface="Comic Sans MS"/>
                <a:ea typeface="+mn-ea"/>
                <a:cs typeface="+mn-cs"/>
              </a:rPr>
              <a:t> (PP)</a:t>
            </a:r>
            <a:endParaRPr lang="cs-CZ" sz="3200" spc="-1">
              <a:latin typeface="Arial"/>
              <a:ea typeface="+mn-ea"/>
              <a:cs typeface="+mn-cs"/>
            </a:endParaRPr>
          </a:p>
        </p:txBody>
      </p:sp>
      <p:pic>
        <p:nvPicPr>
          <p:cNvPr id="48130" name="Obrázek 1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5075" y="2130425"/>
            <a:ext cx="28289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Obrázek 1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3" y="2347913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Obrázek 1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1075" y="2127250"/>
            <a:ext cx="2324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Obrázek 1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7775" y="5545138"/>
            <a:ext cx="26479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Obrázek 18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71925" y="3976688"/>
            <a:ext cx="23907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Obrázek 18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9125" y="47910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Obrázek 18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94600" y="4965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939800" y="495300"/>
            <a:ext cx="8199438" cy="7969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spc="-1">
                <a:solidFill>
                  <a:srgbClr val="0047FF"/>
                </a:solidFill>
                <a:latin typeface="Comic Sans MS"/>
                <a:ea typeface="+mn-ea"/>
                <a:cs typeface="+mn-cs"/>
              </a:rPr>
              <a:t>Rovnice polymerací</a:t>
            </a:r>
            <a:endParaRPr lang="cs-CZ" sz="4000" spc="-1">
              <a:latin typeface="Arial"/>
              <a:ea typeface="+mn-ea"/>
              <a:cs typeface="+mn-cs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398463" y="1452563"/>
            <a:ext cx="5276850" cy="20605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Lucida Sans Unicode"/>
                <a:cs typeface="+mn-cs"/>
              </a:rPr>
              <a:t>- PE      </a:t>
            </a:r>
            <a:r>
              <a:rPr lang="cs-CZ" sz="3200" b="1" spc="-1" dirty="0">
                <a:solidFill>
                  <a:srgbClr val="00A933"/>
                </a:solidFill>
                <a:latin typeface="Comic Sans MS"/>
                <a:ea typeface="Lucida Sans Unicode"/>
                <a:cs typeface="+mn-cs"/>
              </a:rPr>
              <a:t>n</a:t>
            </a: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Lucida Sans Unicode"/>
                <a:cs typeface="+mn-cs"/>
              </a:rPr>
              <a:t> </a:t>
            </a:r>
            <a:r>
              <a:rPr lang="cs-CZ" sz="3200" b="1" spc="-1" dirty="0">
                <a:solidFill>
                  <a:srgbClr val="FF0000"/>
                </a:solidFill>
                <a:latin typeface="Comic Sans MS"/>
                <a:ea typeface="Lucida Sans Unicode"/>
                <a:cs typeface="+mn-cs"/>
              </a:rPr>
              <a:t>CH</a:t>
            </a:r>
            <a:r>
              <a:rPr lang="cs-CZ" sz="3200" b="1" spc="-1" baseline="-33000" dirty="0">
                <a:solidFill>
                  <a:srgbClr val="FF0000"/>
                </a:solidFill>
                <a:latin typeface="Comic Sans MS"/>
                <a:ea typeface="Lucida Sans Unicode"/>
                <a:cs typeface="+mn-cs"/>
              </a:rPr>
              <a:t>2</a:t>
            </a:r>
            <a:r>
              <a:rPr lang="cs-CZ" sz="3200" b="1" spc="-1" dirty="0">
                <a:solidFill>
                  <a:srgbClr val="FF0000"/>
                </a:solidFill>
                <a:latin typeface="Comic Sans MS"/>
                <a:ea typeface="Lucida Sans Unicode"/>
                <a:cs typeface="+mn-cs"/>
              </a:rPr>
              <a:t>=CH</a:t>
            </a:r>
            <a:r>
              <a:rPr lang="cs-CZ" sz="3200" b="1" spc="-1" baseline="-33000" dirty="0">
                <a:solidFill>
                  <a:srgbClr val="FF0000"/>
                </a:solidFill>
                <a:latin typeface="Comic Sans MS"/>
                <a:ea typeface="Lucida Sans Unicode"/>
                <a:cs typeface="+mn-cs"/>
              </a:rPr>
              <a:t>2</a:t>
            </a:r>
            <a:endParaRPr lang="cs-CZ" sz="3200" spc="-1" dirty="0">
              <a:latin typeface="Aria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200" spc="-1" dirty="0">
              <a:latin typeface="Aria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Lucida Sans Unicode"/>
                <a:cs typeface="+mn-cs"/>
              </a:rPr>
              <a:t>- PP      </a:t>
            </a:r>
            <a:r>
              <a:rPr lang="cs-CZ" sz="3200" b="1" spc="-1" dirty="0">
                <a:solidFill>
                  <a:srgbClr val="00A933"/>
                </a:solidFill>
                <a:latin typeface="Comic Sans MS"/>
                <a:ea typeface="Lucida Sans Unicode"/>
                <a:cs typeface="+mn-cs"/>
              </a:rPr>
              <a:t>n</a:t>
            </a:r>
            <a:r>
              <a:rPr lang="cs-CZ" sz="3200" b="1" spc="-1" dirty="0">
                <a:solidFill>
                  <a:srgbClr val="000000"/>
                </a:solidFill>
                <a:latin typeface="Comic Sans MS"/>
                <a:ea typeface="Lucida Sans Unicode"/>
                <a:cs typeface="+mn-cs"/>
              </a:rPr>
              <a:t> </a:t>
            </a:r>
            <a:r>
              <a:rPr lang="cs-CZ" sz="3200" b="1" spc="-1" dirty="0">
                <a:solidFill>
                  <a:srgbClr val="FF0000"/>
                </a:solidFill>
                <a:latin typeface="Comic Sans MS"/>
                <a:ea typeface="Lucida Sans Unicode"/>
                <a:cs typeface="+mn-cs"/>
              </a:rPr>
              <a:t>CH</a:t>
            </a:r>
            <a:r>
              <a:rPr lang="cs-CZ" sz="3200" b="1" spc="-1" baseline="-33000" dirty="0">
                <a:solidFill>
                  <a:srgbClr val="FF0000"/>
                </a:solidFill>
                <a:latin typeface="Comic Sans MS"/>
                <a:ea typeface="Lucida Sans Unicode"/>
                <a:cs typeface="+mn-cs"/>
              </a:rPr>
              <a:t>2</a:t>
            </a:r>
            <a:r>
              <a:rPr lang="cs-CZ" sz="3200" b="1" spc="-1" dirty="0">
                <a:solidFill>
                  <a:srgbClr val="FF0000"/>
                </a:solidFill>
                <a:latin typeface="Comic Sans MS"/>
                <a:ea typeface="Lucida Sans Unicode"/>
                <a:cs typeface="+mn-cs"/>
              </a:rPr>
              <a:t>=CH-CH</a:t>
            </a:r>
            <a:r>
              <a:rPr lang="cs-CZ" sz="3200" b="1" spc="-1" baseline="-33000" dirty="0">
                <a:solidFill>
                  <a:srgbClr val="FF0000"/>
                </a:solidFill>
                <a:latin typeface="Comic Sans MS"/>
                <a:ea typeface="Lucida Sans Unicode"/>
                <a:cs typeface="+mn-cs"/>
              </a:rPr>
              <a:t>3</a:t>
            </a:r>
            <a:endParaRPr lang="cs-CZ" sz="3200" spc="-1" dirty="0">
              <a:latin typeface="Aria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200" spc="-1" dirty="0">
              <a:latin typeface="Arial"/>
              <a:ea typeface="+mn-ea"/>
              <a:cs typeface="+mn-cs"/>
            </a:endParaRPr>
          </a:p>
        </p:txBody>
      </p:sp>
      <p:pic>
        <p:nvPicPr>
          <p:cNvPr id="49155" name="Obrázek 1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5475" y="1304925"/>
            <a:ext cx="24003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Obrázek 1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6975" y="2136775"/>
            <a:ext cx="2533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Obrázek 1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6350" y="1709738"/>
            <a:ext cx="13350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Obrázek 1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0275" y="2640013"/>
            <a:ext cx="13350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530</Words>
  <Application>Microsoft Office PowerPoint</Application>
  <PresentationFormat>Vlastní</PresentationFormat>
  <Paragraphs>73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Šablona návrhu</vt:lpstr>
      </vt:variant>
      <vt:variant>
        <vt:i4>39</vt:i4>
      </vt:variant>
      <vt:variant>
        <vt:lpstr>Nadpisy snímků</vt:lpstr>
      </vt:variant>
      <vt:variant>
        <vt:i4>14</vt:i4>
      </vt:variant>
    </vt:vector>
  </HeadingPairs>
  <TitlesOfParts>
    <vt:vector size="64" baseType="lpstr">
      <vt:lpstr>Arial</vt:lpstr>
      <vt:lpstr>DejaVu Sans</vt:lpstr>
      <vt:lpstr>Calibri</vt:lpstr>
      <vt:lpstr>Times New Roman</vt:lpstr>
      <vt:lpstr>Liberation Serif</vt:lpstr>
      <vt:lpstr>NSimSun</vt:lpstr>
      <vt:lpstr>Mangal</vt:lpstr>
      <vt:lpstr>Comic Sans MS</vt:lpstr>
      <vt:lpstr>Lucida Sans Unicode</vt:lpstr>
      <vt:lpstr>Arial CE</vt:lpstr>
      <vt:lpstr>Microsoft YaHei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Lada</dc:creator>
  <cp:lastModifiedBy>Týnka</cp:lastModifiedBy>
  <cp:revision>9</cp:revision>
  <dcterms:modified xsi:type="dcterms:W3CDTF">2021-04-08T16:44:44Z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