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86" r:id="rId3"/>
    <p:sldId id="256" r:id="rId4"/>
    <p:sldId id="257" r:id="rId5"/>
    <p:sldId id="266" r:id="rId6"/>
    <p:sldId id="271" r:id="rId7"/>
    <p:sldId id="277" r:id="rId8"/>
    <p:sldId id="278" r:id="rId9"/>
    <p:sldId id="284" r:id="rId10"/>
    <p:sldId id="280" r:id="rId11"/>
    <p:sldId id="281" r:id="rId12"/>
    <p:sldId id="282" r:id="rId13"/>
    <p:sldId id="283" r:id="rId14"/>
    <p:sldId id="285" r:id="rId15"/>
    <p:sldId id="287" r:id="rId16"/>
    <p:sldId id="288" r:id="rId17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A726BA7-CD61-42A6-AA8E-40775B75827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49AECF-E357-4939-8118-D47D596D10C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75B016-A507-4C0E-88E1-FA488F0DBFD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39B8E2E-C7E5-409E-9532-4530668B440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4AFBAB-4BF7-4786-A70A-47C976835378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1029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73A9D3A-9042-49FA-83FD-25EB4A1561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3FC3208-FB3C-4B3C-B0EA-C9EA87D1E13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2F64AB2E-CC78-4F69-A3EA-5458612EE40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5BC430-D7B2-4B82-9F83-D273E0D0891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B9614B-80A1-46BC-9230-F2338C03099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F8799D-2BE4-48DE-9850-C4C88C20C9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2E42FEA-A602-4558-A411-4016C064213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85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2283F4D-096F-4195-A1E4-4252A82C935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606702-B4B1-45CB-AFEE-826618084AA1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94E45ED-C668-49C8-9D48-CBB2391EF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CF7947ED-E8FF-425B-986A-3DD8A3A911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1A73273-016B-422B-B217-13967A0AEA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D0A7E4-714F-4B96-A60C-27995CE636B9}" type="slidenum">
              <a:t>11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2174295-9585-4130-A47D-AFD9CD1D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E7591F5-05ED-49CC-ABBC-EE5A40849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443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1A73273-016B-422B-B217-13967A0AEA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D0A7E4-714F-4B96-A60C-27995CE636B9}" type="slidenum">
              <a:t>12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2174295-9585-4130-A47D-AFD9CD1D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E7591F5-05ED-49CC-ABBC-EE5A40849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368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1A73273-016B-422B-B217-13967A0AEA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D0A7E4-714F-4B96-A60C-27995CE636B9}" type="slidenum">
              <a:t>13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2174295-9585-4130-A47D-AFD9CD1D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E7591F5-05ED-49CC-ABBC-EE5A40849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648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1A73273-016B-422B-B217-13967A0AEA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D0A7E4-714F-4B96-A60C-27995CE636B9}" type="slidenum">
              <a:t>14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2174295-9585-4130-A47D-AFD9CD1D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E7591F5-05ED-49CC-ABBC-EE5A40849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12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1A73273-016B-422B-B217-13967A0AEA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D0A7E4-714F-4B96-A60C-27995CE636B9}" type="slidenum">
              <a:t>15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2174295-9585-4130-A47D-AFD9CD1D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E7591F5-05ED-49CC-ABBC-EE5A40849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21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F05F5E1D-6FDF-4F49-A73B-33845ED850A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EC15B3-3B18-42AF-8EE3-3E295D9264BE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5485F34-45AF-489C-921F-37586CFA8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62620D8-CEA0-4552-B861-0C30D36EEC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1A73273-016B-422B-B217-13967A0AEA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D0A7E4-714F-4B96-A60C-27995CE636B9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2174295-9585-4130-A47D-AFD9CD1D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E7591F5-05ED-49CC-ABBC-EE5A40849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1A73273-016B-422B-B217-13967A0AEA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D0A7E4-714F-4B96-A60C-27995CE636B9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2174295-9585-4130-A47D-AFD9CD1D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E7591F5-05ED-49CC-ABBC-EE5A40849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273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1A73273-016B-422B-B217-13967A0AEA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D0A7E4-714F-4B96-A60C-27995CE636B9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2174295-9585-4130-A47D-AFD9CD1D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E7591F5-05ED-49CC-ABBC-EE5A40849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758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1A73273-016B-422B-B217-13967A0AEA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D0A7E4-714F-4B96-A60C-27995CE636B9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2174295-9585-4130-A47D-AFD9CD1D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E7591F5-05ED-49CC-ABBC-EE5A40849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18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1A73273-016B-422B-B217-13967A0AEA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D0A7E4-714F-4B96-A60C-27995CE636B9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2174295-9585-4130-A47D-AFD9CD1D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E7591F5-05ED-49CC-ABBC-EE5A40849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894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1A73273-016B-422B-B217-13967A0AEA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D0A7E4-714F-4B96-A60C-27995CE636B9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2174295-9585-4130-A47D-AFD9CD1D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E7591F5-05ED-49CC-ABBC-EE5A40849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408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1A73273-016B-422B-B217-13967A0AEA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D0A7E4-714F-4B96-A60C-27995CE636B9}" type="slidenum">
              <a:t>10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2174295-9585-4130-A47D-AFD9CD1D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E7591F5-05ED-49CC-ABBC-EE5A40849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67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B6207-D52E-4192-9A7E-CA5A208A318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442170-5554-452A-917C-AC2D70640B2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4CB03F-62A8-4A26-A195-FBD07DF46C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2DCA52-D254-4687-BF08-EC17668027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A4B40F-086A-420B-AFAB-5E54AC40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27F55F-AD02-4CD8-A817-E63BB79EFD7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3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CEFBD-4494-4E63-9826-21EB65E31E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87109E-957B-4D66-A849-67BBFD32E74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6E8A08-343F-4910-B418-43212B306F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455A4C-138A-4E35-AD11-B39B78570D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542BFC-47B0-4494-9089-527E4051B3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53EB3B-15CD-4F99-ABDE-0C8441AF83C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66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242F648-44BC-4B82-8DD6-A81968CD626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5894A5-5FF5-41B8-B3C9-CC92D3C6424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08C6B6-3184-4175-B109-FB9E26B72B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603E70-EDCC-42D2-A624-F694681868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95CF1C-8936-4F45-A197-59DD58AEBA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D50CD8-B522-44E0-9DBD-C4E49715D7D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89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7F914-44B1-4263-9DE4-220D6C13551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3570EC-525F-4B75-8D1C-327ED157F5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4EFC54-CC4A-49E0-9FE7-B2A650CA04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1187B7-5EFA-4B67-A70F-62B2F89C63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D9BFA-03CF-4DD0-BCC0-594FC112F1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C3B2BB-6F89-4411-BF34-00425F17CE2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81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69BAF-A25C-45FD-A178-3E9FE9CC65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312F24-12B3-426D-B1EF-42958A1F2EF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4E5819-5BAB-49D2-A12E-ABC77C3E8B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5D31AE-D881-4123-8099-6EEE0DB968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F9DF94-4BAC-4258-A499-B1846EC29F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6A787D-DC7C-4FEE-B61E-6E05B90AB29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2342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3FD53-F1B3-4FD1-B88D-386EDD2FE0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38358B-1569-4749-870F-69039B1BEE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1E17E1-DA65-4B7D-A0BA-60D3CA35CD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30C022-C476-45B2-82D6-6F5B781D57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09EE2D-B60F-41A9-B108-E359EFEFF0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BB3F7-BF3E-4F62-867E-AC8342613EA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482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4605B-AAE1-4FC1-A030-70AF8C56EA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DC157F-34F7-4F21-95D2-63F2D9A65A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2EF63E-E7C7-47A8-96DB-B70DCE4B7C7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361D43-1A31-44E7-AFD4-B219EF46DE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A2F60D-D43F-4498-8293-A8E1BF866B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708C13-F5E3-4885-9F90-864633499E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80E68A-5900-44DC-BDAA-2BB110D7FB3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66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E437C-CEA8-4655-A69F-46144F0148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75FF01-749D-43A3-AFFA-E8755B91F9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88D6B4-8A11-4EFE-B26B-81A372D28C5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382014-C297-49D2-B302-25A057798A4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762704A-79C8-42AF-9C55-232C5902093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A8885A3-1EA7-4495-98E0-9187975493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6A8667-24A8-46F6-856C-5BA9D51FE8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47996F5-0602-4986-8CE9-CB3A95C01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8C5623-D631-44AC-A72E-F5CDDDF2FC0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683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0ADBA-1FCE-49F5-A2B3-C8A6129B1A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36375C-B112-488D-9D5F-315F9CE8B7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EB68BD-7456-4BE5-BF1B-66A0B3463E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54BB98-DB5F-4F50-816F-4A42F54543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2597D5-EE0F-4F9B-881C-D5D1EFB8BCD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24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0BE6D7F-075B-4181-B8E6-A9CEF43037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D8C801A-AA3D-4575-9B42-A64014CB87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A8B0E8-10CA-4717-BF5B-AC8502BED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27E0F9-0ADF-47C0-A317-A63C705FD4D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35880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AE615-39DE-44EE-8D89-307CADCA2A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E46A9E-27C2-4E76-B9F9-74C2DD9DC25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B716BB-2F8F-43A2-8B4F-D5089B34CE0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79357A-D98D-4E81-8508-DF74359A61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382D13-5A17-4FBA-BD87-AE0085CE52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50A532-304E-4CA6-A632-EF1199BEE3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011B2D-547E-4C3B-8E48-4629B301B1A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79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3FE4F-0673-485D-A970-5AFC899830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35C4F9-8D7C-45E5-A479-C6884832DAB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FA9436-83AF-435C-B31C-CCFC5D4550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54A7C5-8D7D-419A-812A-44B70E8F77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53811B-8BD5-4FEE-94C8-A6FA32F6FD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9907F0-5616-4836-A467-470E409B5AB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569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BFF51-0208-4BCF-8DC7-7F232CE1A9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AC805D2-4F46-4D90-B883-75CC4CF4EF9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72D841-B649-4E1D-88BD-7C86DFEE85D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2BCAC4-3AAA-4692-B738-06CA47C2E3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E568B3-D0FA-499E-9A5E-8AB22C6BC7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250A87-5502-4402-91E4-CECEBF6E74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A82F43-0E7D-470F-85E1-56AE725634B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166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0CC4B-A687-4500-A0A9-C304961AA1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696813-7A52-4A49-8B7A-0304076E342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C7C5A8-C8A6-45BF-99D4-881A01630F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74A7EF-1D7C-4443-8E66-DA53ACCCDA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0A9066-F17C-4CAC-8ACF-0F0E9ACE4D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6F8CC0-BE56-4D08-8AC6-0D61EFBD280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099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B4AE78-DD38-48D3-A755-5959B487B83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65D407-8D2D-4734-B609-0B0475708A9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1652AE-142F-473F-B218-72CC1F0331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777940-DFF6-49D4-962E-C705C5792F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8E9A47-3BDE-4E0D-9BC5-0231E645CD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FAA297-FA41-4E63-ABBC-0F323E5438E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29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B585D-62B6-4965-BE9C-F4A3D85197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508611-B3AB-4954-85A7-24C06CC786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278AEB-7AE2-4E4E-AEBD-050A7B85463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27A0F3-4858-4C1C-BA4C-59B4DC35B1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A17E3B-85BA-4BEB-91C5-2F3925D541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C0467B-95B8-4F77-962C-74427AF7FCA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48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130AA-4109-43FB-BCE1-249217B19F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56EA7-90C1-4D21-BA92-7D66A88120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EE7598-F7B4-49E0-BAA7-EB268BAC1E0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26E82A-1CCD-4C9A-B04D-FE1CFF452C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DE8BE4-2089-4DF2-AE92-090BB210A3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0AD9A9-408D-4F71-9B78-CF44D043C6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48893D-1827-49B0-93FE-83EEEB7AA79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4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5B166-D649-47FE-A057-BB8CC57646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4872CD-C943-4506-98E7-4FEF601AA1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8D608A-6C0A-4B32-9CC8-9857481D4F0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1C93FCB-A452-4AB6-B9DE-63912E82812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101E5AC-5A38-4C37-962B-928BF8C0747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7B6079-5C5F-4770-B9EF-DE30F1FB68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E511F1B-F5D0-421D-AC85-F2EEE4FB6F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1D56387-AADA-48A5-8FC8-A92A346EBC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759827-61BE-4AC3-B8D2-FC511677B9C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89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BEC02-E5D2-4D1D-A004-B5858D7FDB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C3BA23-E0CF-4E0E-BCCA-F459EF4057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31433C-4FC9-4F19-815C-F438B0CB1A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280176-8A20-4026-B7B1-4F2D751330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BD7EF9-99C7-400A-BEB2-C3C64A4D86C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25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DFA382F-BC50-432C-AABE-1D894BC09D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6B39B0-58BB-4EF9-A103-A013AB31E7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2237F6-EDD6-4FCF-BFDA-052D90DA39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F44EDE-B6AE-4C7C-A912-D735F3CED6D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0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DD314-B775-4406-9D3B-FFA6E378CF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3D0EB-E6D7-4136-A7DA-BC67994CBCF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EBFF65-FEFB-40D6-AD58-4EEAEBD7890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FD1014-61FB-4ED9-8C06-C72C28C0CB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069E62-6598-4362-964A-E79E3AE97D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CE75EC-61BF-4D50-B6F8-1F6FE713A5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86293C-F89D-46B5-A704-4E19779207F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8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CE576-D7EF-4756-9263-9277085121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2D19EFC-62A6-4E2D-B775-A8FF2D4936B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9AA68E-E9C3-45B2-A1ED-D945C17CA61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F0658D-586E-43DE-BF13-27A65A093D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AB28FD-663D-4B07-ACB7-F2D7BA861C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16C98C-9BAD-48A9-877E-613CA25202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5C67-AC20-4CA4-A149-32BF789D239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68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2E102B4-DEE0-45CA-BE77-EF36C9B5F4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A070F2-D98E-4807-8705-79F4CD39BE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70670C-50B3-4220-8401-042737D849D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E2BB7D-012C-4D91-87AE-7B0BEAF4AB3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46AC7E-2991-4D8B-BDFE-FA8E7FA86AF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D5BAE8D-6E66-4BF8-B977-FC30F96D9158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FC732AE-728D-4228-8378-223FD5C288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F4895D-AAD0-49CD-BCC0-E4B61BEF7F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471D02-D82E-4A16-BD33-319C3CE547D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8D216A-5798-4AC3-9EAA-78D5E53BB74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CCDB27-0E13-48D5-BB74-96B18D964B0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E339E9C-236F-442A-8F46-553255A863AD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5280" b="1" i="0" u="none" strike="noStrike" kern="0" cap="none" spc="0" baseline="0">
          <a:solidFill>
            <a:srgbClr val="00008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359F1-B9A7-4FE7-8A89-C3C64AAF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4841A7-6F93-49FE-8A6C-535DC7A3B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latin typeface="Comic Sans MS" pitchFamily="66"/>
                <a:ea typeface="NSimSun" pitchFamily="49"/>
                <a:cs typeface="Mangal" pitchFamily="18"/>
              </a:rPr>
              <a:t>Chemie 8.A (3.5 </a:t>
            </a:r>
            <a:r>
              <a:rPr lang="cs-CZ">
                <a:latin typeface="Comic Sans MS" pitchFamily="66"/>
                <a:ea typeface="NSimSun" pitchFamily="49"/>
                <a:cs typeface="Mangal" pitchFamily="18"/>
              </a:rPr>
              <a:t>– 9.5) Prvky </a:t>
            </a:r>
            <a:r>
              <a:rPr lang="cs-CZ" dirty="0">
                <a:latin typeface="Comic Sans MS" pitchFamily="66"/>
                <a:ea typeface="NSimSun" pitchFamily="49"/>
                <a:cs typeface="Mangal" pitchFamily="18"/>
              </a:rPr>
              <a:t>8 - 10. skupiny</a:t>
            </a:r>
            <a:br>
              <a:rPr lang="cs-CZ" dirty="0">
                <a:latin typeface="Comic Sans MS" pitchFamily="66"/>
                <a:ea typeface="NSimSun" pitchFamily="49"/>
                <a:cs typeface="Mangal" pitchFamily="18"/>
              </a:rPr>
            </a:br>
            <a:r>
              <a:rPr lang="cs-CZ" dirty="0">
                <a:latin typeface="Comic Sans MS" pitchFamily="66"/>
                <a:ea typeface="NSimSun" pitchFamily="49"/>
                <a:cs typeface="Mangal" pitchFamily="18"/>
              </a:rPr>
              <a:t>Udělejte si výpisky z přiložené prezentace Prvky 8 - 10. skupiny Písemně do sešitu odpovězte na otázku: Co je to</a:t>
            </a:r>
          </a:p>
          <a:p>
            <a:pPr lvl="0"/>
            <a:r>
              <a:rPr lang="cs-CZ" dirty="0">
                <a:latin typeface="Comic Sans MS" pitchFamily="66"/>
                <a:ea typeface="NSimSun" pitchFamily="49"/>
                <a:cs typeface="Mangal" pitchFamily="18"/>
              </a:rPr>
              <a:t>feromagnetická látka? </a:t>
            </a:r>
          </a:p>
          <a:p>
            <a:pPr lvl="0"/>
            <a:r>
              <a:rPr lang="cs-CZ" dirty="0">
                <a:latin typeface="Comic Sans MS" pitchFamily="66"/>
                <a:ea typeface="NSimSun" pitchFamily="49"/>
                <a:cs typeface="Mangal" pitchFamily="18"/>
              </a:rPr>
              <a:t>Prvky 8 - 10. skupiny</a:t>
            </a:r>
            <a:r>
              <a:rPr lang="cs-CZ" b="1" dirty="0">
                <a:latin typeface="Comic Sans MS" pitchFamily="66"/>
                <a:ea typeface="NSimSun" pitchFamily="49"/>
                <a:cs typeface="Mangal" pitchFamily="18"/>
              </a:rPr>
              <a:t>.</a:t>
            </a:r>
            <a:r>
              <a:rPr lang="cs-CZ" dirty="0">
                <a:latin typeface="Comic Sans MS" pitchFamily="66"/>
                <a:ea typeface="NSimSun" pitchFamily="49"/>
                <a:cs typeface="Mangal" pitchFamily="18"/>
              </a:rPr>
              <a:t>pptx </a:t>
            </a:r>
            <a:endParaRPr lang="cs-CZ" dirty="0">
              <a:latin typeface="Comic Sans MS" pitchFamily="66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08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DD1E93-3C9F-4C2A-9415-52EB3D44B1F1}"/>
              </a:ext>
            </a:extLst>
          </p:cNvPr>
          <p:cNvSpPr txBox="1"/>
          <p:nvPr/>
        </p:nvSpPr>
        <p:spPr>
          <a:xfrm>
            <a:off x="234518" y="1232754"/>
            <a:ext cx="9611587" cy="13099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Železo (</a:t>
            </a:r>
            <a:r>
              <a:rPr lang="cs-CZ" sz="2800" b="1" kern="0" dirty="0" err="1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Fe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1" dirty="0">
                <a:latin typeface="Comic Sans MS" pitchFamily="66"/>
                <a:ea typeface="Lucida Sans Unicode" pitchFamily="2"/>
                <a:cs typeface="Tahoma" pitchFamily="2"/>
              </a:rPr>
              <a:t>limonit</a:t>
            </a: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 – hnědel(Fe</a:t>
            </a:r>
            <a:r>
              <a:rPr lang="cs-CZ" sz="1600" b="1" dirty="0">
                <a:latin typeface="Comic Sans MS" pitchFamily="66"/>
                <a:ea typeface="Lucida Sans Unicode" pitchFamily="2"/>
                <a:cs typeface="Tahoma" pitchFamily="2"/>
              </a:rPr>
              <a:t>3</a:t>
            </a: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O</a:t>
            </a:r>
            <a:r>
              <a:rPr lang="cs-CZ" sz="1600" b="1" dirty="0">
                <a:latin typeface="Comic Sans MS" pitchFamily="66"/>
                <a:ea typeface="Lucida Sans Unicode" pitchFamily="2"/>
                <a:cs typeface="Tahoma" pitchFamily="2"/>
              </a:rPr>
              <a:t>3</a:t>
            </a: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 . </a:t>
            </a:r>
            <a:r>
              <a:rPr lang="cs-CZ" sz="2400" b="1" dirty="0">
                <a:latin typeface="Comic Sans MS" pitchFamily="66"/>
                <a:ea typeface="Lucida Sans Unicode" pitchFamily="2"/>
                <a:cs typeface="Tahoma" pitchFamily="2"/>
              </a:rPr>
              <a:t>n</a:t>
            </a: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H</a:t>
            </a:r>
            <a:r>
              <a:rPr lang="cs-CZ" sz="1600" b="1" dirty="0"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O – hydrát oxidu železitého)</a:t>
            </a:r>
            <a:endParaRPr lang="cs-CZ" sz="2800" b="0" i="0" u="none" strike="noStrike" kern="1200" dirty="0">
              <a:ln>
                <a:noFill/>
              </a:ln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kern="0" dirty="0">
              <a:solidFill>
                <a:schemeClr val="accent5">
                  <a:lumMod val="75000"/>
                </a:schemeClr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i="0" u="none" strike="noStrike" kern="0" cap="none" spc="0" baseline="0" dirty="0"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z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běžné t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eploty  je stálý a nepodléhá korozi(na povrchu vytváří vrstvičku oxidu chromitého Cr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O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BDD0EF-75FD-4A4D-9055-3807675FEBB1}"/>
              </a:ext>
            </a:extLst>
          </p:cNvPr>
          <p:cNvSpPr txBox="1"/>
          <p:nvPr/>
        </p:nvSpPr>
        <p:spPr>
          <a:xfrm>
            <a:off x="973918" y="182953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8.-10. skupiny - 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393D4C-0AA9-40D0-BAA0-4C58E8F8A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32" y="2875796"/>
            <a:ext cx="4511791" cy="40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3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DD1E93-3C9F-4C2A-9415-52EB3D44B1F1}"/>
              </a:ext>
            </a:extLst>
          </p:cNvPr>
          <p:cNvSpPr txBox="1"/>
          <p:nvPr/>
        </p:nvSpPr>
        <p:spPr>
          <a:xfrm>
            <a:off x="234518" y="1232754"/>
            <a:ext cx="9611587" cy="13099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Železo (</a:t>
            </a:r>
            <a:r>
              <a:rPr lang="cs-CZ" sz="2800" b="1" kern="0" dirty="0" err="1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Fe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1" dirty="0">
                <a:latin typeface="Comic Sans MS" pitchFamily="66"/>
                <a:ea typeface="Lucida Sans Unicode" pitchFamily="2"/>
                <a:cs typeface="Tahoma" pitchFamily="2"/>
              </a:rPr>
              <a:t>siderit</a:t>
            </a: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 – ocelek(FeCO</a:t>
            </a:r>
            <a:r>
              <a:rPr lang="cs-CZ" sz="1600" b="1" dirty="0">
                <a:latin typeface="Comic Sans MS" pitchFamily="66"/>
                <a:ea typeface="Lucida Sans Unicode" pitchFamily="2"/>
                <a:cs typeface="Tahoma" pitchFamily="2"/>
              </a:rPr>
              <a:t>3</a:t>
            </a:r>
            <a:r>
              <a:rPr lang="cs-CZ" sz="1600" dirty="0"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– uhličitan železnatý)</a:t>
            </a:r>
            <a:endParaRPr lang="cs-CZ" sz="2800" b="0" i="0" u="none" strike="noStrike" kern="1200" dirty="0">
              <a:ln>
                <a:noFill/>
              </a:ln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kern="0" dirty="0">
              <a:solidFill>
                <a:schemeClr val="accent5">
                  <a:lumMod val="75000"/>
                </a:schemeClr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i="0" u="none" strike="noStrike" kern="0" cap="none" spc="0" baseline="0" dirty="0"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z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běžné t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eploty  je stálý a nepodléhá korozi(na povrchu vytváří vrstvičku oxidu chromitého Cr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O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BDD0EF-75FD-4A4D-9055-3807675FEBB1}"/>
              </a:ext>
            </a:extLst>
          </p:cNvPr>
          <p:cNvSpPr txBox="1"/>
          <p:nvPr/>
        </p:nvSpPr>
        <p:spPr>
          <a:xfrm>
            <a:off x="973918" y="182953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8.-10. skupiny - 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98E68D-F033-4535-967B-1F32B1F02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85" y="2732309"/>
            <a:ext cx="6384050" cy="425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8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DD1E93-3C9F-4C2A-9415-52EB3D44B1F1}"/>
              </a:ext>
            </a:extLst>
          </p:cNvPr>
          <p:cNvSpPr txBox="1"/>
          <p:nvPr/>
        </p:nvSpPr>
        <p:spPr>
          <a:xfrm>
            <a:off x="234518" y="1232754"/>
            <a:ext cx="9611587" cy="135997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Železo (</a:t>
            </a:r>
            <a:r>
              <a:rPr lang="cs-CZ" sz="2800" b="1" kern="0" dirty="0" err="1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Fe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1" i="0" u="none" strike="noStrike" kern="1200" dirty="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Stavba: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1" i="0" u="none" strike="noStrike" kern="1200" dirty="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Z = 26			p</a:t>
            </a:r>
            <a:r>
              <a:rPr lang="cs-CZ" sz="2800" b="1" i="0" u="none" strike="noStrike" kern="1200" baseline="30000" dirty="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+</a:t>
            </a:r>
            <a:r>
              <a:rPr lang="cs-CZ" sz="2800" b="1" i="0" u="none" strike="noStrike" kern="1200" baseline="0" dirty="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= 26			e</a:t>
            </a:r>
            <a:r>
              <a:rPr lang="cs-CZ" sz="2800" b="1" i="0" u="none" strike="noStrike" kern="1200" baseline="30000" dirty="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1" i="0" u="none" strike="noStrike" kern="1200" baseline="0" dirty="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= 26	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2800" b="0" i="0" u="none" strike="noStrike" kern="1200" baseline="0" dirty="0">
              <a:ln>
                <a:noFill/>
              </a:ln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 baseline="0" dirty="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vytváří kationy:  Fe</a:t>
            </a:r>
            <a:r>
              <a:rPr lang="cs-CZ" sz="2800" b="0" i="0" u="none" strike="noStrike" kern="1200" baseline="30000" dirty="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+2</a:t>
            </a:r>
            <a:r>
              <a:rPr lang="cs-CZ" sz="2800" b="0" i="0" u="none" strike="noStrike" kern="1200" baseline="0" dirty="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železnatý		Fe</a:t>
            </a:r>
            <a:r>
              <a:rPr lang="cs-CZ" sz="2800" b="0" i="0" u="none" strike="noStrike" kern="1200" baseline="30000" dirty="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+3</a:t>
            </a:r>
            <a:r>
              <a:rPr lang="cs-CZ" sz="2800" b="0" i="0" u="none" strike="noStrike" kern="1200" baseline="0" dirty="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železitý</a:t>
            </a:r>
            <a:endParaRPr lang="cs-CZ" sz="2800" b="1" kern="0" dirty="0">
              <a:solidFill>
                <a:schemeClr val="accent5">
                  <a:lumMod val="75000"/>
                </a:schemeClr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kern="0" dirty="0">
              <a:solidFill>
                <a:schemeClr val="accent5">
                  <a:lumMod val="75000"/>
                </a:schemeClr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i="0" u="none" strike="noStrike" kern="0" cap="none" spc="0" baseline="0" dirty="0"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z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běžné t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eploty  je stálý a nepodléhá korozi(na povrchu vytváří vrstvičku oxidu chromitého Cr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O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BDD0EF-75FD-4A4D-9055-3807675FEBB1}"/>
              </a:ext>
            </a:extLst>
          </p:cNvPr>
          <p:cNvSpPr txBox="1"/>
          <p:nvPr/>
        </p:nvSpPr>
        <p:spPr>
          <a:xfrm>
            <a:off x="973918" y="182953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8.-10. skupiny - 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0128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DD1E93-3C9F-4C2A-9415-52EB3D44B1F1}"/>
              </a:ext>
            </a:extLst>
          </p:cNvPr>
          <p:cNvSpPr txBox="1"/>
          <p:nvPr/>
        </p:nvSpPr>
        <p:spPr>
          <a:xfrm>
            <a:off x="196646" y="1232754"/>
            <a:ext cx="9649460" cy="13957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Železo (</a:t>
            </a:r>
            <a:r>
              <a:rPr lang="cs-CZ" sz="2800" b="1" kern="0" dirty="0" err="1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Fe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kern="0" dirty="0">
                <a:latin typeface="Comic Sans MS" pitchFamily="66"/>
                <a:ea typeface="Lucida Sans Unicode" pitchFamily="2"/>
                <a:cs typeface="Tahoma" pitchFamily="2"/>
              </a:rPr>
              <a:t>Výroba: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latin typeface="Comic Sans MS" pitchFamily="66"/>
                <a:ea typeface="Lucida Sans Unicode" pitchFamily="2"/>
                <a:cs typeface="Tahoma" pitchFamily="2"/>
              </a:rPr>
              <a:t>Z nich se(hematit, magnetit, limonit, siderit)  železo vyrábí </a:t>
            </a:r>
            <a:r>
              <a:rPr lang="cs-CZ" sz="2400" b="1" dirty="0">
                <a:latin typeface="Comic Sans MS" pitchFamily="66"/>
                <a:ea typeface="Lucida Sans Unicode" pitchFamily="2"/>
                <a:cs typeface="Tahoma" pitchFamily="2"/>
              </a:rPr>
              <a:t>ve vysoké peci </a:t>
            </a:r>
            <a:r>
              <a:rPr lang="cs-CZ" sz="2400" dirty="0">
                <a:latin typeface="Comic Sans MS" pitchFamily="66"/>
                <a:ea typeface="Lucida Sans Unicode" pitchFamily="2"/>
                <a:cs typeface="Tahoma" pitchFamily="2"/>
              </a:rPr>
              <a:t>za vysokých teplot.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latin typeface="Comic Sans MS" pitchFamily="66"/>
                <a:ea typeface="Lucida Sans Unicode" pitchFamily="2"/>
                <a:cs typeface="Tahoma" pitchFamily="2"/>
              </a:rPr>
              <a:t>Dojde k redukci železných rud koksem(uhlíkem) – produktem výroby je </a:t>
            </a:r>
            <a:r>
              <a:rPr lang="cs-CZ" sz="2400" b="1" dirty="0">
                <a:latin typeface="Comic Sans MS" pitchFamily="66"/>
                <a:ea typeface="Lucida Sans Unicode" pitchFamily="2"/>
                <a:cs typeface="Tahoma" pitchFamily="2"/>
              </a:rPr>
              <a:t>surové železo </a:t>
            </a:r>
            <a:r>
              <a:rPr lang="cs-CZ" sz="2400" dirty="0">
                <a:latin typeface="Comic Sans MS" pitchFamily="66"/>
                <a:ea typeface="Lucida Sans Unicode" pitchFamily="2"/>
                <a:cs typeface="Tahoma" pitchFamily="2"/>
              </a:rPr>
              <a:t>( slitina železa a uhlíku s dalšími prvky mangan, křemík, síra, fosfor)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latin typeface="Comic Sans MS" pitchFamily="66"/>
                <a:ea typeface="Lucida Sans Unicode" pitchFamily="2"/>
                <a:cs typeface="Tahoma" pitchFamily="2"/>
              </a:rPr>
              <a:t>Ze surového železa se odléváním do forem vyrábí </a:t>
            </a:r>
            <a:r>
              <a:rPr lang="cs-CZ" sz="2400" b="1" dirty="0">
                <a:latin typeface="Comic Sans MS" pitchFamily="66"/>
                <a:ea typeface="Lucida Sans Unicode" pitchFamily="2"/>
                <a:cs typeface="Tahoma" pitchFamily="2"/>
              </a:rPr>
              <a:t>litina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latin typeface="Comic Sans MS" pitchFamily="66"/>
                <a:ea typeface="Lucida Sans Unicode" pitchFamily="2"/>
                <a:cs typeface="Tahoma" pitchFamily="2"/>
              </a:rPr>
              <a:t>( je tvrdá a křehká – radiátory, kotlů, potrubí, nádobí)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kern="0" dirty="0">
              <a:solidFill>
                <a:schemeClr val="accent5">
                  <a:lumMod val="75000"/>
                </a:schemeClr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i="0" u="none" strike="noStrike" kern="0" cap="none" spc="0" baseline="0" dirty="0"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BDD0EF-75FD-4A4D-9055-3807675FEBB1}"/>
              </a:ext>
            </a:extLst>
          </p:cNvPr>
          <p:cNvSpPr txBox="1"/>
          <p:nvPr/>
        </p:nvSpPr>
        <p:spPr>
          <a:xfrm>
            <a:off x="973918" y="182953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8.-10. skupiny - 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5166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DD1E93-3C9F-4C2A-9415-52EB3D44B1F1}"/>
              </a:ext>
            </a:extLst>
          </p:cNvPr>
          <p:cNvSpPr txBox="1"/>
          <p:nvPr/>
        </p:nvSpPr>
        <p:spPr>
          <a:xfrm>
            <a:off x="215582" y="1224247"/>
            <a:ext cx="9649460" cy="126708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Železo (</a:t>
            </a:r>
            <a:r>
              <a:rPr lang="cs-CZ" sz="2800" b="1" kern="0" dirty="0" err="1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Fe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kern="0" dirty="0">
                <a:latin typeface="Comic Sans MS" pitchFamily="66"/>
                <a:ea typeface="Lucida Sans Unicode" pitchFamily="2"/>
                <a:cs typeface="Tahoma" pitchFamily="2"/>
              </a:rPr>
              <a:t>Výroba: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latin typeface="Comic Sans MS" pitchFamily="66"/>
                <a:ea typeface="Lucida Sans Unicode" pitchFamily="2"/>
                <a:cs typeface="Tahoma" pitchFamily="2"/>
              </a:rPr>
              <a:t>Většina surového železa se  dále zpracovává na ocel tzv.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latin typeface="Comic Sans MS" pitchFamily="66"/>
                <a:ea typeface="Lucida Sans Unicode" pitchFamily="2"/>
                <a:cs typeface="Tahoma" pitchFamily="2"/>
              </a:rPr>
              <a:t>zkujňováním – </a:t>
            </a:r>
            <a:r>
              <a:rPr lang="cs-CZ" sz="2400" dirty="0">
                <a:latin typeface="Comic Sans MS" pitchFamily="66"/>
                <a:ea typeface="Lucida Sans Unicode" pitchFamily="2"/>
                <a:cs typeface="Tahoma" pitchFamily="2"/>
              </a:rPr>
              <a:t>je snižování obsahu uhlíku a jiných nežádoucích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latin typeface="Comic Sans MS" pitchFamily="66"/>
                <a:ea typeface="Lucida Sans Unicode" pitchFamily="2"/>
                <a:cs typeface="Tahoma" pitchFamily="2"/>
              </a:rPr>
              <a:t>příměsí.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latin typeface="Comic Sans MS" pitchFamily="66"/>
                <a:ea typeface="Lucida Sans Unicode" pitchFamily="2"/>
                <a:cs typeface="Tahoma" pitchFamily="2"/>
              </a:rPr>
              <a:t>Další zkvalitnění oceli se dosáhne </a:t>
            </a:r>
            <a:r>
              <a:rPr lang="cs-CZ" sz="2400" b="1" dirty="0">
                <a:latin typeface="Comic Sans MS" pitchFamily="66"/>
                <a:ea typeface="Lucida Sans Unicode" pitchFamily="2"/>
                <a:cs typeface="Tahoma" pitchFamily="2"/>
              </a:rPr>
              <a:t>legováním </a:t>
            </a:r>
            <a:r>
              <a:rPr lang="cs-CZ" sz="2400" dirty="0">
                <a:latin typeface="Comic Sans MS" pitchFamily="66"/>
                <a:ea typeface="Lucida Sans Unicode" pitchFamily="2"/>
                <a:cs typeface="Tahoma" pitchFamily="2"/>
              </a:rPr>
              <a:t>– přidáním legovacích kovů (nikl, chrom, vanad, mangan, wolfram…)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i="0" u="none" strike="noStrike" kern="0" cap="none" spc="0" baseline="0" dirty="0"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BDD0EF-75FD-4A4D-9055-3807675FEBB1}"/>
              </a:ext>
            </a:extLst>
          </p:cNvPr>
          <p:cNvSpPr txBox="1"/>
          <p:nvPr/>
        </p:nvSpPr>
        <p:spPr>
          <a:xfrm>
            <a:off x="973918" y="182953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8.-10. skupiny - 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71375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DD1E93-3C9F-4C2A-9415-52EB3D44B1F1}"/>
              </a:ext>
            </a:extLst>
          </p:cNvPr>
          <p:cNvSpPr txBox="1"/>
          <p:nvPr/>
        </p:nvSpPr>
        <p:spPr>
          <a:xfrm>
            <a:off x="127091" y="1096428"/>
            <a:ext cx="9649460" cy="117416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Železo (</a:t>
            </a:r>
            <a:r>
              <a:rPr lang="cs-CZ" sz="2800" b="1" kern="0" dirty="0" err="1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Fe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latin typeface="Comic Sans MS" pitchFamily="66"/>
                <a:ea typeface="Lucida Sans Unicode" pitchFamily="2"/>
                <a:cs typeface="Tahoma" pitchFamily="2"/>
              </a:rPr>
              <a:t>j</a:t>
            </a:r>
            <a:r>
              <a:rPr lang="cs-CZ" sz="2400" i="0" u="none" strike="noStrike" kern="0" cap="none" spc="0" baseline="0" dirty="0">
                <a:uFillTx/>
                <a:latin typeface="Comic Sans MS" pitchFamily="66"/>
                <a:ea typeface="Lucida Sans Unicode" pitchFamily="2"/>
                <a:cs typeface="Tahoma" pitchFamily="2"/>
              </a:rPr>
              <a:t>e stříbrolesklý , měkký, kujný, tažný a feromagnetický kov, který za přítomnosti kyslíku a vlhkosti podléhá korozi(rezaví)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latin typeface="Comic Sans MS" pitchFamily="66"/>
                <a:ea typeface="Lucida Sans Unicode" pitchFamily="2"/>
                <a:cs typeface="Tahoma" pitchFamily="2"/>
              </a:rPr>
              <a:t>čisté železo nemá výhodné vlastnosti , proto použití pouze 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latin typeface="Comic Sans MS" pitchFamily="66"/>
                <a:ea typeface="Lucida Sans Unicode" pitchFamily="2"/>
                <a:cs typeface="Tahoma" pitchFamily="2"/>
              </a:rPr>
              <a:t>     v laboratořích a na jádra atomů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latin typeface="Comic Sans MS" pitchFamily="66"/>
                <a:ea typeface="Lucida Sans Unicode" pitchFamily="2"/>
                <a:cs typeface="Tahoma" pitchFamily="2"/>
              </a:rPr>
              <a:t>-    v</a:t>
            </a:r>
            <a:r>
              <a:rPr lang="cs-CZ" sz="2400" i="0" u="none" strike="noStrike" kern="0" cap="none" spc="0" baseline="0" dirty="0">
                <a:uFillTx/>
                <a:latin typeface="Comic Sans MS" pitchFamily="66"/>
                <a:ea typeface="Lucida Sans Unicode" pitchFamily="2"/>
                <a:cs typeface="Tahoma" pitchFamily="2"/>
              </a:rPr>
              <a:t>yrá</a:t>
            </a:r>
            <a:r>
              <a:rPr lang="cs-CZ" sz="2400" kern="0" dirty="0">
                <a:latin typeface="Comic Sans MS" pitchFamily="66"/>
                <a:ea typeface="Lucida Sans Unicode" pitchFamily="2"/>
                <a:cs typeface="Tahoma" pitchFamily="2"/>
              </a:rPr>
              <a:t>bí se z něj ocel – nejdůležitější a technický materiál</a:t>
            </a:r>
            <a:endParaRPr lang="cs-CZ" sz="2400" i="0" u="none" strike="noStrike" kern="0" cap="none" spc="0" baseline="0" dirty="0"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BDD0EF-75FD-4A4D-9055-3807675FEBB1}"/>
              </a:ext>
            </a:extLst>
          </p:cNvPr>
          <p:cNvSpPr txBox="1"/>
          <p:nvPr/>
        </p:nvSpPr>
        <p:spPr>
          <a:xfrm>
            <a:off x="973918" y="182953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8.-10. skupiny - 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1834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808D155B-A223-4232-A030-64ADB1E61A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1949043"/>
            <a:ext cx="9071643" cy="2832116"/>
          </a:xfrm>
        </p:spPr>
        <p:txBody>
          <a:bodyPr/>
          <a:lstStyle/>
          <a:p>
            <a:pPr lvl="0"/>
            <a:r>
              <a:rPr lang="cs-CZ" sz="6000" dirty="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Prvky 8.-10.skupiny-</a:t>
            </a:r>
            <a:br>
              <a:rPr lang="cs-CZ" sz="6000" dirty="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</a:br>
            <a:r>
              <a:rPr lang="cs-CZ" sz="6000" dirty="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přechodné prvky</a:t>
            </a: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6EF997B5-1E68-42F8-8CBD-FAEA1E06C411}"/>
              </a:ext>
            </a:extLst>
          </p:cNvPr>
          <p:cNvSpPr txBox="1"/>
          <p:nvPr/>
        </p:nvSpPr>
        <p:spPr>
          <a:xfrm>
            <a:off x="1836179" y="4953798"/>
            <a:ext cx="6407996" cy="1081076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Ing.L.Johnová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ZŠ Lom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3BC9A93-5B8A-44C1-95A2-6985528084F4}"/>
              </a:ext>
            </a:extLst>
          </p:cNvPr>
          <p:cNvSpPr txBox="1"/>
          <p:nvPr/>
        </p:nvSpPr>
        <p:spPr>
          <a:xfrm>
            <a:off x="540328" y="350635"/>
            <a:ext cx="8362773" cy="13775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8.-10.skupiny-přechodné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3" name="Obrázek 12">
            <a:extLst>
              <a:ext uri="{FF2B5EF4-FFF2-40B4-BE49-F238E27FC236}">
                <a16:creationId xmlns:a16="http://schemas.microsoft.com/office/drawing/2014/main" id="{291D0922-C1BD-40AC-8060-44BFB7C2185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4116" y="1112404"/>
            <a:ext cx="8786524" cy="60735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DD1E93-3C9F-4C2A-9415-52EB3D44B1F1}"/>
              </a:ext>
            </a:extLst>
          </p:cNvPr>
          <p:cNvSpPr txBox="1"/>
          <p:nvPr/>
        </p:nvSpPr>
        <p:spPr>
          <a:xfrm>
            <a:off x="234518" y="1232754"/>
            <a:ext cx="9611587" cy="35931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říve skupiny </a:t>
            </a:r>
            <a:r>
              <a:rPr lang="cs-CZ" sz="280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VIII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.B, </a:t>
            </a:r>
            <a:r>
              <a:rPr lang="cs-CZ" sz="280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jsem patří 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triáda železa </a:t>
            </a:r>
            <a:r>
              <a:rPr lang="cs-CZ" sz="280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– železo (</a:t>
            </a:r>
            <a:r>
              <a:rPr lang="cs-CZ" sz="280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Fe</a:t>
            </a:r>
            <a:r>
              <a:rPr lang="cs-CZ" sz="280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), kobalt (Co), nikl (Ni)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t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riáda lehkých platinových kovů – </a:t>
            </a:r>
            <a:r>
              <a:rPr lang="cs-CZ" sz="28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ruthenium (</a:t>
            </a:r>
            <a:r>
              <a:rPr lang="cs-CZ" sz="2800" i="0" u="none" strike="noStrike" kern="1200" cap="none" spc="0" baseline="0" dirty="0" err="1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Ru</a:t>
            </a:r>
            <a:r>
              <a:rPr lang="cs-CZ" sz="28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),</a:t>
            </a:r>
            <a:r>
              <a:rPr lang="cs-CZ" sz="280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          </a:t>
            </a:r>
            <a:r>
              <a:rPr lang="cs-CZ" sz="2800" b="1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                                    </a:t>
            </a:r>
            <a:r>
              <a:rPr lang="cs-CZ" sz="280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rhodium (</a:t>
            </a:r>
            <a:r>
              <a:rPr lang="cs-CZ" sz="280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Rh</a:t>
            </a:r>
            <a:r>
              <a:rPr lang="cs-CZ" sz="280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), palladium (</a:t>
            </a:r>
            <a:r>
              <a:rPr lang="cs-CZ" sz="280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Pd</a:t>
            </a:r>
            <a:r>
              <a:rPr lang="cs-CZ" sz="280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t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riáda těžkých platinových kovů</a:t>
            </a:r>
            <a:r>
              <a:rPr lang="cs-CZ" sz="28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osmium (Os</a:t>
            </a:r>
            <a:r>
              <a:rPr lang="cs-CZ" sz="280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  <a:r>
              <a:rPr lang="cs-CZ" sz="28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, iridium (Ir), platina (</a:t>
            </a:r>
            <a:r>
              <a:rPr lang="cs-CZ" sz="2800" i="0" u="none" strike="noStrike" kern="1200" cap="none" spc="0" baseline="0" dirty="0" err="1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Pt</a:t>
            </a:r>
            <a:r>
              <a:rPr lang="cs-CZ" sz="28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BDD0EF-75FD-4A4D-9055-3807675FEBB1}"/>
              </a:ext>
            </a:extLst>
          </p:cNvPr>
          <p:cNvSpPr txBox="1"/>
          <p:nvPr/>
        </p:nvSpPr>
        <p:spPr>
          <a:xfrm>
            <a:off x="973918" y="182953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8.-10. skupiny - 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DD1E93-3C9F-4C2A-9415-52EB3D44B1F1}"/>
              </a:ext>
            </a:extLst>
          </p:cNvPr>
          <p:cNvSpPr txBox="1"/>
          <p:nvPr/>
        </p:nvSpPr>
        <p:spPr>
          <a:xfrm>
            <a:off x="234518" y="1232754"/>
            <a:ext cx="9611587" cy="135997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Triáda železa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Železo, kobalt, nikl </a:t>
            </a:r>
            <a:r>
              <a:rPr lang="cs-CZ" sz="2800" kern="0" dirty="0">
                <a:latin typeface="Comic Sans MS" pitchFamily="66"/>
                <a:ea typeface="Lucida Sans Unicode" pitchFamily="2"/>
                <a:cs typeface="Tahoma" pitchFamily="2"/>
              </a:rPr>
              <a:t>– jsou</a:t>
            </a:r>
            <a:r>
              <a:rPr lang="cs-CZ" sz="2800" b="1" kern="0" dirty="0">
                <a:latin typeface="Comic Sans MS" pitchFamily="66"/>
                <a:ea typeface="Lucida Sans Unicode" pitchFamily="2"/>
                <a:cs typeface="Tahoma" pitchFamily="2"/>
              </a:rPr>
              <a:t> feromagnetické neušlechtilé </a:t>
            </a:r>
            <a:r>
              <a:rPr lang="cs-CZ" sz="2800" kern="0" dirty="0">
                <a:latin typeface="Comic Sans MS" pitchFamily="66"/>
                <a:ea typeface="Lucida Sans Unicode" pitchFamily="2"/>
                <a:cs typeface="Tahoma" pitchFamily="2"/>
              </a:rPr>
              <a:t>kovy, jsou stopovými </a:t>
            </a:r>
            <a:r>
              <a:rPr lang="cs-CZ" sz="2800" b="1" kern="0" dirty="0">
                <a:latin typeface="Comic Sans MS" pitchFamily="66"/>
                <a:ea typeface="Lucida Sans Unicode" pitchFamily="2"/>
                <a:cs typeface="Tahoma" pitchFamily="2"/>
              </a:rPr>
              <a:t>biogenními </a:t>
            </a:r>
            <a:r>
              <a:rPr lang="cs-CZ" sz="2800" kern="0" dirty="0">
                <a:latin typeface="Comic Sans MS" pitchFamily="66"/>
                <a:ea typeface="Lucida Sans Unicode" pitchFamily="2"/>
                <a:cs typeface="Tahoma" pitchFamily="2"/>
              </a:rPr>
              <a:t>prvky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latin typeface="Comic Sans MS" pitchFamily="66"/>
                <a:ea typeface="Lucida Sans Unicode" pitchFamily="2"/>
                <a:cs typeface="Tahoma" pitchFamily="2"/>
              </a:rPr>
              <a:t>Feromagnetická látka -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kern="0" dirty="0"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z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běžné t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eploty  je stálý a nepodléhá korozi(na povrchu vytváří vrstvičku oxidu chromitého Cr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O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BDD0EF-75FD-4A4D-9055-3807675FEBB1}"/>
              </a:ext>
            </a:extLst>
          </p:cNvPr>
          <p:cNvSpPr txBox="1"/>
          <p:nvPr/>
        </p:nvSpPr>
        <p:spPr>
          <a:xfrm>
            <a:off x="973918" y="182953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8.-10. skupiny - 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6560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DD1E93-3C9F-4C2A-9415-52EB3D44B1F1}"/>
              </a:ext>
            </a:extLst>
          </p:cNvPr>
          <p:cNvSpPr txBox="1"/>
          <p:nvPr/>
        </p:nvSpPr>
        <p:spPr>
          <a:xfrm>
            <a:off x="234518" y="1232754"/>
            <a:ext cx="9611587" cy="13099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   Železo (</a:t>
            </a:r>
            <a:r>
              <a:rPr lang="cs-CZ" sz="2800" b="1" kern="0" dirty="0" err="1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Fe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latin typeface="Comic Sans MS" pitchFamily="66"/>
                <a:ea typeface="Lucida Sans Unicode" pitchFamily="2"/>
                <a:cs typeface="Tahoma" pitchFamily="2"/>
              </a:rPr>
              <a:t>d</a:t>
            </a:r>
            <a:r>
              <a:rPr lang="cs-CZ" sz="2800" b="1" i="0" u="none" strike="noStrike" kern="0" cap="none" spc="0" baseline="0" dirty="0">
                <a:uFillTx/>
                <a:latin typeface="Comic Sans MS" pitchFamily="66"/>
                <a:ea typeface="Lucida Sans Unicode" pitchFamily="2"/>
                <a:cs typeface="Tahoma" pitchFamily="2"/>
              </a:rPr>
              <a:t>ruhý nejrozšířenější kov </a:t>
            </a:r>
            <a:r>
              <a:rPr lang="cs-CZ" sz="2800" i="0" u="none" strike="noStrike" kern="0" cap="none" spc="0" baseline="0" dirty="0">
                <a:uFillTx/>
                <a:latin typeface="Comic Sans MS" pitchFamily="66"/>
                <a:ea typeface="Lucida Sans Unicode" pitchFamily="2"/>
                <a:cs typeface="Tahoma" pitchFamily="2"/>
              </a:rPr>
              <a:t>a čtvrtý nejrozšířenější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kern="0" dirty="0">
                <a:latin typeface="Comic Sans MS" pitchFamily="66"/>
                <a:ea typeface="Lucida Sans Unicode" pitchFamily="2"/>
                <a:cs typeface="Tahoma" pitchFamily="2"/>
              </a:rPr>
              <a:t>prvek v zemské kůře</a:t>
            </a:r>
            <a:endParaRPr lang="cs-CZ" sz="2800" i="0" u="none" strike="noStrike" kern="0" cap="none" spc="0" baseline="0" dirty="0"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latin typeface="Comic Sans MS" pitchFamily="66"/>
                <a:ea typeface="Lucida Sans Unicode" pitchFamily="2"/>
                <a:cs typeface="Tahoma" pitchFamily="2"/>
              </a:rPr>
              <a:t>b</a:t>
            </a:r>
            <a:r>
              <a:rPr lang="cs-CZ" sz="2800" b="1" i="0" u="none" strike="noStrike" kern="0" cap="none" spc="0" baseline="0" dirty="0">
                <a:uFillTx/>
                <a:latin typeface="Comic Sans MS" pitchFamily="66"/>
                <a:ea typeface="Lucida Sans Unicode" pitchFamily="2"/>
                <a:cs typeface="Tahoma" pitchFamily="2"/>
              </a:rPr>
              <a:t>iogenní prvek </a:t>
            </a:r>
            <a:r>
              <a:rPr lang="cs-CZ" sz="2800" i="0" u="none" strike="noStrike" kern="0" cap="none" spc="0" baseline="0" dirty="0">
                <a:uFillTx/>
                <a:latin typeface="Comic Sans MS" pitchFamily="66"/>
                <a:ea typeface="Lucida Sans Unicode" pitchFamily="2"/>
                <a:cs typeface="Tahoma" pitchFamily="2"/>
              </a:rPr>
              <a:t>– obsažen v červených krvinkách v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latin typeface="Comic Sans MS" pitchFamily="66"/>
                <a:ea typeface="Lucida Sans Unicode" pitchFamily="2"/>
                <a:cs typeface="Tahoma" pitchFamily="2"/>
              </a:rPr>
              <a:t>    červeném krevním barvivu hemoglobinu</a:t>
            </a:r>
            <a:endParaRPr lang="cs-CZ" sz="2800" i="0" u="none" strike="noStrike" kern="0" cap="none" spc="0" baseline="0" dirty="0"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i="0" u="none" strike="noStrike" kern="0" cap="none" spc="0" baseline="0" dirty="0"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z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běžné t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eploty  je stálý a nepodléhá korozi(na povrchu vytváří vrstvičku oxidu chromitého Cr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O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BDD0EF-75FD-4A4D-9055-3807675FEBB1}"/>
              </a:ext>
            </a:extLst>
          </p:cNvPr>
          <p:cNvSpPr txBox="1"/>
          <p:nvPr/>
        </p:nvSpPr>
        <p:spPr>
          <a:xfrm>
            <a:off x="973918" y="182953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8.-10. skupiny - 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DDF76E-A007-487D-A188-753DEE724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45" y="3779837"/>
            <a:ext cx="4530437" cy="32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2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DD1E93-3C9F-4C2A-9415-52EB3D44B1F1}"/>
              </a:ext>
            </a:extLst>
          </p:cNvPr>
          <p:cNvSpPr txBox="1"/>
          <p:nvPr/>
        </p:nvSpPr>
        <p:spPr>
          <a:xfrm>
            <a:off x="234518" y="1232754"/>
            <a:ext cx="9611587" cy="13099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Železo (</a:t>
            </a:r>
            <a:r>
              <a:rPr lang="cs-CZ" sz="2800" b="1" kern="0" dirty="0" err="1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Fe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 dirty="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V</a:t>
            </a:r>
            <a:r>
              <a:rPr lang="cs-CZ" sz="2800" b="1" i="0" u="none" strike="noStrike" kern="1200" dirty="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ýskyt: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1" dirty="0"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i="0" u="none" strike="noStrike" kern="1200" dirty="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v přírodě se železo vyskytuje ve formě sloučenin </a:t>
            </a:r>
            <a:r>
              <a:rPr lang="cs-CZ" sz="2800" b="0" i="0" u="none" strike="noStrike" kern="1200" dirty="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– v    železných rudách: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kern="0" dirty="0">
              <a:solidFill>
                <a:schemeClr val="accent5">
                  <a:lumMod val="75000"/>
                </a:schemeClr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i="0" u="none" strike="noStrike" kern="0" cap="none" spc="0" baseline="0" dirty="0"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z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běžné t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eploty  je stálý a nepodléhá korozi(na povrchu vytváří vrstvičku oxidu chromitého Cr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O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BDD0EF-75FD-4A4D-9055-3807675FEBB1}"/>
              </a:ext>
            </a:extLst>
          </p:cNvPr>
          <p:cNvSpPr txBox="1"/>
          <p:nvPr/>
        </p:nvSpPr>
        <p:spPr>
          <a:xfrm>
            <a:off x="973918" y="182953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8.-10. skupiny - 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6FEE8C-3B1D-45F2-835A-C7934DEDE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98" y="3328645"/>
            <a:ext cx="5081784" cy="34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8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DD1E93-3C9F-4C2A-9415-52EB3D44B1F1}"/>
              </a:ext>
            </a:extLst>
          </p:cNvPr>
          <p:cNvSpPr txBox="1"/>
          <p:nvPr/>
        </p:nvSpPr>
        <p:spPr>
          <a:xfrm>
            <a:off x="234518" y="1232754"/>
            <a:ext cx="9611587" cy="12098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Železo (</a:t>
            </a:r>
            <a:r>
              <a:rPr lang="cs-CZ" sz="2800" b="1" kern="0" dirty="0" err="1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Fe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1" i="0" u="none" strike="noStrike" kern="1200" dirty="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hematit</a:t>
            </a: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 – krevel(Fe</a:t>
            </a:r>
            <a:r>
              <a:rPr lang="cs-CZ" sz="1600" dirty="0"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O</a:t>
            </a:r>
            <a:r>
              <a:rPr lang="cs-CZ" sz="1600" dirty="0">
                <a:latin typeface="Comic Sans MS" pitchFamily="66"/>
                <a:ea typeface="Lucida Sans Unicode" pitchFamily="2"/>
                <a:cs typeface="Tahoma" pitchFamily="2"/>
              </a:rPr>
              <a:t>3 </a:t>
            </a:r>
            <a:r>
              <a:rPr lang="cs-CZ" sz="2400" dirty="0">
                <a:latin typeface="Comic Sans MS" pitchFamily="66"/>
                <a:ea typeface="Lucida Sans Unicode" pitchFamily="2"/>
                <a:cs typeface="Tahoma" pitchFamily="2"/>
              </a:rPr>
              <a:t>– </a:t>
            </a: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oxid železitý)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kern="0" dirty="0">
              <a:solidFill>
                <a:schemeClr val="accent5">
                  <a:lumMod val="75000"/>
                </a:schemeClr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i="0" u="none" strike="noStrike" kern="0" cap="none" spc="0" baseline="0" dirty="0"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z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běžné t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eploty  je stálý a nepodléhá korozi(na povrchu vytváří vrstvičku oxidu chromitého Cr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O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BDD0EF-75FD-4A4D-9055-3807675FEBB1}"/>
              </a:ext>
            </a:extLst>
          </p:cNvPr>
          <p:cNvSpPr txBox="1"/>
          <p:nvPr/>
        </p:nvSpPr>
        <p:spPr>
          <a:xfrm>
            <a:off x="973918" y="182953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8.-10. skupiny - 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C389B0-41A7-4F15-A274-647050395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12" y="2815033"/>
            <a:ext cx="4840761" cy="42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7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DD1E93-3C9F-4C2A-9415-52EB3D44B1F1}"/>
              </a:ext>
            </a:extLst>
          </p:cNvPr>
          <p:cNvSpPr txBox="1"/>
          <p:nvPr/>
        </p:nvSpPr>
        <p:spPr>
          <a:xfrm>
            <a:off x="234518" y="1232754"/>
            <a:ext cx="9611587" cy="13099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Železo (</a:t>
            </a:r>
            <a:r>
              <a:rPr lang="cs-CZ" sz="2800" b="1" kern="0" dirty="0" err="1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Fe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1" dirty="0">
                <a:latin typeface="Comic Sans MS" pitchFamily="66"/>
                <a:ea typeface="Lucida Sans Unicode" pitchFamily="2"/>
                <a:cs typeface="Tahoma" pitchFamily="2"/>
              </a:rPr>
              <a:t>magnetit</a:t>
            </a: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 – magnetovec(Fe</a:t>
            </a:r>
            <a:r>
              <a:rPr lang="cs-CZ" sz="1600" dirty="0">
                <a:latin typeface="Comic Sans MS" pitchFamily="66"/>
                <a:ea typeface="Lucida Sans Unicode" pitchFamily="2"/>
                <a:cs typeface="Tahoma" pitchFamily="2"/>
              </a:rPr>
              <a:t>3</a:t>
            </a: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O</a:t>
            </a:r>
            <a:r>
              <a:rPr lang="cs-CZ" sz="1600" dirty="0">
                <a:latin typeface="Comic Sans MS" pitchFamily="66"/>
                <a:ea typeface="Lucida Sans Unicode" pitchFamily="2"/>
                <a:cs typeface="Tahoma" pitchFamily="2"/>
              </a:rPr>
              <a:t>4 </a:t>
            </a: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1600" dirty="0"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oxid </a:t>
            </a:r>
            <a:r>
              <a:rPr lang="cs-CZ" sz="2800" dirty="0" err="1">
                <a:latin typeface="Comic Sans MS" pitchFamily="66"/>
                <a:ea typeface="Lucida Sans Unicode" pitchFamily="2"/>
                <a:cs typeface="Tahoma" pitchFamily="2"/>
              </a:rPr>
              <a:t>železnato</a:t>
            </a: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-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železitý)</a:t>
            </a:r>
            <a:endParaRPr lang="cs-CZ" sz="2800" b="0" i="0" u="none" strike="noStrike" kern="1200" dirty="0">
              <a:ln>
                <a:noFill/>
              </a:ln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dirty="0"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kern="0" dirty="0">
              <a:solidFill>
                <a:schemeClr val="accent5">
                  <a:lumMod val="75000"/>
                </a:schemeClr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i="0" u="none" strike="noStrike" kern="0" cap="none" spc="0" baseline="0" dirty="0"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z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běžné t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eploty  je stálý a nepodléhá korozi(na povrchu vytváří vrstvičku oxidu chromitého Cr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O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BDD0EF-75FD-4A4D-9055-3807675FEBB1}"/>
              </a:ext>
            </a:extLst>
          </p:cNvPr>
          <p:cNvSpPr txBox="1"/>
          <p:nvPr/>
        </p:nvSpPr>
        <p:spPr>
          <a:xfrm>
            <a:off x="973918" y="182953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8.-10. skupiny - 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FC251F-976A-4096-883A-4F8210B5F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16" y="2834219"/>
            <a:ext cx="4619574" cy="41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54902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 techpo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21426</TotalTime>
  <Words>742</Words>
  <Application>Microsoft Office PowerPoint</Application>
  <PresentationFormat>Vlastní</PresentationFormat>
  <Paragraphs>301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Albany</vt:lpstr>
      <vt:lpstr>Arial</vt:lpstr>
      <vt:lpstr>Calibri</vt:lpstr>
      <vt:lpstr>Comic Sans MS</vt:lpstr>
      <vt:lpstr>Times New Roman</vt:lpstr>
      <vt:lpstr>Výchozí</vt:lpstr>
      <vt:lpstr>lyt techpoly</vt:lpstr>
      <vt:lpstr>Prezentace aplikace PowerPoint</vt:lpstr>
      <vt:lpstr>Prvky 8.-10.skupiny- přechodné prvky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 alkalických zemin</dc:title>
  <dc:creator>Lada</dc:creator>
  <cp:lastModifiedBy>Kristyna Patkova</cp:lastModifiedBy>
  <cp:revision>260</cp:revision>
  <dcterms:created xsi:type="dcterms:W3CDTF">2010-07-10T16:20:51Z</dcterms:created>
  <dcterms:modified xsi:type="dcterms:W3CDTF">2021-04-30T11:36:27Z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