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82" r:id="rId3"/>
    <p:sldId id="256" r:id="rId4"/>
    <p:sldId id="257" r:id="rId5"/>
    <p:sldId id="276" r:id="rId6"/>
    <p:sldId id="266" r:id="rId7"/>
    <p:sldId id="271" r:id="rId8"/>
    <p:sldId id="277" r:id="rId9"/>
    <p:sldId id="281" r:id="rId10"/>
    <p:sldId id="278" r:id="rId11"/>
    <p:sldId id="279" r:id="rId12"/>
    <p:sldId id="280" r:id="rId13"/>
  </p:sldIdLst>
  <p:sldSz cx="10080625" cy="7559675"/>
  <p:notesSz cx="7559675" cy="106918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277" y="-8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/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/>
          </a:p>
        </p:txBody>
      </p:sp>
      <p:sp>
        <p:nvSpPr>
          <p:cNvPr id="3" name="Zástupný symbol pro datum 2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/>
          </a:p>
        </p:txBody>
      </p:sp>
      <p:sp>
        <p:nvSpPr>
          <p:cNvPr id="4" name="Zástupný symbol pro zápatí 3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/>
          </a:p>
        </p:txBody>
      </p:sp>
      <p:sp>
        <p:nvSpPr>
          <p:cNvPr id="5" name="Zástupný symbol pro číslo snímku 4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D5C2D4-3DCB-4B58-AE0A-A510492A6A5F}" type="slidenum">
              <a:rPr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cs-CZ"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Zástupný symbol pro poznámky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záhlaví 3">
            <a:extLst>
              <a:ext uri="{FF2B5EF4-FFF2-40B4-BE49-F238E27FC236}"/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datum 4">
            <a:extLst>
              <a:ext uri="{FF2B5EF4-FFF2-40B4-BE49-F238E27FC236}"/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5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6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BD3A40F3-7715-4A32-BF57-60D126C59EC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algn="l" rtl="0" eaLnBrk="0" fontAlgn="base" hangingPunct="0">
      <a:spcBef>
        <a:spcPct val="0"/>
      </a:spcBef>
      <a:spcAft>
        <a:spcPct val="0"/>
      </a:spcAft>
      <a:defRPr lang="cs-CZ" sz="2000" kern="1200">
        <a:solidFill>
          <a:srgbClr val="000000"/>
        </a:solidFill>
        <a:latin typeface="Arial" pitchFamily="18"/>
        <a:cs typeface="Tahoma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/>
            </a:extLst>
          </p:cNvPr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9C09E6-5A7D-4A04-B6FF-B50441F563E4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cs-CZ" sz="14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9698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2">
            <a:solidFill>
              <a:srgbClr val="000000"/>
            </a:solidFill>
          </a:ln>
        </p:spPr>
      </p:sp>
      <p:sp>
        <p:nvSpPr>
          <p:cNvPr id="29699" name="Zástupný symbol pro poznámky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0125"/>
          </a:xfrm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lang="en-US" smtClean="0"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/>
            </a:extLst>
          </p:cNvPr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C33916-B565-4B3B-A17F-DE3E54699CBD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cs-CZ" sz="14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8130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2">
            <a:solidFill>
              <a:srgbClr val="000000"/>
            </a:solidFill>
          </a:ln>
        </p:spPr>
      </p:sp>
      <p:sp>
        <p:nvSpPr>
          <p:cNvPr id="48131" name="Zástupný symbol pro poznámky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0125"/>
          </a:xfrm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lang="en-US" smtClean="0"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/>
            </a:extLst>
          </p:cNvPr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FF162B-345D-4C74-8A4B-E8BF5322BC11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cs-CZ" sz="14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1746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2">
            <a:solidFill>
              <a:srgbClr val="000000"/>
            </a:solidFill>
          </a:ln>
        </p:spPr>
      </p:sp>
      <p:sp>
        <p:nvSpPr>
          <p:cNvPr id="31747" name="Zástupný symbol pro poznámky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0125"/>
          </a:xfrm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lang="en-US" smtClean="0"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/>
            </a:extLst>
          </p:cNvPr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0F108B-7B28-447D-A156-FA89FB67AC00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cs-CZ" sz="14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3794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2">
            <a:solidFill>
              <a:srgbClr val="000000"/>
            </a:solidFill>
          </a:ln>
        </p:spPr>
      </p:sp>
      <p:sp>
        <p:nvSpPr>
          <p:cNvPr id="33795" name="Zástupný symbol pro poznámky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0125"/>
          </a:xfrm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lang="en-US" smtClean="0"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/>
            </a:extLst>
          </p:cNvPr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841F04-B5C3-43BF-95CD-C584769108AD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cs-CZ" sz="14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584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2">
            <a:solidFill>
              <a:srgbClr val="000000"/>
            </a:solidFill>
          </a:ln>
        </p:spPr>
      </p:sp>
      <p:sp>
        <p:nvSpPr>
          <p:cNvPr id="35843" name="Zástupný symbol pro poznámky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0125"/>
          </a:xfrm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lang="en-US" smtClean="0"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/>
            </a:extLst>
          </p:cNvPr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B44C5B-D50E-4D6A-B867-1D676675733B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cs-CZ" sz="14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7890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2">
            <a:solidFill>
              <a:srgbClr val="000000"/>
            </a:solidFill>
          </a:ln>
        </p:spPr>
      </p:sp>
      <p:sp>
        <p:nvSpPr>
          <p:cNvPr id="37891" name="Zástupný symbol pro poznámky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0125"/>
          </a:xfrm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lang="en-US" smtClean="0"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/>
            </a:extLst>
          </p:cNvPr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B25C14-8650-4EDA-B1C2-44D64D5DA00F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cs-CZ" sz="14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9938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2">
            <a:solidFill>
              <a:srgbClr val="000000"/>
            </a:solidFill>
          </a:ln>
        </p:spPr>
      </p:sp>
      <p:sp>
        <p:nvSpPr>
          <p:cNvPr id="39939" name="Zástupný symbol pro poznámky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0125"/>
          </a:xfrm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lang="en-US" smtClean="0"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/>
            </a:extLst>
          </p:cNvPr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3948B2-0911-4978-941A-4ADCD277F365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cs-CZ" sz="14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1986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2">
            <a:solidFill>
              <a:srgbClr val="000000"/>
            </a:solidFill>
          </a:ln>
        </p:spPr>
      </p:sp>
      <p:sp>
        <p:nvSpPr>
          <p:cNvPr id="41987" name="Zástupný symbol pro poznámky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0125"/>
          </a:xfrm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lang="en-US" smtClean="0"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/>
            </a:extLst>
          </p:cNvPr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F9A2E2-2006-4074-AB98-ED514A24E032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cs-CZ" sz="14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4034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2">
            <a:solidFill>
              <a:srgbClr val="000000"/>
            </a:solidFill>
          </a:ln>
        </p:spPr>
      </p:sp>
      <p:sp>
        <p:nvSpPr>
          <p:cNvPr id="44035" name="Zástupný symbol pro poznámky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0125"/>
          </a:xfrm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lang="en-US" smtClean="0"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/>
            </a:extLst>
          </p:cNvPr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9D9930-6AC5-46C6-9173-D4196D6FFBF5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cs-CZ" sz="14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608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2">
            <a:solidFill>
              <a:srgbClr val="000000"/>
            </a:solidFill>
          </a:ln>
        </p:spPr>
      </p:sp>
      <p:sp>
        <p:nvSpPr>
          <p:cNvPr id="46083" name="Zástupný symbol pro poznámky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810125"/>
          </a:xfrm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lang="en-US" smtClean="0"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/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23F3-0471-4A58-9D36-CA3AC643F71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BBE07-D76F-4A46-95EC-93FAA99EF6B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E2E66-E518-460E-9AB1-741C78DF06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/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2437-0585-49D1-974B-B91CCDAA87B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7B7D6-B3EB-43E7-B089-E3AB6245B2F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249F4-6BBC-4896-B3AF-C9919288F69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/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F010-66C3-41CE-B523-7183237DCC3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/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/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15F5-884B-43D6-A829-86D796254F2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2F5CA-D3D2-472D-B19C-E842F9BFE55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4D682-4A46-4003-BADA-7675A2AE105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77745-ADDF-488C-874B-15F9DDC3EB9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58758-883C-4636-9E31-77DF96F06B8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/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endParaRPr lang="cs-CZ" noProof="0"/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BBE7-6B4E-4D6E-9513-6E9C405FE5A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82FE8-F28B-4FC3-AA7F-68DA074C10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DD70C-F646-4D1A-83C5-06C7679F615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66929-C382-4450-87F1-FF844EB8127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/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AAEE-7D28-41EF-AE37-039D2B51AFC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/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/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615D-4820-4D93-9933-6F8E260C9D7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CBFEC-A38E-4C7F-8DA4-36F945BCAF8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8D3B-4F5F-4533-8EFB-056CC899371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F2BFE-94C6-4BE7-9FE0-4FE1EA146F1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/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endParaRPr lang="cs-CZ" noProof="0"/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4136E-F89F-4FB0-954E-D66FD40B3FD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Zástupný text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C0C46E4C-8919-4D68-907B-BCBD2EE3668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cs-CZ" sz="4400" kern="1200">
          <a:solidFill>
            <a:srgbClr val="000000"/>
          </a:solidFill>
          <a:latin typeface="Arial" pitchFamily="18"/>
          <a:cs typeface="Tahoma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cs typeface="Tahom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cs-CZ" sz="2400" kern="1200">
          <a:solidFill>
            <a:srgbClr val="000000"/>
          </a:solidFill>
          <a:latin typeface="Arial" pitchFamily="18"/>
          <a:cs typeface="Tahoma" pitchFamily="2"/>
        </a:defRPr>
      </a:lvl1pPr>
      <a:lvl2pPr marL="685800" lvl="1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sz="2400" kern="1200">
          <a:solidFill>
            <a:srgbClr val="000000"/>
          </a:solidFill>
          <a:latin typeface="Calibri"/>
          <a:cs typeface="Tahoma" pitchFamily="34" charset="0"/>
        </a:defRPr>
      </a:lvl2pPr>
      <a:lvl3pPr marL="1143000" lvl="2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sz="2000" kern="1200">
          <a:solidFill>
            <a:srgbClr val="000000"/>
          </a:solidFill>
          <a:latin typeface="Calibri"/>
          <a:cs typeface="Tahoma" pitchFamily="34" charset="0"/>
        </a:defRPr>
      </a:lvl3pPr>
      <a:lvl4pPr marL="1600200" lvl="3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kern="1200">
          <a:solidFill>
            <a:srgbClr val="000000"/>
          </a:solidFill>
          <a:latin typeface="Calibri"/>
          <a:cs typeface="Tahoma" pitchFamily="34" charset="0"/>
        </a:defRPr>
      </a:lvl4pPr>
      <a:lvl5pPr marL="2057400" lvl="4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kern="1200">
          <a:solidFill>
            <a:srgbClr val="000000"/>
          </a:solidFill>
          <a:latin typeface="Calibri"/>
          <a:cs typeface="Tahoma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13315" name="Zástupný text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279F808D-8B36-42DE-8F5C-0889FF3C861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cs-CZ" sz="5200" b="1">
          <a:solidFill>
            <a:srgbClr val="000080"/>
          </a:solidFill>
          <a:latin typeface="Albany" pitchFamily="18"/>
          <a:cs typeface="Tahoma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 b="1">
          <a:solidFill>
            <a:srgbClr val="000080"/>
          </a:solidFill>
          <a:latin typeface="Albany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 b="1">
          <a:solidFill>
            <a:srgbClr val="000080"/>
          </a:solidFill>
          <a:latin typeface="Albany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 b="1">
          <a:solidFill>
            <a:srgbClr val="000080"/>
          </a:solidFill>
          <a:latin typeface="Albany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 b="1">
          <a:solidFill>
            <a:srgbClr val="000080"/>
          </a:solidFill>
          <a:latin typeface="Albany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200" b="1">
          <a:solidFill>
            <a:srgbClr val="000080"/>
          </a:solidFill>
          <a:latin typeface="Albany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200" b="1">
          <a:solidFill>
            <a:srgbClr val="000080"/>
          </a:solidFill>
          <a:latin typeface="Albany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200" b="1">
          <a:solidFill>
            <a:srgbClr val="000080"/>
          </a:solidFill>
          <a:latin typeface="Albany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200" b="1">
          <a:solidFill>
            <a:srgbClr val="000080"/>
          </a:solidFill>
          <a:latin typeface="Albany"/>
          <a:cs typeface="Tahom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cs-CZ" sz="2400">
          <a:solidFill>
            <a:srgbClr val="000000"/>
          </a:solidFill>
          <a:latin typeface="Albany" pitchFamily="18"/>
          <a:cs typeface="Tahoma" pitchFamily="2"/>
        </a:defRPr>
      </a:lvl1pPr>
      <a:lvl2pPr marL="685800" lvl="1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sz="2400" kern="1200">
          <a:solidFill>
            <a:srgbClr val="000000"/>
          </a:solidFill>
          <a:latin typeface="Calibri"/>
          <a:cs typeface="Tahoma" pitchFamily="34" charset="0"/>
        </a:defRPr>
      </a:lvl2pPr>
      <a:lvl3pPr marL="1143000" lvl="2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sz="2000" kern="1200">
          <a:solidFill>
            <a:srgbClr val="000000"/>
          </a:solidFill>
          <a:latin typeface="Calibri"/>
          <a:cs typeface="Tahoma" pitchFamily="34" charset="0"/>
        </a:defRPr>
      </a:lvl3pPr>
      <a:lvl4pPr marL="1600200" lvl="3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kern="1200">
          <a:solidFill>
            <a:srgbClr val="000000"/>
          </a:solidFill>
          <a:latin typeface="Calibri"/>
          <a:cs typeface="Tahoma" pitchFamily="34" charset="0"/>
        </a:defRPr>
      </a:lvl4pPr>
      <a:lvl5pPr marL="2057400" lvl="4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cs-CZ" kern="1200">
          <a:solidFill>
            <a:srgbClr val="000000"/>
          </a:solidFill>
          <a:latin typeface="Calibri"/>
          <a:cs typeface="Tahoma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5280"/>
          </a:p>
        </p:txBody>
      </p:sp>
      <p:sp>
        <p:nvSpPr>
          <p:cNvPr id="27650" name="Zástupný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smtClean="0">
                <a:latin typeface="Comic Sans MS" pitchFamily="66" charset="0"/>
                <a:ea typeface="NSimSun" pitchFamily="49" charset="-122"/>
                <a:cs typeface="Mangal"/>
              </a:rPr>
              <a:t>Chemie 8.A (12.4 – 16.4)Prvky 6. skupiny</a:t>
            </a:r>
            <a:br>
              <a:rPr smtClean="0">
                <a:latin typeface="Comic Sans MS" pitchFamily="66" charset="0"/>
                <a:ea typeface="NSimSun" pitchFamily="49" charset="-122"/>
                <a:cs typeface="Mangal"/>
              </a:rPr>
            </a:br>
            <a:r>
              <a:rPr smtClean="0">
                <a:latin typeface="Comic Sans MS" pitchFamily="66" charset="0"/>
                <a:ea typeface="NSimSun" pitchFamily="49" charset="-122"/>
                <a:cs typeface="Mangal"/>
              </a:rPr>
              <a:t>Udělejte si výpisky z přiložené prezentace Prvky 6. skupiny Písemně do sešitu odpovězte na otázku: Vysvětli pojem karcinogenní látka?</a:t>
            </a:r>
          </a:p>
          <a:p>
            <a:pPr eaLnBrk="1"/>
            <a:r>
              <a:rPr smtClean="0">
                <a:latin typeface="Comic Sans MS" pitchFamily="66" charset="0"/>
                <a:ea typeface="NSimSun" pitchFamily="49" charset="-122"/>
                <a:cs typeface="Mangal"/>
              </a:rPr>
              <a:t>Prvky 6. skupiny</a:t>
            </a:r>
            <a:r>
              <a:rPr b="1" smtClean="0">
                <a:latin typeface="Comic Sans MS" pitchFamily="66" charset="0"/>
                <a:ea typeface="NSimSun" pitchFamily="49" charset="-122"/>
                <a:cs typeface="Mangal"/>
              </a:rPr>
              <a:t>.</a:t>
            </a:r>
            <a:r>
              <a:rPr smtClean="0">
                <a:latin typeface="Comic Sans MS" pitchFamily="66" charset="0"/>
                <a:ea typeface="NSimSun" pitchFamily="49" charset="-122"/>
                <a:cs typeface="Mangal"/>
              </a:rPr>
              <a:t>pptx </a:t>
            </a:r>
          </a:p>
          <a:p>
            <a:pPr eaLnBrk="1"/>
            <a:endParaRPr smtClean="0">
              <a:latin typeface="Albany"/>
              <a:ea typeface="NSimSun" pitchFamily="49" charset="-122"/>
              <a:cs typeface="Mang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/>
            </a:extLst>
          </p:cNvPr>
          <p:cNvSpPr txBox="1"/>
          <p:nvPr/>
        </p:nvSpPr>
        <p:spPr>
          <a:xfrm>
            <a:off x="150813" y="1211263"/>
            <a:ext cx="9612312" cy="3094037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Molybden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(</a:t>
            </a:r>
            <a:r>
              <a:rPr lang="cs-CZ" sz="2800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Mo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stříbrobílý, lesklý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kov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na zemi poměrně vzácný, nejčastěji se vyskytuje v minerálech, např. v molybdenitu( sulfid molybdeničitý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                 MoS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</p:txBody>
      </p:sp>
      <p:sp>
        <p:nvSpPr>
          <p:cNvPr id="3" name="TextovéPole 2">
            <a:extLst>
              <a:ext uri="{FF2B5EF4-FFF2-40B4-BE49-F238E27FC236}"/>
            </a:extLst>
          </p:cNvPr>
          <p:cNvSpPr txBox="1"/>
          <p:nvPr/>
        </p:nvSpPr>
        <p:spPr>
          <a:xfrm>
            <a:off x="973138" y="182563"/>
            <a:ext cx="8423275" cy="137795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kern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 Prvky 6. skupiny - přechodné prvky </a:t>
            </a:r>
            <a:endParaRPr lang="cs-CZ" sz="32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5059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3787775"/>
            <a:ext cx="47275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/>
            </a:extLst>
          </p:cNvPr>
          <p:cNvSpPr txBox="1"/>
          <p:nvPr/>
        </p:nvSpPr>
        <p:spPr>
          <a:xfrm>
            <a:off x="150813" y="1211263"/>
            <a:ext cx="9612312" cy="609600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   Molybden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(</a:t>
            </a:r>
            <a:r>
              <a:rPr lang="cs-CZ" sz="2800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Mo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patří mezi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esenciální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(pro člověka nezbytné)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stopové prvky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důležitý pro prevenci zubního kazu, zvyšuje tvrdost         zubní skloviny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používá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se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v metalurgii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pro výrobu speciální oceli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Prvky 6. skupiny patří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tvrdé kovy chrom a molybden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Oba jsou biogenní prvky, používají se hlavně v     metalurgii.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/>
            </a:extLst>
          </p:cNvPr>
          <p:cNvSpPr txBox="1"/>
          <p:nvPr/>
        </p:nvSpPr>
        <p:spPr>
          <a:xfrm>
            <a:off x="973138" y="182563"/>
            <a:ext cx="8423275" cy="137795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kern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 Prvky 6. skupiny - přechodné prvky </a:t>
            </a:r>
            <a:endParaRPr lang="cs-CZ" sz="32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/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825" y="1949450"/>
            <a:ext cx="9070975" cy="2832100"/>
          </a:xfrm>
        </p:spPr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6000" dirty="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Prvky 6.skupiny-</a:t>
            </a:r>
            <a:br>
              <a:rPr sz="6000" dirty="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</a:br>
            <a:r>
              <a:rPr sz="6000" dirty="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přechodné prvky</a:t>
            </a:r>
          </a:p>
        </p:txBody>
      </p:sp>
      <p:sp>
        <p:nvSpPr>
          <p:cNvPr id="3" name="TextShape 2">
            <a:extLst>
              <a:ext uri="{FF2B5EF4-FFF2-40B4-BE49-F238E27FC236}"/>
            </a:extLst>
          </p:cNvPr>
          <p:cNvSpPr txBox="1"/>
          <p:nvPr/>
        </p:nvSpPr>
        <p:spPr>
          <a:xfrm>
            <a:off x="1836738" y="4954588"/>
            <a:ext cx="6407150" cy="1079500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lIns="90004" tIns="44997" rIns="90004" bIns="44997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spc="-1">
                <a:solidFill>
                  <a:srgbClr val="2A6099"/>
                </a:solidFill>
                <a:latin typeface="Comic Sans MS"/>
                <a:cs typeface="+mn-cs"/>
              </a:rPr>
              <a:t>Ing.L.Johnová</a:t>
            </a:r>
            <a:endParaRPr lang="cs-CZ" sz="2800" spc="-1">
              <a:solidFill>
                <a:srgbClr val="000000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spc="-1">
                <a:solidFill>
                  <a:srgbClr val="2A6099"/>
                </a:solidFill>
                <a:latin typeface="Comic Sans MS"/>
                <a:cs typeface="+mn-cs"/>
              </a:rPr>
              <a:t>ZŠ Lom</a:t>
            </a:r>
            <a:endParaRPr lang="cs-CZ" sz="2800" spc="-1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/>
            </a:extLst>
          </p:cNvPr>
          <p:cNvSpPr txBox="1"/>
          <p:nvPr/>
        </p:nvSpPr>
        <p:spPr>
          <a:xfrm>
            <a:off x="539750" y="350838"/>
            <a:ext cx="8362950" cy="1520825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kern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 Prvky 6</a:t>
            </a:r>
            <a:r>
              <a:rPr lang="cs-CZ" sz="4000" b="1" kern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.</a:t>
            </a:r>
            <a:r>
              <a:rPr lang="cs-CZ" sz="3200" b="1" kern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skupiny-přechodné prvky </a:t>
            </a:r>
            <a:endParaRPr lang="cs-CZ" sz="32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30722" name="Obrázek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1112838"/>
            <a:ext cx="8786813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/>
            </a:extLst>
          </p:cNvPr>
          <p:cNvSpPr txBox="1"/>
          <p:nvPr/>
        </p:nvSpPr>
        <p:spPr>
          <a:xfrm>
            <a:off x="539750" y="350838"/>
            <a:ext cx="8362950" cy="1520825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kern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 Prvky 6</a:t>
            </a:r>
            <a:r>
              <a:rPr lang="cs-CZ" sz="4000" b="1" kern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.</a:t>
            </a:r>
            <a:r>
              <a:rPr lang="cs-CZ" sz="3200" b="1" kern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skupiny-přechodné prvky </a:t>
            </a:r>
            <a:endParaRPr lang="cs-CZ" sz="32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32770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1339850"/>
            <a:ext cx="7942262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/>
            </a:extLst>
          </p:cNvPr>
          <p:cNvSpPr txBox="1"/>
          <p:nvPr/>
        </p:nvSpPr>
        <p:spPr>
          <a:xfrm>
            <a:off x="234950" y="1233488"/>
            <a:ext cx="9610725" cy="559435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- d</a:t>
            </a:r>
            <a:r>
              <a:rPr lang="cs-CZ" sz="280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říve skupiny 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VI</a:t>
            </a:r>
            <a:r>
              <a:rPr lang="cs-CZ" sz="280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.B, 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jsem zahrnujeme kovy skupiny    chromu</a:t>
            </a:r>
            <a:r>
              <a:rPr lang="cs-CZ" sz="2800" b="1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chrom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(</a:t>
            </a:r>
            <a:r>
              <a:rPr lang="cs-CZ" sz="2800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Cr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molybden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(</a:t>
            </a:r>
            <a:r>
              <a:rPr lang="cs-CZ" sz="2800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Mo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wolfram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(W)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seaborgium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(</a:t>
            </a:r>
            <a:r>
              <a:rPr lang="cs-CZ" sz="2800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Sg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 - radioaktivní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- tyto kovy mají vysoké teploty tání a za běžné teploty jsou stálé, vytvářejí sloučeniny s maximálním oxidačním číslem VI a jejich reaktivita klesá se vzrůstajícím protonovým číslem, nereagují s vodíkem</a:t>
            </a:r>
            <a:endParaRPr lang="cs-CZ" sz="2800" b="1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/>
            </a:extLst>
          </p:cNvPr>
          <p:cNvSpPr txBox="1"/>
          <p:nvPr/>
        </p:nvSpPr>
        <p:spPr>
          <a:xfrm>
            <a:off x="973138" y="182563"/>
            <a:ext cx="8423275" cy="137795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kern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 Prvky 6. skupiny - přechodné prvky </a:t>
            </a:r>
            <a:endParaRPr lang="cs-CZ" sz="32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/>
            </a:extLst>
          </p:cNvPr>
          <p:cNvSpPr txBox="1"/>
          <p:nvPr/>
        </p:nvSpPr>
        <p:spPr>
          <a:xfrm>
            <a:off x="234950" y="1233488"/>
            <a:ext cx="9610725" cy="559435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Chrom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(</a:t>
            </a:r>
            <a:r>
              <a:rPr lang="cs-CZ" sz="2800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Cr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bílý, lesklý, křehký a ze všech kovů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nejtvrdší kov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za běžné teploty  je stálý a nepodléhá korozi(na povrchu vytváří vrstvičku oxidu chromitého Cr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3</a:t>
            </a:r>
          </a:p>
        </p:txBody>
      </p:sp>
      <p:sp>
        <p:nvSpPr>
          <p:cNvPr id="3" name="TextovéPole 2">
            <a:extLst>
              <a:ext uri="{FF2B5EF4-FFF2-40B4-BE49-F238E27FC236}"/>
            </a:extLst>
          </p:cNvPr>
          <p:cNvSpPr txBox="1"/>
          <p:nvPr/>
        </p:nvSpPr>
        <p:spPr>
          <a:xfrm>
            <a:off x="973138" y="182563"/>
            <a:ext cx="8423275" cy="137795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kern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 Prvky 6. skupiny - přechodné prvky </a:t>
            </a:r>
            <a:endParaRPr lang="cs-CZ" sz="32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36867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874963"/>
            <a:ext cx="493553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/>
            </a:extLst>
          </p:cNvPr>
          <p:cNvSpPr txBox="1"/>
          <p:nvPr/>
        </p:nvSpPr>
        <p:spPr>
          <a:xfrm>
            <a:off x="234950" y="1233488"/>
            <a:ext cx="9610725" cy="4592637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 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Chrom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(</a:t>
            </a:r>
            <a:r>
              <a:rPr lang="cs-CZ" sz="2800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Cr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nejčastěji se vyskytuje v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  rudách </a:t>
            </a:r>
            <a:r>
              <a:rPr lang="cs-CZ" sz="2800" b="1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chromitu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a </a:t>
            </a:r>
            <a:r>
              <a:rPr lang="cs-CZ" sz="2800" b="1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krokoitu</a:t>
            </a:r>
            <a:endParaRPr lang="cs-CZ" sz="2800" b="1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-   malá množství </a:t>
            </a:r>
            <a:r>
              <a:rPr lang="cs-CZ" sz="2800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Cr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zabarvují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  drahokam smaragd a rubín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/>
            </a:extLst>
          </p:cNvPr>
          <p:cNvSpPr txBox="1"/>
          <p:nvPr/>
        </p:nvSpPr>
        <p:spPr>
          <a:xfrm>
            <a:off x="973138" y="182563"/>
            <a:ext cx="8423275" cy="137795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kern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 Prvky 6. skupiny - přechodné prvky </a:t>
            </a:r>
            <a:endParaRPr lang="cs-CZ" sz="32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38915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233488"/>
            <a:ext cx="251142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663950"/>
            <a:ext cx="25114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/>
            </a:extLst>
          </p:cNvPr>
          <p:cNvSpPr txBox="1"/>
          <p:nvPr/>
        </p:nvSpPr>
        <p:spPr>
          <a:xfrm>
            <a:off x="234950" y="1233488"/>
            <a:ext cx="9610725" cy="559435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 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Chrom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(</a:t>
            </a:r>
            <a:r>
              <a:rPr lang="cs-CZ" sz="2800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Cr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je stopovým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biogenním prvkem 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důležitým pro   metabolismus cukrů a tuků 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Karcinogenní látka 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/>
            </a:extLst>
          </p:cNvPr>
          <p:cNvSpPr txBox="1"/>
          <p:nvPr/>
        </p:nvSpPr>
        <p:spPr>
          <a:xfrm>
            <a:off x="973138" y="182563"/>
            <a:ext cx="8423275" cy="137795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kern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 Prvky 6. skupiny - přechodné prvky </a:t>
            </a:r>
            <a:endParaRPr lang="cs-CZ" sz="32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0963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3008313"/>
            <a:ext cx="95535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/>
            </a:extLst>
          </p:cNvPr>
          <p:cNvSpPr txBox="1"/>
          <p:nvPr/>
        </p:nvSpPr>
        <p:spPr>
          <a:xfrm>
            <a:off x="217488" y="1284288"/>
            <a:ext cx="9763125" cy="359410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Vyžití: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v metalurgii 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při výrobě oceli, do které se   přidává pro zvýšení její tvrdosti a mechanické odolnosti</a:t>
            </a:r>
          </a:p>
          <a:p>
            <a:pPr marL="457200" indent="-45720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pokovování 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– chirurgických nástrojů, koupelnové kuchyňské vybavení, automobilové a motocyklové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 součásti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/>
            </a:extLst>
          </p:cNvPr>
          <p:cNvSpPr txBox="1"/>
          <p:nvPr/>
        </p:nvSpPr>
        <p:spPr>
          <a:xfrm>
            <a:off x="963613" y="287338"/>
            <a:ext cx="8421687" cy="1376362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kern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  <a:ea typeface="Lucida Sans Unicode" pitchFamily="2"/>
                <a:cs typeface="Tahoma" pitchFamily="2"/>
              </a:rPr>
              <a:t> Prvky 6. skupiny - přechodné prvky </a:t>
            </a:r>
            <a:endParaRPr lang="cs-CZ" sz="32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3011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7800" y="3895725"/>
            <a:ext cx="4295775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 techpo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17924</TotalTime>
  <Words>280</Words>
  <Application>Microsoft Office PowerPoint</Application>
  <PresentationFormat>Vlastní</PresentationFormat>
  <Paragraphs>74</Paragraphs>
  <Slides>11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22" baseType="lpstr">
      <vt:lpstr>Calibri</vt:lpstr>
      <vt:lpstr>Arial</vt:lpstr>
      <vt:lpstr>Tahoma</vt:lpstr>
      <vt:lpstr>Albany</vt:lpstr>
      <vt:lpstr>Times New Roman</vt:lpstr>
      <vt:lpstr>Lucida Sans Unicode</vt:lpstr>
      <vt:lpstr>Comic Sans MS</vt:lpstr>
      <vt:lpstr>NSimSun</vt:lpstr>
      <vt:lpstr>Mangal</vt:lpstr>
      <vt:lpstr>Výchozí</vt:lpstr>
      <vt:lpstr>lyt techpoly</vt:lpstr>
      <vt:lpstr>Snímek 1</vt:lpstr>
      <vt:lpstr>Prvky 6.skupiny- přechodné prvky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 alkalických zemin</dc:title>
  <dc:creator>Lada</dc:creator>
  <cp:lastModifiedBy>Týnka</cp:lastModifiedBy>
  <cp:revision>244</cp:revision>
  <dcterms:created xsi:type="dcterms:W3CDTF">2010-07-10T16:20:51Z</dcterms:created>
  <dcterms:modified xsi:type="dcterms:W3CDTF">2021-04-08T16:44:21Z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