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3E9AF2AB-6C2E-4DBE-8D22-89301378ECF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3110CA2-7B6B-4F21-8244-A16E121BD01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3575F47-FDBF-4910-8CFE-5EC0D1CC4BA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E2650B8-62C6-4FFF-AA7F-37EF5E4C893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C99526-4EF5-4A0F-ACB4-782ADB62EAC8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15811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xmlns="" id="{9407D7E5-3C7A-4F08-AEC5-B93DF9351E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xmlns="" id="{015AFD0D-2715-41A7-A417-DF783D908C9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xmlns="" id="{183EA9E1-B769-415E-8812-E303E0F87D9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B3D78D4-8CC7-4701-8A66-8C17EF7463E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7AC834B-9543-4506-9E29-E683A643F9B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9338C35-2843-401E-B964-9FCB1A3E135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91B9BBD-EF3F-48E2-9F07-D64284273AD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42C5D5C0-9439-4879-96E9-E405F41771F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32D06D-DAB8-4170-8F0D-9430891D0A4F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7FA20F7B-5DF3-491D-9CE3-7794885CC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F14869B4-D2FE-4BD4-ABCC-BA7F5FB643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97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2799DD1D-87A8-4B57-A092-C24D36A78D9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FA4C26-5BBC-4B7D-A662-8A4438BCDF7F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BC69A31A-5BE2-48DA-909E-4BD9C4F6A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4796D7BD-1506-4F08-BBEA-5B39D8DD4A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2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B008F444-FBF2-4454-8558-FA04FBFE79A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64C37B-294F-4A5B-85DB-DB624D928402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41704961-827E-4D64-B167-ADEE570D4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473C04B8-0EB5-4D8A-9E79-6ADE79E53A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76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2F95953D-52D9-4357-B7C5-8B87E2BEC13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5AF4FD-392C-4B7C-9CC5-D057EAC3532F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628C2952-B663-48E3-9A8E-15D7F1D90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67865AC7-D3CB-474A-8052-942D21E4F2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98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3CA4C75A-CA25-4F6A-A575-E06B6F6531F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10ACD1-F660-4F11-A7CE-BC74DAEBCE06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182E1731-9BAD-4E95-8583-28FD957DD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A4DBD5EF-28AC-40A7-A4F4-98EC5BD20F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55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788A3ACC-1771-4FD7-8E0C-8AE58D61B0A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CE5948-2BF9-4E1D-84FE-BDD647487463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B2C01B91-967D-43C8-979F-3799281D0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0B4A1DE4-DB4F-4D03-AC64-45CD85B21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01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887DF200-EEAB-4EC9-A28A-EA57EF03DC7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76FE9E2-C4F6-4799-88AB-9E94536F40E0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643D3B38-691F-43B8-908D-B53966EAB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8173CCEB-2D54-4A76-AC03-48A26CE3D5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1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4155AEE8-B6FA-44D8-8C8C-1A851594D05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BBC9B9-72F7-4341-A40E-C628C49350F5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C4F8B2BE-C055-48A8-9A78-183618DD8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CABF0E95-50F5-4105-8076-1333E8FDDF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5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165176C3-357F-4FCA-AFA9-B70E0AD6AA8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855AAED-2885-4043-BC9F-710DFE7E2AA6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36A34039-FB14-4376-8921-55D203279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17E07024-8F88-4E95-A22C-6181D356AC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31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DE50DF37-E08F-436A-A916-2836A06168B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547B63-9289-4CC8-867A-DE9A73194DC9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E5512A31-AC83-42CD-92A5-5E0F71750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2F4A76DD-521F-4EE2-ADFA-A5992CBFB1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08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0184FB49-2C3D-46A8-A074-FC350FDBF2B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260088-9BBD-4C3B-9DCF-1452186A6B0E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6CE9E1D9-2000-4222-9105-0DF7D9BA7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4F6DE0A0-9220-471C-9947-41E958F94C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5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EBF36D-4448-4935-BE93-A5545B92FA3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0783488-713D-4E17-AB32-12025812E89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1C961D8-592E-4D4F-977D-6EE2DEC080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8F8B336-2083-416A-8E40-A9A89859BE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E83B10F-F1D3-4F94-AE0F-A55308E6A8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68B6DD-26A2-4E46-8472-6B2A03757C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29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0A3E93-CF89-43B8-9A65-C05A736F63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1D34248-A237-4154-91C5-72805C69141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B307B65-2679-4EEA-B65A-0E1A0D1F69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A5C801A-CE99-4603-A7A1-FA0CD4B385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CF4886A-E5A5-4E38-B7D7-34A80DDBE1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B58DD4-C779-4F64-82D8-7D8ABE6D094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74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ADFE84A-A6B9-4B7F-B679-084BC3758B7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5D4BAB5-8958-4603-A59D-4FD94DD1E87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7352CB4-4A55-4D20-B9F0-EEEAC9B42D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955F01D-DB14-4065-AC47-2D69C9541C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D944778-B0B5-4E45-AE82-29F4D93102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F94B52-070B-45B3-9329-FA026ED52A5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90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E702B7-1EB7-429B-9EFF-B802CA6ABA7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5C68FE1-7168-4615-8475-476D381DCC1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934798B-9964-432C-9E0E-771478D649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E38F1B9-2734-41BB-BBB0-6ECC45BC17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130126C-3B40-4BD4-9DF8-15EB77377F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AEC205-EF6C-47E8-837A-991166D1755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66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796BB4-58A3-49FF-90A8-23702C2883D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50D92D3-FF72-4DD1-A589-1E2E2018312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E73CBE2-4556-4E04-91C8-2ABC4F0F53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AA5BA0A-9460-4454-880C-CBB387C0EE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4E1A069-49EA-490C-9FDB-60B9046BC4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AC2D9E-C168-4420-9080-3A6E1DEDAA0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5753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132530-CF8F-4BE8-B1DF-466CD07837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E095C49-DA85-4672-A667-BFA41F8C28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81D9604-074D-42C1-BA22-E9FF69646B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1854461-A19C-44DF-B4CA-D77D3211BE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FA589E9-F263-4434-B015-FE1C6EDFA8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B57191-7783-46D5-B011-E112FB044CB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55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C0ECAB-FAFB-48E9-BC26-C027FFA908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83125F5-4AFF-4BD1-B864-DB0766EE3F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926EAA2-9866-4B8E-B888-219E2202E1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9FE980F-3664-435F-B8B4-7E1563D9E0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D5DD27D-EDBD-4C1F-858F-A08E0E2CA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9A22BB6-2912-47F8-8C34-89B566491D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F505E-2C4A-47DA-A32C-66BF0C2533C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3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E3BC49-FC96-4EDD-A6F8-D6BFEA35F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60FDE41-0BB8-49C8-B0B0-30C19C24CE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4196612-8E72-4C98-B317-36E4B664BAA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826A7FA8-9D39-40C0-A22F-DA350EBB387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EC9AA7C-CEEE-47D2-8F0B-5E910CD4F6A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FB65AD38-E932-47E3-B309-9E564B86BA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D7957A0A-01E2-4A3C-B1B7-73F4BF60FE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DB08C11-B515-4334-BDE3-C62D2AD9EF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3BA59-7973-43AF-ABD8-066397790A4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696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91516D-3F63-48B0-8945-1C5C61A6AA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1A10212-CD13-42DC-B97E-D709EF5377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C8B5E2-3B16-4974-88CE-66C3925831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0C42BA9-35C1-4B90-91B2-0E5F33D1EB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CDD7B8-2D28-43D3-8E1A-C37C42D8902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28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F373F02-D90F-4BC6-B0CA-7783D77298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4F1AB67F-73F8-45E9-BBE2-28A4C96D55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5FD60CF-2AE8-40FE-BAB7-86A4F1C51F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864E77-53C7-4A4A-9632-FE6F68E073E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82140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8C59B5-FEB8-43CC-99AA-DAFEDDAC07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1972142-93D0-4B20-9359-DE2CFDBE49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7C3D9F5-BE16-47E6-B70E-0542240D22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2F78780-EC0D-4A62-8424-E68EF2FA59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91F190F-9A32-4274-ACC6-E798E60128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8827CD0-D24B-433A-B379-EC2F4B9651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727F3-2938-41EA-AA78-CDAA945E2CE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50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3AC86B-392E-4142-9948-CC0CA47A93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946B91C-3265-45AF-B50A-F88C1106612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622EEA2-0818-42AF-A529-928ADC3FF7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2E06D2F-718E-4DDD-860A-11022BC535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C390A4-DFB2-4B2D-844B-8EE6F01B10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909A2B-B1F6-4985-AD51-91A70743572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253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16ADEF-7718-4F6F-B08C-B4985FF68B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5E8BCEB7-C562-4553-B552-731923118F1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676995D-27C5-409C-B27B-E9A26A64C7D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1781F11-99D4-49E9-BEA5-D56CA18239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E68AF3B-F5C6-4FEB-96A0-243DCAEA86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B25F3E5-2688-40A4-916F-532C35C1D7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460E05-C2BC-4A6A-ABC9-13265F38A88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10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0A187D-C9B8-4836-86D3-D204387469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654D6BE-B881-4A8F-A506-8AA2CF3DFB8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B7C4417-7FE3-4C3D-A86E-01468276A0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1799C17-32AD-4897-9499-16F0933B91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B3B7D07-D80E-41B1-BB4F-5C12960F95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6E5307-F658-4597-BCE3-A8453BD9A6A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476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B05236FB-8AD9-431B-B2CB-E336D34771F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37991B7-4EE5-4B8F-ADE0-6329983220F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FC72276-AFAA-4331-8C25-3D2059E93D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896AC3F-730C-4250-9129-792A7A6601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BDEFC1A-1D2A-4BCF-85C1-D25A401175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8DD86C-5B98-48C2-89DA-CE8E3B4B8D1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6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6B3C79-B553-4CC7-BA40-8CB5DE96A6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01D0F99-7330-487E-A892-B4B0E529A7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9301D23-43E2-4196-AFD6-6255211449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73A1C00-EF04-4603-858D-2D5699A792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59C22AD-37E7-4560-A368-456707B5B9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D0B83-33B0-4CB7-BB01-C54E464ECD7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2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892143-7EA2-4793-A334-3FE425A567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276D010-DAF1-4E4A-A943-A8A0C407B3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86C18F3-3FB7-470F-BF2D-F34F131E95C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A9ED943-08A5-4207-9AB1-BAB3D06766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743811E-0232-473B-B6E2-0F00AA7B49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B42CA22-808F-400F-80DE-B3889951F9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2EC120-2F30-47AF-AF76-B457DD973E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1DD3BA-A81A-4353-8824-4C54E98C33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0089F85-6B6D-49AB-B3C0-1D17BCD42D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9CB8567-F797-4FFA-98A8-702C23888DA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8D18A4C-85BE-4BD8-AFB4-79E5D7F9831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C7B826B-5EA6-4011-AB56-455132FFF0A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79A79EC-3C5B-49F9-B12A-997537306E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E5EF8EE5-2842-4BE3-961C-9E9F312C4E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89C1110-2B91-49CF-9B3C-127A0B6044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268F1A-8788-4AE8-AD35-C76823129A9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42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802A9C-6A30-4634-B50F-51DE4BF2E6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9A79BD5-B5E1-4363-8581-D68E2D64A3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2E70AC2-7867-4D5A-BDFF-6A074A96B4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B9EB7DC3-BC0E-46C3-AD7D-FB66568621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23343A-1B47-4F9A-998C-3F7916370D8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57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9724B778-58F9-4ED8-8DB2-7296E2BCDA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57D6A9C5-5B18-4C19-9FD1-7E51066C10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BC2B11E-5387-4E45-95DE-2E4B4CFEDC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86FF1F-A530-4184-863A-812AD55C342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29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AD9A59-52C7-4F50-B334-ABA3CF2A1B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4668BBC-1545-4A27-9A62-BE397971C0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E899792-C809-4CEB-A6F0-D995AF62D6B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F1FC0C2-E8CE-4A4B-815A-CCB3CB8ED0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4C7CAB3-000E-4660-B7D7-32038E734F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65C8BEF-5BCF-45FA-8E2E-997BF4AEF4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465776-F828-442A-9639-A23DF75DFCE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4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968E4D-2A9C-4CBE-B2F6-058020115B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117BCCD-CBCB-43EA-8E5B-5F37DB8E67A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C89D2BB-AD3A-4A2A-B18F-4037BBEA8E4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0691963-E095-467C-ABC9-C4A645EAC9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374CAB7-0AE1-429A-BB89-8B59642679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63F8582-7CEC-428D-B50D-068BD09C1E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E55560-13C1-4D5D-8064-CB5E84D93F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85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58AE3684-890F-412E-A761-87DF6BA1BF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8221E01-CEC0-4A98-9259-9541AA19C6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EC1C3DB-DC5C-4D5F-A6B9-1170603359E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C8B18AD-617C-4181-8E83-33F706CE36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3443D27-1D11-411D-86B1-4FBA2DAD4A3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C852338-9EF6-455E-B7AA-34709464C233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FA82DBB-6103-42A5-A026-0799615497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ECD6D30-3591-4CB9-9B69-3805BF7721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4F6AA9D-5072-4CCD-8C8F-6E200AD1AD2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425665-DB81-4BEA-B52D-00E946145F8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18ED389-51E8-4436-838B-7A30E62A418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C131C21-C233-49CA-B555-0FA887C660B7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9C37BE-DAF5-4986-BF87-ED4CA59B3D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4B896C8-E6A9-4CE3-AE59-A48EFA7E795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>
                <a:latin typeface="Liberation Serif"/>
                <a:ea typeface="NSimSun" pitchFamily="49"/>
                <a:cs typeface="Mangal" pitchFamily="18"/>
              </a:rPr>
              <a:t>Přírodopis 9.A (22.3 -2.4) Vnitřní geologické děje - poruchy zemské kůry, sopky</a:t>
            </a:r>
            <a:br>
              <a:rPr lang="cs-CZ" sz="2800">
                <a:latin typeface="Liberation Serif"/>
                <a:ea typeface="NSimSun" pitchFamily="49"/>
                <a:cs typeface="Mangal" pitchFamily="18"/>
              </a:rPr>
            </a:br>
            <a:r>
              <a:rPr lang="cs-CZ" sz="2800">
                <a:latin typeface="Liberation Serif"/>
                <a:ea typeface="NSimSun" pitchFamily="49"/>
                <a:cs typeface="Mangal" pitchFamily="18"/>
              </a:rPr>
              <a:t>Z učebnice přírodopisu přečtěte stranu 63 - 68 .</a:t>
            </a:r>
            <a:br>
              <a:rPr lang="cs-CZ" sz="2800">
                <a:latin typeface="Liberation Serif"/>
                <a:ea typeface="NSimSun" pitchFamily="49"/>
                <a:cs typeface="Mangal" pitchFamily="18"/>
              </a:rPr>
            </a:br>
            <a:r>
              <a:rPr lang="cs-CZ" sz="2800">
                <a:latin typeface="Liberation Serif"/>
                <a:ea typeface="NSimSun" pitchFamily="49"/>
                <a:cs typeface="Mangal" pitchFamily="18"/>
              </a:rPr>
              <a:t>Udělejte si výpisky z přiložené prezentace: Vnitřní geologické děje - poruchy zemské kůry, sopky. Práce na 14 dní.</a:t>
            </a:r>
            <a:br>
              <a:rPr lang="cs-CZ" sz="2800">
                <a:latin typeface="Liberation Serif"/>
                <a:ea typeface="NSimSun" pitchFamily="49"/>
                <a:cs typeface="Mangal" pitchFamily="18"/>
              </a:rPr>
            </a:br>
            <a:r>
              <a:rPr lang="cs-CZ" sz="2800">
                <a:latin typeface="Liberation Serif"/>
                <a:ea typeface="NSimSun" pitchFamily="49"/>
                <a:cs typeface="Mangal" pitchFamily="18"/>
              </a:rPr>
              <a:t>Písemně do sešitu odpovězte na otázku č.5 strana č.68. </a:t>
            </a:r>
            <a:br>
              <a:rPr lang="cs-CZ" sz="2800">
                <a:latin typeface="Liberation Serif"/>
                <a:ea typeface="NSimSun" pitchFamily="49"/>
                <a:cs typeface="Mangal" pitchFamily="18"/>
              </a:rPr>
            </a:br>
            <a:r>
              <a:rPr lang="cs-CZ" sz="2800">
                <a:latin typeface="Liberation Serif"/>
                <a:ea typeface="NSimSun" pitchFamily="49"/>
                <a:cs typeface="Mangal" pitchFamily="18"/>
              </a:rPr>
              <a:t>Vnitřní geologické děje -  poruchy zemské kůry, sopky</a:t>
            </a:r>
            <a:r>
              <a:rPr lang="cs-CZ" sz="2800" b="1">
                <a:latin typeface="Helvetica" pitchFamily="34"/>
                <a:ea typeface="NSimSun" pitchFamily="49"/>
                <a:cs typeface="Mangal" pitchFamily="18"/>
              </a:rPr>
              <a:t>.</a:t>
            </a:r>
            <a:r>
              <a:rPr lang="cs-CZ" sz="2800">
                <a:latin typeface="Liberation Serif"/>
                <a:ea typeface="NSimSun" pitchFamily="49"/>
                <a:cs typeface="Mangal" pitchFamily="18"/>
              </a:rPr>
              <a:t>pptx </a:t>
            </a:r>
            <a:endParaRPr lang="cs-CZ" sz="2800"/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A6FE474B-97EA-421C-A3F2-E3DDD6F37563}"/>
              </a:ext>
            </a:extLst>
          </p:cNvPr>
          <p:cNvSpPr txBox="1"/>
          <p:nvPr/>
        </p:nvSpPr>
        <p:spPr>
          <a:xfrm>
            <a:off x="179999" y="143999"/>
            <a:ext cx="9719998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Typy sopek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14A41415-1B74-4B66-99BC-99D0A3A68B70}"/>
              </a:ext>
            </a:extLst>
          </p:cNvPr>
          <p:cNvSpPr txBox="1"/>
          <p:nvPr/>
        </p:nvSpPr>
        <p:spPr>
          <a:xfrm>
            <a:off x="251999" y="719998"/>
            <a:ext cx="9195892" cy="659515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popelové sopky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škvárové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vzácné, rychle zanikají, tvoří je sopečný popel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nejmladší sopky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</a:t>
            </a:r>
            <a:r>
              <a:rPr lang="cs-CZ" sz="26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Paricutin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štítové sopky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široký plochý kužel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opakované výlevy velmi řídké lávy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</a:t>
            </a:r>
            <a:r>
              <a:rPr lang="cs-CZ" sz="26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Havajské sopky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stratovulkány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typické kontinentální sopky (60% všech sopek)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kónický kužel, střídají se vrstvy lávy a nezpevněných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sopečných materiálů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</a:t>
            </a:r>
            <a:r>
              <a:rPr lang="cs-CZ" sz="26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Etna, Vesuv,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96D25B58-29B5-4A43-BDF2-98D8158316D9}"/>
              </a:ext>
            </a:extLst>
          </p:cNvPr>
          <p:cNvSpPr txBox="1"/>
          <p:nvPr/>
        </p:nvSpPr>
        <p:spPr>
          <a:xfrm>
            <a:off x="359999" y="179999"/>
            <a:ext cx="9359999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Sopka a její život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A7FE17E-0D0F-4512-868C-27DA3DFD32E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9199" y="899998"/>
            <a:ext cx="6670804" cy="61199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3BA0A830-7C3F-498B-BAF6-869B964D67E6}"/>
              </a:ext>
            </a:extLst>
          </p:cNvPr>
          <p:cNvSpPr txBox="1"/>
          <p:nvPr/>
        </p:nvSpPr>
        <p:spPr>
          <a:xfrm>
            <a:off x="7380003" y="816120"/>
            <a:ext cx="2340004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popel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2A21698B-DF68-42D3-8A70-300283E8B1B0}"/>
              </a:ext>
            </a:extLst>
          </p:cNvPr>
          <p:cNvSpPr txBox="1"/>
          <p:nvPr/>
        </p:nvSpPr>
        <p:spPr>
          <a:xfrm>
            <a:off x="7380003" y="1367997"/>
            <a:ext cx="2340004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sopečné pumy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6B08F080-2E2E-4097-989B-F367BA00C66C}"/>
              </a:ext>
            </a:extLst>
          </p:cNvPr>
          <p:cNvSpPr txBox="1"/>
          <p:nvPr/>
        </p:nvSpPr>
        <p:spPr>
          <a:xfrm>
            <a:off x="7380003" y="2436117"/>
            <a:ext cx="2520004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komín (sopouch)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ED0B7B21-AF97-445B-8EAF-3B201063E93C}"/>
              </a:ext>
            </a:extLst>
          </p:cNvPr>
          <p:cNvSpPr txBox="1"/>
          <p:nvPr/>
        </p:nvSpPr>
        <p:spPr>
          <a:xfrm>
            <a:off x="7380003" y="4056122"/>
            <a:ext cx="2520004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vedlejší sopouch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18900FD8-BE9C-421B-9605-2D8A488E9B39}"/>
              </a:ext>
            </a:extLst>
          </p:cNvPr>
          <p:cNvSpPr txBox="1"/>
          <p:nvPr/>
        </p:nvSpPr>
        <p:spPr>
          <a:xfrm>
            <a:off x="7380003" y="5460120"/>
            <a:ext cx="2520004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magmatický krb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BFFB8886-D7E1-48A2-ADFB-C268481BB817}"/>
              </a:ext>
            </a:extLst>
          </p:cNvPr>
          <p:cNvSpPr txBox="1"/>
          <p:nvPr/>
        </p:nvSpPr>
        <p:spPr>
          <a:xfrm>
            <a:off x="7380003" y="3228481"/>
            <a:ext cx="2700003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utuhlá mladá láva</a:t>
            </a: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xmlns="" id="{1972619A-9D78-478D-ADC2-D2D0B77E1E2F}"/>
              </a:ext>
            </a:extLst>
          </p:cNvPr>
          <p:cNvSpPr/>
          <p:nvPr/>
        </p:nvSpPr>
        <p:spPr>
          <a:xfrm>
            <a:off x="5219998" y="1079997"/>
            <a:ext cx="2159639" cy="359642"/>
          </a:xfrm>
          <a:custGeom>
            <a:avLst/>
            <a:gdLst>
              <a:gd name="f0" fmla="val w"/>
              <a:gd name="f1" fmla="val h"/>
              <a:gd name="f2" fmla="val 0"/>
              <a:gd name="f3" fmla="val 6000"/>
              <a:gd name="f4" fmla="val 1000"/>
              <a:gd name="f5" fmla="*/ f0 1 6000"/>
              <a:gd name="f6" fmla="*/ f1 1 100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6000"/>
              <a:gd name="f13" fmla="*/ f10 1 100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6000" h="1000" fill="none">
                <a:moveTo>
                  <a:pt x="f3" y="f2"/>
                </a:moveTo>
                <a:lnTo>
                  <a:pt x="f2" y="f4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xmlns="" id="{FCFC5661-C34D-419B-9CBC-3B755BDB0BE1}"/>
              </a:ext>
            </a:extLst>
          </p:cNvPr>
          <p:cNvSpPr/>
          <p:nvPr/>
        </p:nvSpPr>
        <p:spPr>
          <a:xfrm>
            <a:off x="4140000" y="1619996"/>
            <a:ext cx="3239636" cy="431642"/>
          </a:xfrm>
          <a:custGeom>
            <a:avLst/>
            <a:gdLst>
              <a:gd name="f0" fmla="val w"/>
              <a:gd name="f1" fmla="val h"/>
              <a:gd name="f2" fmla="val 0"/>
              <a:gd name="f3" fmla="val 9000"/>
              <a:gd name="f4" fmla="val 1200"/>
              <a:gd name="f5" fmla="*/ f0 1 9000"/>
              <a:gd name="f6" fmla="*/ f1 1 120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9000"/>
              <a:gd name="f13" fmla="*/ f10 1 120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9000" h="1200" fill="none">
                <a:moveTo>
                  <a:pt x="f3" y="f2"/>
                </a:moveTo>
                <a:lnTo>
                  <a:pt x="f2" y="f4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xmlns="" id="{C28BB677-DB99-440B-AEA9-F2188987BACE}"/>
              </a:ext>
            </a:extLst>
          </p:cNvPr>
          <p:cNvSpPr/>
          <p:nvPr/>
        </p:nvSpPr>
        <p:spPr>
          <a:xfrm>
            <a:off x="3780001" y="2700003"/>
            <a:ext cx="3599636" cy="719641"/>
          </a:xfrm>
          <a:custGeom>
            <a:avLst/>
            <a:gdLst>
              <a:gd name="f0" fmla="val w"/>
              <a:gd name="f1" fmla="val h"/>
              <a:gd name="f2" fmla="val 0"/>
              <a:gd name="f3" fmla="val 10000"/>
              <a:gd name="f4" fmla="val 2000"/>
              <a:gd name="f5" fmla="*/ f0 1 10000"/>
              <a:gd name="f6" fmla="*/ f1 1 200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0000"/>
              <a:gd name="f13" fmla="*/ f10 1 200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0000" h="2000" fill="none">
                <a:moveTo>
                  <a:pt x="f3" y="f2"/>
                </a:moveTo>
                <a:lnTo>
                  <a:pt x="f2" y="f4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xmlns="" id="{0D00C78A-8AB3-4225-87BD-FDB54B88A945}"/>
              </a:ext>
            </a:extLst>
          </p:cNvPr>
          <p:cNvSpPr/>
          <p:nvPr/>
        </p:nvSpPr>
        <p:spPr>
          <a:xfrm>
            <a:off x="5399998" y="3528002"/>
            <a:ext cx="1979639" cy="179643"/>
          </a:xfrm>
          <a:custGeom>
            <a:avLst/>
            <a:gdLst>
              <a:gd name="f0" fmla="val w"/>
              <a:gd name="f1" fmla="val h"/>
              <a:gd name="f2" fmla="val 0"/>
              <a:gd name="f3" fmla="val 5500"/>
              <a:gd name="f4" fmla="val 500"/>
              <a:gd name="f5" fmla="*/ f0 1 5500"/>
              <a:gd name="f6" fmla="*/ f1 1 50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5500"/>
              <a:gd name="f13" fmla="*/ f10 1 50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5500" h="500" fill="none">
                <a:moveTo>
                  <a:pt x="f3" y="f2"/>
                </a:moveTo>
                <a:lnTo>
                  <a:pt x="f2" y="f4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xmlns="" id="{CBC56E86-28A8-44CD-927B-598BFC202F9B}"/>
              </a:ext>
            </a:extLst>
          </p:cNvPr>
          <p:cNvSpPr/>
          <p:nvPr/>
        </p:nvSpPr>
        <p:spPr>
          <a:xfrm>
            <a:off x="4679999" y="4140000"/>
            <a:ext cx="2699637" cy="179643"/>
          </a:xfrm>
          <a:custGeom>
            <a:avLst/>
            <a:gdLst>
              <a:gd name="f0" fmla="val w"/>
              <a:gd name="f1" fmla="val h"/>
              <a:gd name="f2" fmla="val 0"/>
              <a:gd name="f3" fmla="val 7500"/>
              <a:gd name="f4" fmla="val 500"/>
              <a:gd name="f5" fmla="*/ f0 1 7500"/>
              <a:gd name="f6" fmla="*/ f1 1 50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7500"/>
              <a:gd name="f13" fmla="*/ f10 1 50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7500" h="500" fill="none">
                <a:moveTo>
                  <a:pt x="f3" y="f4"/>
                </a:moveTo>
                <a:lnTo>
                  <a:pt x="f2" y="f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xmlns="" id="{AE8DEC43-0A6F-4CA9-8D2B-F008A1E042B9}"/>
              </a:ext>
            </a:extLst>
          </p:cNvPr>
          <p:cNvSpPr/>
          <p:nvPr/>
        </p:nvSpPr>
        <p:spPr>
          <a:xfrm>
            <a:off x="3960001" y="5759997"/>
            <a:ext cx="3419636" cy="179643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500"/>
              <a:gd name="f5" fmla="*/ f0 1 9500"/>
              <a:gd name="f6" fmla="*/ f1 1 50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9500"/>
              <a:gd name="f13" fmla="*/ f10 1 50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9500" h="500" fill="none">
                <a:moveTo>
                  <a:pt x="f3" y="f2"/>
                </a:moveTo>
                <a:lnTo>
                  <a:pt x="f2" y="f4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DC06DB3B-BA7A-4695-992A-132D44B766A4}"/>
              </a:ext>
            </a:extLst>
          </p:cNvPr>
          <p:cNvSpPr txBox="1"/>
          <p:nvPr/>
        </p:nvSpPr>
        <p:spPr>
          <a:xfrm>
            <a:off x="7380003" y="1896483"/>
            <a:ext cx="2340004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kráter</a:t>
            </a: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xmlns="" id="{BF34B878-9F1D-4E1B-81D7-74CDDC000AE0}"/>
              </a:ext>
            </a:extLst>
          </p:cNvPr>
          <p:cNvSpPr/>
          <p:nvPr/>
        </p:nvSpPr>
        <p:spPr>
          <a:xfrm>
            <a:off x="3960001" y="2159995"/>
            <a:ext cx="3419636" cy="539642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1500"/>
              <a:gd name="f5" fmla="*/ f0 1 9500"/>
              <a:gd name="f6" fmla="*/ f1 1 1500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9500"/>
              <a:gd name="f13" fmla="*/ f10 1 1500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9500" h="1500" fill="none">
                <a:moveTo>
                  <a:pt x="f3" y="f2"/>
                </a:moveTo>
                <a:lnTo>
                  <a:pt x="f2" y="f4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B9EBCA8A-F871-4341-97EF-F539462F6E48}"/>
              </a:ext>
            </a:extLst>
          </p:cNvPr>
          <p:cNvSpPr txBox="1"/>
          <p:nvPr/>
        </p:nvSpPr>
        <p:spPr>
          <a:xfrm>
            <a:off x="0" y="7026843"/>
            <a:ext cx="10079998" cy="4345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ČERNÍK, Vladimír, Zdeněk MARTINEC a Jan VÍTEK. </a:t>
            </a:r>
            <a:r>
              <a:rPr lang="cs-CZ" sz="12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Přírodopis 4: mineralogie a geologie se základy ekologie : pro žáky základní školy (9. ročník) a nižší ročníky víceletých gymnázií</a:t>
            </a: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. 2. vyd. Překlad Pavel Kaas. Praha: SPN - pedagogické nakladatelství, 2004, 87 s. ISBN 80-723-5261-X.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9D5DE36B-D147-452E-B596-5A462C15FBAB}"/>
              </a:ext>
            </a:extLst>
          </p:cNvPr>
          <p:cNvSpPr txBox="1"/>
          <p:nvPr/>
        </p:nvSpPr>
        <p:spPr>
          <a:xfrm>
            <a:off x="179999" y="107999"/>
            <a:ext cx="9719998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Život vulkánu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173F5987-DB54-4E34-BC4D-FF3CBEEC611C}"/>
              </a:ext>
            </a:extLst>
          </p:cNvPr>
          <p:cNvSpPr txBox="1"/>
          <p:nvPr/>
        </p:nvSpPr>
        <p:spPr>
          <a:xfrm>
            <a:off x="251999" y="719998"/>
            <a:ext cx="10617436" cy="59878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Eruptivní stádium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relativně krátká fáze – několik let, někdy i staletí 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trvalými nebo periodickými erupcemi lávy, popela a plynů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(sopka Paricutin v Mexiku – 9 let)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některé „spí“ několik staletí a erupce trvají jen několik týdnů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(sopka Svatá Helena v USA)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vyhasínání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fáze trvá déle, zpravidla celá tisíciletí, když ustanou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erupce ze sopky unikají plyny, zemská kůra je v okolí krbu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teplá a ohřívá podzemní vodu, která pryští na povrch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(teplé prameny, gejzíry)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vyhasnutí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a destrukce – trvá nejdéle, až miliony 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xmlns="" id="{BF102D49-AD30-47F3-A41C-FD7BE11F53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1519559"/>
            <a:ext cx="9071643" cy="3187442"/>
          </a:xfrm>
        </p:spPr>
        <p:txBody>
          <a:bodyPr/>
          <a:lstStyle/>
          <a:p>
            <a:pPr lvl="0"/>
            <a:r>
              <a:rPr lang="cs-CZ" sz="6000" b="1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Vnitřní geologické děje - poruchy zemské kůry, sopky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FE71C733-640A-444A-9436-4AA18BCB0CDB}"/>
              </a:ext>
            </a:extLst>
          </p:cNvPr>
          <p:cNvSpPr txBox="1"/>
          <p:nvPr/>
        </p:nvSpPr>
        <p:spPr>
          <a:xfrm>
            <a:off x="179999" y="395999"/>
            <a:ext cx="9719998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Poruchy zemské kůry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E35969F-4623-4059-8EE5-2D14EBDCD8FA}"/>
              </a:ext>
            </a:extLst>
          </p:cNvPr>
          <p:cNvSpPr txBox="1"/>
          <p:nvPr/>
        </p:nvSpPr>
        <p:spPr>
          <a:xfrm>
            <a:off x="251999" y="1223997"/>
            <a:ext cx="9287999" cy="307115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horniny vystaveny tlakovým silám a účinkům vysoké teploty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dochází k deformaci zemské kůry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vrásy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zlomy		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horotvorné procesy – vznik pohoří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421E8DDF-F258-4CE9-B6C9-24B461C0C0CC}"/>
              </a:ext>
            </a:extLst>
          </p:cNvPr>
          <p:cNvSpPr txBox="1"/>
          <p:nvPr/>
        </p:nvSpPr>
        <p:spPr>
          <a:xfrm>
            <a:off x="179999" y="359999"/>
            <a:ext cx="9719998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Vrásy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BE3BFAFB-F35A-4133-9457-33220E296F1A}"/>
              </a:ext>
            </a:extLst>
          </p:cNvPr>
          <p:cNvSpPr txBox="1"/>
          <p:nvPr/>
        </p:nvSpPr>
        <p:spPr>
          <a:xfrm>
            <a:off x="251999" y="863998"/>
            <a:ext cx="9287999" cy="10839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zprohýbané vrstvy hornin – boční tlak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velikost vrás je různá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16BCDA3-FDE1-4A4E-9FF6-980EE4B19C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1082" y="2159995"/>
            <a:ext cx="4228917" cy="48002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7896F327-A607-4EA6-A392-3DD5D171B48E}"/>
              </a:ext>
            </a:extLst>
          </p:cNvPr>
          <p:cNvSpPr txBox="1"/>
          <p:nvPr/>
        </p:nvSpPr>
        <p:spPr>
          <a:xfrm>
            <a:off x="5039999" y="2520004"/>
            <a:ext cx="2520004" cy="5871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přímá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8DAE212B-FAA3-4F80-8F51-5DC9F53678AB}"/>
              </a:ext>
            </a:extLst>
          </p:cNvPr>
          <p:cNvSpPr txBox="1"/>
          <p:nvPr/>
        </p:nvSpPr>
        <p:spPr>
          <a:xfrm>
            <a:off x="5039999" y="3744358"/>
            <a:ext cx="2520004" cy="5871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šikmá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FD5913AF-BF2B-49AE-9ACF-0CFC9B12474A}"/>
              </a:ext>
            </a:extLst>
          </p:cNvPr>
          <p:cNvSpPr txBox="1"/>
          <p:nvPr/>
        </p:nvSpPr>
        <p:spPr>
          <a:xfrm>
            <a:off x="5039999" y="4968355"/>
            <a:ext cx="2520004" cy="5871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ležatá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CD1520A4-9CC8-4406-A48B-6D53C96F2999}"/>
              </a:ext>
            </a:extLst>
          </p:cNvPr>
          <p:cNvSpPr txBox="1"/>
          <p:nvPr/>
        </p:nvSpPr>
        <p:spPr>
          <a:xfrm>
            <a:off x="5039999" y="6048362"/>
            <a:ext cx="2520004" cy="5871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překocená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C371C318-E3A9-475D-9EDF-1A702BB5FF72}"/>
              </a:ext>
            </a:extLst>
          </p:cNvPr>
          <p:cNvSpPr txBox="1"/>
          <p:nvPr/>
        </p:nvSpPr>
        <p:spPr>
          <a:xfrm>
            <a:off x="179999" y="7020004"/>
            <a:ext cx="9539999" cy="262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DOC.DR. PAUK, František. </a:t>
            </a:r>
            <a:r>
              <a:rPr lang="cs-CZ" sz="12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Přírodopis 9: Mineralogie, geologie a vývoj života</a:t>
            </a: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. Praha: SPN, 1965. ISBN 29 951/62.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CA4E1EC4-EAF4-412A-A4D0-46825E3BFE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5837" y="234360"/>
            <a:ext cx="6104159" cy="48056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5E358B4-270C-4CA6-AD0B-FB9E139519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20000" y="3528002"/>
            <a:ext cx="5579997" cy="3941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012B7F2-9641-4FAB-B53B-C2E77640C6FA}"/>
              </a:ext>
            </a:extLst>
          </p:cNvPr>
          <p:cNvSpPr txBox="1"/>
          <p:nvPr/>
        </p:nvSpPr>
        <p:spPr>
          <a:xfrm>
            <a:off x="179999" y="359999"/>
            <a:ext cx="9719998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Zlomy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DA980F62-31CA-4C6C-BF89-741AB9E4EE54}"/>
              </a:ext>
            </a:extLst>
          </p:cNvPr>
          <p:cNvSpPr txBox="1"/>
          <p:nvPr/>
        </p:nvSpPr>
        <p:spPr>
          <a:xfrm>
            <a:off x="251999" y="935998"/>
            <a:ext cx="9467999" cy="20775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porušení souvislosti horninové masy – pohyb horninových ker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může vzniknout kerné pohoří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</a:t>
            </a:r>
            <a:r>
              <a:rPr lang="cs-CZ" sz="26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část - Krkonoš, Krušných hor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2D16213-4476-4F8A-BBAE-899D0446EF7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356" y="3132002"/>
            <a:ext cx="4823642" cy="4128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F61ED12-42BA-4FC8-A3E5-D371819628EB}"/>
              </a:ext>
            </a:extLst>
          </p:cNvPr>
          <p:cNvSpPr txBox="1"/>
          <p:nvPr/>
        </p:nvSpPr>
        <p:spPr>
          <a:xfrm>
            <a:off x="179999" y="7272003"/>
            <a:ext cx="9539999" cy="262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TOLA, José. </a:t>
            </a:r>
            <a:r>
              <a:rPr lang="cs-CZ" sz="1200" b="0" i="1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Fyzická geografie</a:t>
            </a: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. 1. vyd. Překlad Pavel Kaas. Havlíčkùv Brod: Fragment, 2005, 96 s. ISBN 802530081112005.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C7AFFA5-AFE7-4A5B-B2AD-A171E4F18DE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75998" y="3132002"/>
            <a:ext cx="3715198" cy="40060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E6664AF0-3D5B-4821-BB6E-E256EE0AC7AE}"/>
              </a:ext>
            </a:extLst>
          </p:cNvPr>
          <p:cNvSpPr txBox="1"/>
          <p:nvPr/>
        </p:nvSpPr>
        <p:spPr>
          <a:xfrm>
            <a:off x="8460001" y="3009601"/>
            <a:ext cx="1619996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přesmyk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2AE07E6E-86FA-4EA8-B1E1-702A75D8881D}"/>
              </a:ext>
            </a:extLst>
          </p:cNvPr>
          <p:cNvSpPr txBox="1"/>
          <p:nvPr/>
        </p:nvSpPr>
        <p:spPr>
          <a:xfrm>
            <a:off x="8748000" y="6119996"/>
            <a:ext cx="1331997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pokles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1FD465A5-839C-4FDC-8709-137F6D9CBC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99" y="791998"/>
            <a:ext cx="4823999" cy="5759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B6231D8-C745-4001-BAF7-C69EF6E7B18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9" y="474116"/>
            <a:ext cx="4967999" cy="65458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D8FF01B-4204-49C7-9B0A-1954ACE3486E}"/>
              </a:ext>
            </a:extLst>
          </p:cNvPr>
          <p:cNvSpPr txBox="1"/>
          <p:nvPr/>
        </p:nvSpPr>
        <p:spPr>
          <a:xfrm>
            <a:off x="251999" y="196202"/>
            <a:ext cx="9539999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Zemětřesení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0191B3D-61E0-4F22-A922-0D5E8024F24B}"/>
              </a:ext>
            </a:extLst>
          </p:cNvPr>
          <p:cNvSpPr txBox="1"/>
          <p:nvPr/>
        </p:nvSpPr>
        <p:spPr>
          <a:xfrm>
            <a:off x="179999" y="899998"/>
            <a:ext cx="9827998" cy="60519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a)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sopečná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málo častá, omezena na oblasti sopek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b)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tektonická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způsobená napětím v zemské kůře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- 90% všech zemětřesení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krátké a náhlé pohyby zemské kůry podle zlomů a puklin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 Evropě podél pásem mladých pohoří, v oblasti Středozemí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 ČR – Krušné hory (Kraslicko, Sokolovsko, Chebsko)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c)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řítivá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propadnutí stropů podzemních dutin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krasové oblasti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velmi vzácná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síla zemětřesení se vyjadřuje pomocí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Richterovy stupnice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41DA14CF-43FA-4439-9D5A-AC3241A5B4EB}"/>
              </a:ext>
            </a:extLst>
          </p:cNvPr>
          <p:cNvSpPr txBox="1"/>
          <p:nvPr/>
        </p:nvSpPr>
        <p:spPr>
          <a:xfrm>
            <a:off x="179999" y="143999"/>
            <a:ext cx="9719998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Sopečná činnost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FAC6B6F-1B97-41CE-A6C9-E5E50BF83617}"/>
              </a:ext>
            </a:extLst>
          </p:cNvPr>
          <p:cNvSpPr txBox="1"/>
          <p:nvPr/>
        </p:nvSpPr>
        <p:spPr>
          <a:xfrm>
            <a:off x="251999" y="863998"/>
            <a:ext cx="10561073" cy="55945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výbuchy z nitra Země vymršťují roztavenou horninu (magma)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sopky = vulkány – vznikají na povrchu z magmatu,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sopečného popele a dalších sopečných vyvrženin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na okraji litosférických desek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</a:t>
            </a:r>
            <a:r>
              <a:rPr lang="cs-CZ" sz="26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na Zemi je 1300 aktivních sopek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Typy sopek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vytlačené kupy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lávové dómy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malé vyklenuté kopce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chybí vrcholový kráter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vytlačování velmi husté lávy na povrch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	</a:t>
            </a:r>
            <a:r>
              <a:rPr lang="cs-CZ" sz="26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Mt.St. Helens – 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382</Words>
  <Application>Microsoft Office PowerPoint</Application>
  <PresentationFormat>Vlastní</PresentationFormat>
  <Paragraphs>95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5" baseType="lpstr">
      <vt:lpstr>NSimSun</vt:lpstr>
      <vt:lpstr>Arial</vt:lpstr>
      <vt:lpstr>Calibri</vt:lpstr>
      <vt:lpstr>Comic Sans MS</vt:lpstr>
      <vt:lpstr>Helvetica</vt:lpstr>
      <vt:lpstr>Liberation Sans</vt:lpstr>
      <vt:lpstr>Liberation Serif</vt:lpstr>
      <vt:lpstr>Lucida Sans Unicode</vt:lpstr>
      <vt:lpstr>Mangal</vt:lpstr>
      <vt:lpstr>Tahoma</vt:lpstr>
      <vt:lpstr>Times New Roman</vt:lpstr>
      <vt:lpstr>Výchozí</vt:lpstr>
      <vt:lpstr>DUM%20 %20prezentace</vt:lpstr>
      <vt:lpstr>Prezentace aplikace PowerPoint</vt:lpstr>
      <vt:lpstr>Vnitřní geologické děje - poruchy zemské kůry, sopky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Lada</dc:creator>
  <cp:lastModifiedBy>Zmrzlý Rostislav</cp:lastModifiedBy>
  <cp:revision>60</cp:revision>
  <dcterms:created xsi:type="dcterms:W3CDTF">2010-07-10T16:20:51Z</dcterms:created>
  <dcterms:modified xsi:type="dcterms:W3CDTF">2021-03-17T09:01:32Z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