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7B1026-FC47-41B7-9A40-B6B6BB487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F2BD400-033B-47B7-A92D-EBBF28864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445B372-0CCF-41B4-A478-64EEA44E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5609BD-7748-4B89-932C-80A29B87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709863D-FDEF-4B32-A39E-6C55F821B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46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A63D143-4245-486A-83E0-34ABFB2E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04FFD159-A402-4C90-8B1C-F034117E5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58D57E7-FD9A-4F7E-BFF7-C6AE28AF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CF24A46-C848-4706-A287-F76E1AD7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80EDB68-5FD0-40E0-B2C8-7A6D67E8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CE5A4733-2133-49EC-A265-8D8B2F4CF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F3D39AE-F818-4840-8CFE-6BA2F5214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0088C09-77F2-4E25-A416-7E6F1E9C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91A840C-FE73-4862-9C4A-7D603D90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6492262-5C68-41BB-A942-DFE9210A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7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6B8C15-7962-4133-8751-8FA3E0999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E03BBDA-113A-42A8-B938-A1F7442A6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EA4CE3D-B7C9-4D3B-802F-C25D2C9C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EEB9FCB-8932-4217-8413-7C1771B4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010264E-CE2A-457D-B77D-C859DAB5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5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0CA09C-2B88-47C9-AAB0-994E221C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94CF26B-B4BB-4A31-AE46-11496E00C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1397245-65AE-4C86-AD7B-D4333FA7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FAA15A0-7F21-4B10-A6AC-C7B34602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1C2DF62-6FE4-4A59-8FC4-B2BD8EFD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95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B455CC-FDC9-4C94-B316-770FA0EE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FAB1A02-9685-4B11-9EDD-469D96D40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4F35EC8-B4A8-4902-BB5E-39746429D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21D2467-E4C0-4AE0-AD32-AFB56CC3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1010DED-F883-4EEA-8489-3290BF99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A18DA70-3025-416A-87EF-E3BC5347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4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1FAAC5-529B-4807-AA24-4AA0CAB1E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7D9DC2F-6A47-445F-97BC-0BE0C6A6D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12BBA3A-2369-40B6-A5B8-5CED2172D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0CDF847-C465-4F3E-9519-D3FAB890F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51539ED6-800E-4140-BD55-560952462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50E367F4-7A1E-4615-AC1B-5147FF89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EE7C3828-CB4B-4197-BFEF-03D7DEAE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AE5DC39F-9367-4CBA-855E-6E34005E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0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8733C1-0A44-4EE2-B7EC-778C3C56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F21E624F-4F32-45C6-B966-FD7423BD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27A8060-1B23-4178-92CF-B1F67761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9272CB9-054B-4F90-8D29-3630FE4B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5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2BCCC09-7542-40B9-808F-3D043AE61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2454168-9C8A-4AF6-9A79-85B8CFDC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23320C8-B7D7-4F5C-852C-D9CECB6DB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62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A2375C-5F14-4DB5-8F2A-035B51AB7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380C605-6748-4876-A168-06B3412DE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948EDE5-E701-4E16-B719-3EDC3669D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BA35A83-DE81-4521-8F4B-3059F016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9F17C19-B250-4778-A208-366C0BDF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6A5070F-E361-4AE1-A06C-FF4A0C1A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2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0F6508-6C73-48F2-9323-B36D97A2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61BFFE9C-7087-496E-A7DC-7AD38C692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2824BF9-6A44-4E5E-B721-4F541D37C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CB303C0-5996-4959-9B28-ACA6F44C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73005EE-95CA-4AC9-A1A0-A2AC5658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46B3EEC-AF3A-403F-8657-BA957983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5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DF98DD83-5361-4068-B574-D87A159AD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C3C71C6-1745-4E01-93FE-712CEBF9A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B1578CD-0712-4938-B3E8-F56EC62D0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DF0F1-5E39-455A-AD23-58DF49A56051}" type="datetimeFigureOut">
              <a:rPr lang="cs-CZ" smtClean="0"/>
              <a:t>26.3.2021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F866565-0A3E-4384-AD20-F28CD846E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8F7257C-2961-48A2-993E-4ECC8540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209D-3C62-4379-ACE6-1977C6BD7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9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F3E9E8-8401-45C4-BB99-F87A3E9D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748BAE-1FD0-4DA4-9BF4-114789F2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Přírodopis 7.A (29.3 – 2.4) Třída - Plazy</a:t>
            </a:r>
            <a:b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prezentace- Třída - Plazy </a:t>
            </a:r>
          </a:p>
          <a:p>
            <a:pPr marL="0" indent="0">
              <a:buNone/>
            </a:pP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4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Jak se </a:t>
            </a:r>
            <a:r>
              <a:rPr lang="cs-CZ" sz="2400" kern="15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zachová užovka, </a:t>
            </a:r>
            <a:r>
              <a:rPr lang="cs-CZ" sz="2400" kern="150" dirty="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když </a:t>
            </a:r>
            <a:r>
              <a:rPr lang="cs-CZ" sz="2400" kern="150"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se ocitne v nebezpečí?</a:t>
            </a:r>
            <a:endParaRPr lang="cs-CZ" sz="2400" kern="150" dirty="0">
              <a:latin typeface="Liberation Serif"/>
              <a:ea typeface="NSimSun" panose="02010609030101010101" pitchFamily="49" charset="-122"/>
              <a:cs typeface="Mangal" panose="02040503050203030202" pitchFamily="18" charset="0"/>
            </a:endParaRPr>
          </a:p>
          <a:p>
            <a:pPr marL="0" indent="0">
              <a:buNone/>
            </a:pP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Třída - Plazy</a:t>
            </a:r>
            <a:r>
              <a:rPr lang="cs-CZ" sz="2400" b="1" kern="1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4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60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Rozmnožovací soustava </a:t>
            </a:r>
            <a:r>
              <a:rPr lang="cs-CZ" dirty="0">
                <a:latin typeface="Comic Sans MS" panose="030F0702030302020204" pitchFamily="66" charset="0"/>
              </a:rPr>
              <a:t>–  </a:t>
            </a:r>
            <a:r>
              <a:rPr lang="cs-CZ" b="1" dirty="0">
                <a:latin typeface="Comic Sans MS" panose="030F0702030302020204" pitchFamily="66" charset="0"/>
              </a:rPr>
              <a:t>oddělené pohlaví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Samičí pohlavní orgány – vaječníky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Samčí pohlavní orgány – varlata, ústí do kloaky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Oplození je vnitřní.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Vejcorodý</a:t>
            </a:r>
            <a:r>
              <a:rPr lang="cs-CZ" dirty="0">
                <a:latin typeface="Comic Sans MS" panose="030F0702030302020204" pitchFamily="66" charset="0"/>
              </a:rPr>
              <a:t> (plazi) – samice kladou oplozená vajíčka na souš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-vajíčka jsou chráněna, před vyschnutím </a:t>
            </a:r>
            <a:r>
              <a:rPr lang="cs-CZ" b="1" dirty="0">
                <a:latin typeface="Comic Sans MS" panose="030F0702030302020204" pitchFamily="66" charset="0"/>
              </a:rPr>
              <a:t>kožovitou</a:t>
            </a:r>
            <a:r>
              <a:rPr lang="cs-CZ" dirty="0">
                <a:latin typeface="Comic Sans MS" panose="030F0702030302020204" pitchFamily="66" charset="0"/>
              </a:rPr>
              <a:t>(hadi, ještěři) nebo </a:t>
            </a:r>
            <a:r>
              <a:rPr lang="cs-CZ" b="1" dirty="0">
                <a:latin typeface="Comic Sans MS" panose="030F0702030302020204" pitchFamily="66" charset="0"/>
              </a:rPr>
              <a:t>vápenatou skořápkou</a:t>
            </a:r>
            <a:r>
              <a:rPr lang="cs-CZ" dirty="0">
                <a:latin typeface="Comic Sans MS" panose="030F0702030302020204" pitchFamily="66" charset="0"/>
              </a:rPr>
              <a:t>(želvy, krokodýli)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Vejcoživorodí </a:t>
            </a:r>
            <a:r>
              <a:rPr lang="cs-CZ" dirty="0">
                <a:latin typeface="Comic Sans MS" panose="030F0702030302020204" pitchFamily="66" charset="0"/>
              </a:rPr>
              <a:t>(mláďata se z vajec líhnou pří kladení) – slepíš křehký,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Živorodí</a:t>
            </a:r>
            <a:r>
              <a:rPr lang="cs-CZ" dirty="0">
                <a:latin typeface="Comic Sans MS" panose="030F0702030302020204" pitchFamily="66" charset="0"/>
              </a:rPr>
              <a:t>(rodí živá mláďata)</a:t>
            </a: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– zmije obecná, ještěrka živorodá</a:t>
            </a:r>
          </a:p>
        </p:txBody>
      </p:sp>
    </p:spTree>
    <p:extLst>
      <p:ext uri="{BB962C8B-B14F-4D97-AF65-F5344CB8AC3E}">
        <p14:creationId xmlns:p14="http://schemas.microsoft.com/office/powerpoint/2010/main" val="360827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BD53AE57-B965-492D-91D6-B8A2B7499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889" y="1295015"/>
            <a:ext cx="8973474" cy="4120364"/>
          </a:xfrm>
        </p:spPr>
      </p:pic>
    </p:spTree>
    <p:extLst>
      <p:ext uri="{BB962C8B-B14F-4D97-AF65-F5344CB8AC3E}">
        <p14:creationId xmlns:p14="http://schemas.microsoft.com/office/powerpoint/2010/main" val="301942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xmlns="" id="{3832A671-E2AB-4433-B1E0-4DE5F1612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471" y="1763481"/>
            <a:ext cx="3057821" cy="3678531"/>
          </a:xfrm>
        </p:spPr>
      </p:pic>
    </p:spTree>
    <p:extLst>
      <p:ext uri="{BB962C8B-B14F-4D97-AF65-F5344CB8AC3E}">
        <p14:creationId xmlns:p14="http://schemas.microsoft.com/office/powerpoint/2010/main" val="289856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CA9D71-2CDE-4773-B30A-C4390ADA8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1281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  <a:t/>
            </a:r>
            <a:b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</a:br>
            <a:r>
              <a:rPr lang="cs-CZ" sz="6000" b="1" dirty="0">
                <a:solidFill>
                  <a:srgbClr val="FF0000"/>
                </a:solidFill>
                <a:latin typeface="Comic Sans MS" pitchFamily="66"/>
              </a:rPr>
              <a:t/>
            </a:r>
            <a:br>
              <a:rPr lang="cs-CZ" sz="6000" b="1" dirty="0">
                <a:solidFill>
                  <a:srgbClr val="FF0000"/>
                </a:solidFill>
                <a:latin typeface="Comic Sans MS" pitchFamily="66"/>
              </a:rPr>
            </a:br>
            <a:r>
              <a:rPr lang="cs-CZ" sz="6000" b="1" dirty="0">
                <a:solidFill>
                  <a:schemeClr val="accent6">
                    <a:lumMod val="50000"/>
                  </a:schemeClr>
                </a:solidFill>
                <a:latin typeface="Comic Sans MS" pitchFamily="66"/>
              </a:rPr>
              <a:t>Podkmen – Obratlovci</a:t>
            </a:r>
            <a:r>
              <a:rPr lang="cs-CZ" sz="6000" b="1" dirty="0">
                <a:solidFill>
                  <a:srgbClr val="FF0000"/>
                </a:solidFill>
                <a:latin typeface="Comic Sans MS" pitchFamily="66"/>
              </a:rPr>
              <a:t/>
            </a:r>
            <a:br>
              <a:rPr lang="cs-CZ" sz="6000" b="1" dirty="0">
                <a:solidFill>
                  <a:srgbClr val="FF0000"/>
                </a:solidFill>
                <a:latin typeface="Comic Sans MS" pitchFamily="66"/>
              </a:rPr>
            </a:b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36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60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6700" b="1" dirty="0"/>
              <a:t/>
            </a:r>
            <a:br>
              <a:rPr lang="cs-CZ" sz="6700" b="1" dirty="0"/>
            </a:br>
            <a:endParaRPr lang="cs-CZ" sz="6700" dirty="0"/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xmlns="" id="{15165F96-8BD3-4991-B6FE-22E4F239FE7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82525" y="4820292"/>
            <a:ext cx="8226950" cy="1520495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 dirty="0" err="1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  <a:endParaRPr lang="cs-CZ" sz="4000" b="0" i="0" u="none" strike="noStrike" kern="1200" cap="none" spc="0" baseline="0" dirty="0">
              <a:solidFill>
                <a:srgbClr val="355E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 dirty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  <p:extLst>
      <p:ext uri="{BB962C8B-B14F-4D97-AF65-F5344CB8AC3E}">
        <p14:creationId xmlns:p14="http://schemas.microsoft.com/office/powerpoint/2010/main" val="57435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- první třída obratlovců přizpůsobená k životu na souši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studenokrevní živočichové(teplota těla je závislá na okolním prostředí)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Vývoj plazů</a:t>
            </a:r>
          </a:p>
          <a:p>
            <a:pPr>
              <a:buFontTx/>
              <a:buChar char="-"/>
            </a:pPr>
            <a:r>
              <a:rPr lang="cs-CZ" b="1" dirty="0">
                <a:latin typeface="Comic Sans MS" panose="030F0702030302020204" pitchFamily="66" charset="0"/>
              </a:rPr>
              <a:t>vyvinuli se z obojživelníků v prvohorách</a:t>
            </a:r>
            <a:r>
              <a:rPr lang="cs-CZ" dirty="0">
                <a:latin typeface="Comic Sans MS" panose="030F0702030302020204" pitchFamily="66" charset="0"/>
              </a:rPr>
              <a:t>, ale největší rozvoj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</a:t>
            </a:r>
            <a:r>
              <a:rPr lang="cs-CZ" b="1" dirty="0">
                <a:latin typeface="Comic Sans MS" panose="030F0702030302020204" pitchFamily="66" charset="0"/>
              </a:rPr>
              <a:t>v druhohorách(éra plazů - dinosauři)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-výskyt v teplé oblasti</a:t>
            </a:r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20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Charakteristika a stavba těla paryb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plazi patří spolu s ptáky a savci mezi – </a:t>
            </a:r>
            <a:r>
              <a:rPr lang="cs-CZ" b="1" dirty="0" err="1">
                <a:latin typeface="Comic Sans MS" panose="030F0702030302020204" pitchFamily="66" charset="0"/>
              </a:rPr>
              <a:t>blanaté</a:t>
            </a:r>
            <a:r>
              <a:rPr lang="cs-CZ" b="1" dirty="0">
                <a:latin typeface="Comic Sans MS" panose="030F0702030302020204" pitchFamily="66" charset="0"/>
              </a:rPr>
              <a:t> živočichy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tělo plazů se skládá z </a:t>
            </a:r>
            <a:r>
              <a:rPr lang="cs-CZ" b="1" dirty="0">
                <a:latin typeface="Comic Sans MS" panose="030F0702030302020204" pitchFamily="66" charset="0"/>
              </a:rPr>
              <a:t>hlavy, trupu, ocasu a končetin 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zakončených </a:t>
            </a:r>
            <a:r>
              <a:rPr lang="cs-CZ" b="1" dirty="0">
                <a:latin typeface="Comic Sans MS" panose="030F0702030302020204" pitchFamily="66" charset="0"/>
              </a:rPr>
              <a:t>prsty s drápky, </a:t>
            </a:r>
            <a:r>
              <a:rPr lang="cs-CZ" dirty="0">
                <a:latin typeface="Comic Sans MS" panose="030F0702030302020204" pitchFamily="66" charset="0"/>
              </a:rPr>
              <a:t>končetiny bývají změněny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podle způsobu života(mohou chybět – hadi)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tělo plazů je kryto kůží – je suchá, zrohovatělá a tvoří šupiny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  (nebo kostěné destičky, i kryta krunýřem)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hadi a ještěři – </a:t>
            </a:r>
            <a:r>
              <a:rPr lang="cs-CZ" b="1" dirty="0">
                <a:latin typeface="Comic Sans MS" panose="030F0702030302020204" pitchFamily="66" charset="0"/>
              </a:rPr>
              <a:t>svrchní zrohovatělou vrstvu kůže svlékají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chameleoni jsou schopni </a:t>
            </a:r>
            <a:r>
              <a:rPr lang="cs-CZ" b="1" dirty="0">
                <a:latin typeface="Comic Sans MS" panose="030F0702030302020204" pitchFamily="66" charset="0"/>
              </a:rPr>
              <a:t>barvoměny</a:t>
            </a: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8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Podle stavby a tvaru těla rozlišujeme u plazů 3 základní tělní typy:</a:t>
            </a:r>
          </a:p>
          <a:p>
            <a:pPr>
              <a:buFontTx/>
              <a:buChar char="-"/>
            </a:pPr>
            <a:endParaRPr lang="cs-CZ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66CC61E-E08C-4A8B-803B-F1B76EDF64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797" y="2565645"/>
            <a:ext cx="2627791" cy="23081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E7BE9088-B103-40A0-9437-B5653CFA4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869" y="2565645"/>
            <a:ext cx="2697767" cy="230819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9C97C534-8565-4626-8A31-EF2D1FEF12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21" y="2565646"/>
            <a:ext cx="2697767" cy="230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78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Opěrná a svalová soustava-</a:t>
            </a:r>
            <a:r>
              <a:rPr lang="cs-CZ" dirty="0">
                <a:latin typeface="Comic Sans MS" panose="030F0702030302020204" pitchFamily="66" charset="0"/>
              </a:rPr>
              <a:t>kostra </a:t>
            </a:r>
            <a:r>
              <a:rPr lang="cs-CZ" b="1" dirty="0">
                <a:latin typeface="Comic Sans MS" panose="030F0702030302020204" pitchFamily="66" charset="0"/>
              </a:rPr>
              <a:t>kostěná</a:t>
            </a:r>
            <a:r>
              <a:rPr lang="cs-CZ" dirty="0">
                <a:latin typeface="Comic Sans MS" panose="030F0702030302020204" pitchFamily="66" charset="0"/>
              </a:rPr>
              <a:t>, dokonalejší lebka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připojena k páteři kloubem(může kývat a otáčet), </a:t>
            </a:r>
            <a:r>
              <a:rPr lang="cs-CZ" b="1" dirty="0">
                <a:latin typeface="Comic Sans MS" panose="030F0702030302020204" pitchFamily="66" charset="0"/>
              </a:rPr>
              <a:t>hrudník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chrání orgány, kostra končetin začíná </a:t>
            </a:r>
            <a:r>
              <a:rPr lang="cs-CZ" b="1" dirty="0">
                <a:latin typeface="Comic Sans MS" panose="030F0702030302020204" pitchFamily="66" charset="0"/>
              </a:rPr>
              <a:t>pletencem </a:t>
            </a:r>
            <a:r>
              <a:rPr lang="cs-CZ" dirty="0">
                <a:latin typeface="Comic Sans MS" panose="030F0702030302020204" pitchFamily="66" charset="0"/>
              </a:rPr>
              <a:t>připojen k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páteři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Horní končetina </a:t>
            </a:r>
            <a:r>
              <a:rPr lang="cs-CZ" dirty="0">
                <a:latin typeface="Comic Sans MS" panose="030F0702030302020204" pitchFamily="66" charset="0"/>
              </a:rPr>
              <a:t>- </a:t>
            </a:r>
            <a:r>
              <a:rPr lang="cs-CZ" b="1" dirty="0">
                <a:latin typeface="Comic Sans MS" panose="030F0702030302020204" pitchFamily="66" charset="0"/>
              </a:rPr>
              <a:t>lopatka, klíční kost</a:t>
            </a:r>
            <a:r>
              <a:rPr lang="cs-CZ" dirty="0">
                <a:latin typeface="Comic Sans MS" panose="030F0702030302020204" pitchFamily="66" charset="0"/>
              </a:rPr>
              <a:t>, kosti </a:t>
            </a:r>
            <a:r>
              <a:rPr lang="cs-CZ" b="1" dirty="0">
                <a:latin typeface="Comic Sans MS" panose="030F0702030302020204" pitchFamily="66" charset="0"/>
              </a:rPr>
              <a:t>pažní, loketní</a:t>
            </a:r>
            <a:r>
              <a:rPr lang="cs-CZ" dirty="0">
                <a:latin typeface="Comic Sans MS" panose="030F0702030302020204" pitchFamily="66" charset="0"/>
              </a:rPr>
              <a:t>, 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vřetení</a:t>
            </a:r>
            <a:r>
              <a:rPr lang="cs-CZ" dirty="0">
                <a:latin typeface="Comic Sans MS" panose="030F0702030302020204" pitchFamily="66" charset="0"/>
              </a:rPr>
              <a:t>, kostí </a:t>
            </a:r>
            <a:r>
              <a:rPr lang="cs-CZ" b="1" dirty="0">
                <a:latin typeface="Comic Sans MS" panose="030F0702030302020204" pitchFamily="66" charset="0"/>
              </a:rPr>
              <a:t>záprstních a články prstů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Dolní končetina </a:t>
            </a:r>
            <a:r>
              <a:rPr lang="cs-CZ" dirty="0">
                <a:latin typeface="Comic Sans MS" panose="030F0702030302020204" pitchFamily="66" charset="0"/>
              </a:rPr>
              <a:t>– </a:t>
            </a:r>
            <a:r>
              <a:rPr lang="cs-CZ" b="1" dirty="0">
                <a:latin typeface="Comic Sans MS" panose="030F0702030302020204" pitchFamily="66" charset="0"/>
              </a:rPr>
              <a:t>pánev</a:t>
            </a:r>
            <a:r>
              <a:rPr lang="cs-CZ" dirty="0">
                <a:latin typeface="Comic Sans MS" panose="030F0702030302020204" pitchFamily="66" charset="0"/>
              </a:rPr>
              <a:t>, kosti </a:t>
            </a:r>
            <a:r>
              <a:rPr lang="cs-CZ" b="1" dirty="0">
                <a:latin typeface="Comic Sans MS" panose="030F0702030302020204" pitchFamily="66" charset="0"/>
              </a:rPr>
              <a:t>stehenní, lýtková, holenní</a:t>
            </a:r>
            <a:r>
              <a:rPr lang="cs-CZ" dirty="0">
                <a:latin typeface="Comic Sans MS" panose="030F0702030302020204" pitchFamily="66" charset="0"/>
              </a:rPr>
              <a:t>,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kostmi </a:t>
            </a:r>
            <a:r>
              <a:rPr lang="cs-CZ" b="1" dirty="0">
                <a:latin typeface="Comic Sans MS" panose="030F0702030302020204" pitchFamily="66" charset="0"/>
              </a:rPr>
              <a:t>zánártními a články prstů</a:t>
            </a:r>
          </a:p>
          <a:p>
            <a:pPr>
              <a:buFontTx/>
              <a:buChar char="-"/>
            </a:pPr>
            <a:r>
              <a:rPr lang="cs-CZ" dirty="0">
                <a:latin typeface="Comic Sans MS" panose="030F0702030302020204" pitchFamily="66" charset="0"/>
              </a:rPr>
              <a:t>na kostru se upínají svaly( pohyb) a </a:t>
            </a:r>
            <a:r>
              <a:rPr lang="cs-CZ" b="1" dirty="0">
                <a:latin typeface="Comic Sans MS" panose="030F0702030302020204" pitchFamily="66" charset="0"/>
              </a:rPr>
              <a:t>mezižeberní svalstvo,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které napomáhá dýchání</a:t>
            </a: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5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F58C169C-B250-4F2C-99BD-ACD08D85FD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1" y="1455876"/>
            <a:ext cx="8621326" cy="4138236"/>
          </a:xfrm>
        </p:spPr>
      </p:pic>
    </p:spTree>
    <p:extLst>
      <p:ext uri="{BB962C8B-B14F-4D97-AF65-F5344CB8AC3E}">
        <p14:creationId xmlns:p14="http://schemas.microsoft.com/office/powerpoint/2010/main" val="3869742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Trávicí soustava </a:t>
            </a:r>
            <a:r>
              <a:rPr lang="cs-CZ" dirty="0">
                <a:latin typeface="Comic Sans MS" panose="030F0702030302020204" pitchFamily="66" charset="0"/>
              </a:rPr>
              <a:t>– začíná ústní dutinou a zuby( uchopení potravy), </a:t>
            </a:r>
            <a:r>
              <a:rPr lang="cs-CZ" b="1" dirty="0">
                <a:latin typeface="Comic Sans MS" panose="030F0702030302020204" pitchFamily="66" charset="0"/>
              </a:rPr>
              <a:t>želvy </a:t>
            </a:r>
            <a:r>
              <a:rPr lang="cs-CZ" dirty="0">
                <a:latin typeface="Comic Sans MS" panose="030F0702030302020204" pitchFamily="66" charset="0"/>
              </a:rPr>
              <a:t>koušou a žvýkají – jejich čelisti jsou pokryty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rohovitými výčnělky, plazy </a:t>
            </a:r>
            <a:r>
              <a:rPr lang="cs-CZ" dirty="0">
                <a:latin typeface="Comic Sans MS" panose="030F0702030302020204" pitchFamily="66" charset="0"/>
              </a:rPr>
              <a:t>potravu polykají celou, v ústní 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dutině slinné někdy i jedové žlázy, pokračuje </a:t>
            </a:r>
            <a:r>
              <a:rPr lang="cs-CZ" b="1" dirty="0">
                <a:latin typeface="Comic Sans MS" panose="030F0702030302020204" pitchFamily="66" charset="0"/>
              </a:rPr>
              <a:t>hltanem, jícnem</a:t>
            </a:r>
            <a:r>
              <a:rPr lang="cs-CZ" dirty="0">
                <a:latin typeface="Comic Sans MS" panose="030F0702030302020204" pitchFamily="66" charset="0"/>
              </a:rPr>
              <a:t>, </a:t>
            </a:r>
            <a:r>
              <a:rPr lang="cs-CZ" b="1" dirty="0">
                <a:latin typeface="Comic Sans MS" panose="030F0702030302020204" pitchFamily="66" charset="0"/>
              </a:rPr>
              <a:t>žaludkem, střevem </a:t>
            </a:r>
            <a:r>
              <a:rPr lang="cs-CZ" dirty="0">
                <a:latin typeface="Comic Sans MS" panose="030F0702030302020204" pitchFamily="66" charset="0"/>
              </a:rPr>
              <a:t>a končí </a:t>
            </a:r>
            <a:r>
              <a:rPr lang="cs-CZ" b="1" dirty="0">
                <a:latin typeface="Comic Sans MS" panose="030F0702030302020204" pitchFamily="66" charset="0"/>
              </a:rPr>
              <a:t>kloakou, </a:t>
            </a:r>
            <a:r>
              <a:rPr lang="cs-CZ" dirty="0">
                <a:latin typeface="Comic Sans MS" panose="030F0702030302020204" pitchFamily="66" charset="0"/>
              </a:rPr>
              <a:t>mají i</a:t>
            </a:r>
            <a:r>
              <a:rPr lang="cs-CZ" b="1" dirty="0">
                <a:latin typeface="Comic Sans MS" panose="030F0702030302020204" pitchFamily="66" charset="0"/>
              </a:rPr>
              <a:t> játra a slinivku břišní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Vylučovací soustava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–</a:t>
            </a:r>
            <a:r>
              <a:rPr lang="cs-CZ" b="1" dirty="0">
                <a:latin typeface="Comic Sans MS" panose="030F0702030302020204" pitchFamily="66" charset="0"/>
              </a:rPr>
              <a:t> </a:t>
            </a:r>
            <a:r>
              <a:rPr lang="cs-CZ" dirty="0">
                <a:latin typeface="Comic Sans MS" panose="030F0702030302020204" pitchFamily="66" charset="0"/>
              </a:rPr>
              <a:t>tvořena </a:t>
            </a:r>
            <a:r>
              <a:rPr lang="cs-CZ" b="1" dirty="0">
                <a:latin typeface="Comic Sans MS" panose="030F0702030302020204" pitchFamily="66" charset="0"/>
              </a:rPr>
              <a:t>ledvinami</a:t>
            </a:r>
            <a:r>
              <a:rPr lang="cs-CZ" dirty="0">
                <a:latin typeface="Comic Sans MS" panose="030F0702030302020204" pitchFamily="66" charset="0"/>
              </a:rPr>
              <a:t>, pokračuje </a:t>
            </a:r>
            <a:r>
              <a:rPr lang="cs-CZ" b="1" dirty="0">
                <a:latin typeface="Comic Sans MS" panose="030F0702030302020204" pitchFamily="66" charset="0"/>
              </a:rPr>
              <a:t>močovodem </a:t>
            </a:r>
            <a:r>
              <a:rPr lang="cs-CZ" dirty="0">
                <a:latin typeface="Comic Sans MS" panose="030F0702030302020204" pitchFamily="66" charset="0"/>
              </a:rPr>
              <a:t>přes </a:t>
            </a:r>
            <a:r>
              <a:rPr lang="cs-CZ" b="1" dirty="0">
                <a:latin typeface="Comic Sans MS" panose="030F0702030302020204" pitchFamily="66" charset="0"/>
              </a:rPr>
              <a:t>močový měchýř </a:t>
            </a:r>
            <a:r>
              <a:rPr lang="cs-CZ" dirty="0">
                <a:latin typeface="Comic Sans MS" panose="030F0702030302020204" pitchFamily="66" charset="0"/>
              </a:rPr>
              <a:t>do </a:t>
            </a:r>
            <a:r>
              <a:rPr lang="cs-CZ" b="1" dirty="0">
                <a:latin typeface="Comic Sans MS" panose="030F0702030302020204" pitchFamily="66" charset="0"/>
              </a:rPr>
              <a:t>kloaky, </a:t>
            </a:r>
            <a:r>
              <a:rPr lang="cs-CZ" dirty="0">
                <a:latin typeface="Comic Sans MS" panose="030F0702030302020204" pitchFamily="66" charset="0"/>
              </a:rPr>
              <a:t>moč mají kašovitou</a:t>
            </a:r>
          </a:p>
          <a:p>
            <a:pPr>
              <a:buFontTx/>
              <a:buChar char="-"/>
            </a:pPr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72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D7154A-B248-4B7A-BB48-BF615D76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FF0000"/>
                </a:solidFill>
                <a:latin typeface="Comic Sans MS" pitchFamily="66"/>
              </a:rPr>
              <a:t>                               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třída</a:t>
            </a:r>
            <a:r>
              <a:rPr lang="cs-CZ" b="1" dirty="0">
                <a:solidFill>
                  <a:srgbClr val="FF0000"/>
                </a:solidFill>
                <a:latin typeface="Comic Sans MS" pitchFamily="66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omic Sans MS" pitchFamily="66"/>
              </a:rPr>
              <a:t>-</a:t>
            </a:r>
            <a:r>
              <a:rPr lang="cs-CZ" sz="4400" b="1" dirty="0">
                <a:solidFill>
                  <a:srgbClr val="FF0000"/>
                </a:solidFill>
                <a:latin typeface="Comic Sans MS" pitchFamily="66"/>
              </a:rPr>
              <a:t> Plazi</a:t>
            </a:r>
            <a:r>
              <a:rPr lang="cs-CZ" sz="5400" b="1" dirty="0"/>
              <a:t/>
            </a:r>
            <a:br>
              <a:rPr lang="cs-CZ" sz="54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5E1B60-A785-44D3-8711-7EA25420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537099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Dýchací soustava </a:t>
            </a:r>
            <a:r>
              <a:rPr lang="cs-CZ" dirty="0">
                <a:latin typeface="Comic Sans MS" panose="030F0702030302020204" pitchFamily="66" charset="0"/>
              </a:rPr>
              <a:t>– začíná nozdrami na ně navazuje hrtan, průdušnice, a průdušky ty vstupují do plic – např: u hadů levá plíce zakrnělá a funkční jen pravá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Oběhová soustava </a:t>
            </a:r>
            <a:r>
              <a:rPr lang="cs-CZ" b="1" dirty="0">
                <a:latin typeface="Comic Sans MS" panose="030F0702030302020204" pitchFamily="66" charset="0"/>
              </a:rPr>
              <a:t>– srdce </a:t>
            </a:r>
            <a:r>
              <a:rPr lang="cs-CZ" dirty="0">
                <a:latin typeface="Comic Sans MS" panose="030F0702030302020204" pitchFamily="66" charset="0"/>
              </a:rPr>
              <a:t>je rozděleno na 2 síně 1 komoru</a:t>
            </a:r>
          </a:p>
          <a:p>
            <a:pPr marL="0" indent="0">
              <a:buNone/>
            </a:pPr>
            <a:r>
              <a:rPr lang="cs-CZ" dirty="0">
                <a:latin typeface="Comic Sans MS" panose="030F0702030302020204" pitchFamily="66" charset="0"/>
              </a:rPr>
              <a:t>Nejdokonaleji je vyvinuta u krokodýlů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Nervová a smyslová soustava </a:t>
            </a:r>
            <a:r>
              <a:rPr lang="cs-CZ" b="1" dirty="0">
                <a:latin typeface="Comic Sans MS" panose="030F0702030302020204" pitchFamily="66" charset="0"/>
              </a:rPr>
              <a:t>– </a:t>
            </a:r>
            <a:r>
              <a:rPr lang="cs-CZ" dirty="0">
                <a:latin typeface="Comic Sans MS" panose="030F0702030302020204" pitchFamily="66" charset="0"/>
              </a:rPr>
              <a:t>nejdůležitějšími smysly jsou</a:t>
            </a:r>
          </a:p>
          <a:p>
            <a:pPr marL="0" indent="0">
              <a:buNone/>
            </a:pPr>
            <a:r>
              <a:rPr lang="cs-CZ" b="1" dirty="0">
                <a:latin typeface="Comic Sans MS" panose="030F0702030302020204" pitchFamily="66" charset="0"/>
              </a:rPr>
              <a:t>zrak a čich, </a:t>
            </a:r>
            <a:r>
              <a:rPr lang="cs-CZ" dirty="0">
                <a:latin typeface="Comic Sans MS" panose="030F0702030302020204" pitchFamily="66" charset="0"/>
              </a:rPr>
              <a:t>oko plazů je stejné jako u obojživelníků –chráněné </a:t>
            </a:r>
            <a:r>
              <a:rPr lang="cs-CZ" b="1" dirty="0">
                <a:latin typeface="Comic Sans MS" panose="030F0702030302020204" pitchFamily="66" charset="0"/>
              </a:rPr>
              <a:t>3 víčky </a:t>
            </a:r>
            <a:r>
              <a:rPr lang="cs-CZ" dirty="0">
                <a:latin typeface="Comic Sans MS" panose="030F0702030302020204" pitchFamily="66" charset="0"/>
              </a:rPr>
              <a:t>– třetí víčko je</a:t>
            </a:r>
            <a:r>
              <a:rPr lang="cs-CZ" b="1" dirty="0">
                <a:latin typeface="Comic Sans MS" panose="030F0702030302020204" pitchFamily="66" charset="0"/>
              </a:rPr>
              <a:t> průhledná mžurka, zvuk </a:t>
            </a:r>
            <a:r>
              <a:rPr lang="cs-CZ" dirty="0">
                <a:latin typeface="Comic Sans MS" panose="030F0702030302020204" pitchFamily="66" charset="0"/>
              </a:rPr>
              <a:t>vnímají pomocí vibrací země</a:t>
            </a:r>
          </a:p>
        </p:txBody>
      </p:sp>
    </p:spTree>
    <p:extLst>
      <p:ext uri="{BB962C8B-B14F-4D97-AF65-F5344CB8AC3E}">
        <p14:creationId xmlns:p14="http://schemas.microsoft.com/office/powerpoint/2010/main" val="506721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3419</TotalTime>
  <Words>499</Words>
  <Application>Microsoft Office PowerPoint</Application>
  <PresentationFormat>Širokoúhlá obrazovka</PresentationFormat>
  <Paragraphs>59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NSimSun</vt:lpstr>
      <vt:lpstr>Arial</vt:lpstr>
      <vt:lpstr>Calibri</vt:lpstr>
      <vt:lpstr>Calibri Light</vt:lpstr>
      <vt:lpstr>Comic Sans MS</vt:lpstr>
      <vt:lpstr>Helvetica</vt:lpstr>
      <vt:lpstr>Liberation Serif</vt:lpstr>
      <vt:lpstr>Lucida Sans Unicode</vt:lpstr>
      <vt:lpstr>Mangal</vt:lpstr>
      <vt:lpstr>Tahoma</vt:lpstr>
      <vt:lpstr>Motiv Office</vt:lpstr>
      <vt:lpstr>Prezentace aplikace PowerPoint</vt:lpstr>
      <vt:lpstr>  Podkmen – Obratlovci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  <vt:lpstr>                                třída - Plazi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 johnova</dc:creator>
  <cp:lastModifiedBy>Zmrzlý Rostislav</cp:lastModifiedBy>
  <cp:revision>27</cp:revision>
  <dcterms:created xsi:type="dcterms:W3CDTF">2021-02-05T09:49:04Z</dcterms:created>
  <dcterms:modified xsi:type="dcterms:W3CDTF">2021-03-26T09:10:51Z</dcterms:modified>
</cp:coreProperties>
</file>