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73" r:id="rId3"/>
    <p:sldId id="256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0CB18CF6-4AF2-4235-AC9E-58A21ABB9AB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4B8B5F15-6898-44DC-8DC5-FCBD9F1288FA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ACD27FF-A45A-42BB-B248-4EF39D2DA3E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7955F66-3913-4E33-8589-BD59227453E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EB6B95-A5E4-4BFD-810E-BCCD70E2445A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9877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xmlns="" id="{5E15EA31-8DC1-44F3-B9A4-25D557F483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xmlns="" id="{1AD81192-D5FF-4062-AF38-2FC32624F3D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xmlns="" id="{14377D11-271A-42D2-AA92-B778020772C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897FB67-7AC6-46BE-9B68-C2BF23FFACE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E30C20E-F50A-4C12-932E-3DB17EDC360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54C49FD-D1B3-4FE4-9157-33EE0287B0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043745A-559D-4E55-8C94-8F0FFFAA4DC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3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3CE1787C-D90C-48A5-9E65-4535421BDF5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30CEDB-EB6F-4B36-B0F6-F04835DADBE3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0A18660D-88D2-4834-8BBB-BA131898A4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4C3B2465-74E7-44CE-A5F9-B34ADA462C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468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303ABC-A7AA-4D22-B7AB-B42F5A2F90C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D36B7FE-4E81-452B-BE3F-6864D18A52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F7702EE-2CA8-46D4-9F5F-9E00D658EA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2E2A2A3-5892-411F-97BA-3A8FE4A10A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E510460-55B4-455B-9135-0ADD721948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598258-2754-4489-8131-86C775518A3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03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0031F7C-E18D-4FE7-84CA-97842C2C122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E62EC09C-2C62-4E01-9BCF-E8C0B753019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C3F26A7-5399-4D61-9375-098D9CE1FC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A0E3F10-8EFA-4D09-A154-336EA7C365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7A0A6BE-15FB-4260-967F-96890EC0B88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8637FD-CCDB-44DC-A267-9D47322DB16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725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811A8F07-8795-4B1D-898C-3AD8C20271E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5E3B88B-1060-43B3-8606-707064C8D53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2BFEE68-A6D3-4AB3-8F21-3C5163389EB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A71FF19-D471-45B1-ACE7-E9B06F6C82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BB0C94B-74D6-420B-BA10-D95913FFC2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4CBEEF-14F4-47DC-94E8-4F1E2267DFF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40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E85E50-5DBF-45EC-A9A0-185578F5179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E6CFC65-BBA9-4165-984F-B020446AE10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2C6585-F06F-4A86-84F9-2AA99F88BF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5CCA178-1E37-4619-9110-ED7F5097B13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50D9FC4-AA9B-495C-BE92-331B68CFDC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2BC6B8-C617-42B6-9EA5-C58C8074A72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48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ACCFC0-9648-4D9D-A393-A7178AEF1C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A36459B-AAF3-4E4C-825D-7065D5D2F57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FD9724B-1082-480E-9D68-998ECCB085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33A6F6F-2969-45A0-B23B-CAFEFFF688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A568F28-F040-4E82-BD5E-D52DD75FF4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62B4D3-444A-4C73-A7B2-3018F954C71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4789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03F381-6B7F-4BC7-9217-E6A655D402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1FA105C-BA9D-4F46-956C-473C8488AF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D5135D7-62AB-434D-AD9F-87F2B3F116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6E46A00-0AAF-4700-A671-248BC44501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F0F21B-D116-4C08-9A7B-DCE2D47B44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E708F8-B624-47DA-8D77-21A71C801F7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48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6187ED-13BC-49DC-8E4A-7B61C455F1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2F9B98A-2AD8-444A-98E3-31204AB3AA0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B878B8DF-B131-417B-A76B-3943947E6C3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E48D244-FD90-4698-A02F-A16AE636B8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8000E74-03E6-4A4A-8511-DB9B001B9B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74E1D05-CEEC-4B0D-A2FE-C9A2B6182F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A74E76-2850-4D1A-8081-F668D358E7F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69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435362-325F-499C-9677-E60CEDC12E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19D625D-19EB-4574-9571-795D68346C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D320FF0C-87A2-4BD5-A9F0-597A1B16904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B53ABE8C-7DDE-43EB-8F01-2B0498EF7B6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B2D3D60F-10C0-4EE6-95B5-BC7D1296E9A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12395EA4-8EC0-4564-8A2B-B1D3DBC90A8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6F26C0D8-7798-4ABA-84D9-E668E2AFBB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D3837415-1463-4D0B-AB31-E54D211451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931716-F2B7-4FFF-B851-BC499A77327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779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F3E3F4-BA4B-40FE-8509-774F573952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A703808-2EC3-4C79-A1C8-2C6A3E5BB6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8E9712A-B34B-49DA-A397-D2FB5A92A2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24CAD27-6BC8-44B7-989C-576010C48F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4050AB-8435-4591-9509-5FD4CB3DB8C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621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B18B50D4-AECD-43BE-B0A9-7DDB546F35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48E1AE22-16BC-4B31-A9F7-018C5C5F1D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2A195960-74ED-4686-A5E3-053D668E3D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93D2B-0FEC-4F10-93F2-B58807CF9FC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5388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F4726F-62B6-4F44-9C59-908E149F15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14D5F08-1266-4BC1-AC48-44089BCEE6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D78C38B9-294E-4124-B6AA-2C66F320E1B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EBDB371-20E1-4CA2-99C7-A8E5571D5E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8F0E205-8805-4A97-9DE6-A8DDB0598F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6F3B588-90D3-4B4A-8410-971BFA52A0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C3315D-9602-4619-87C1-114EFCC101C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1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928B207-8151-4AF4-89FD-41C140E315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D3AB1F0-B2B6-4597-AC91-D4DCEE73C1B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1210A0D-CC07-40B4-8435-5084A50034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7E18020-E752-4932-9CD2-93E6B07874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8A57402-DF8A-4034-AD8F-5C7FBDC565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31173D-67E8-4B7D-B373-A7355F6038D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500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92B418-EF88-4AF0-863A-68498CC492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8EC85C3C-8245-4E1A-BD86-53F9A3A13EC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66569FA-97E6-4B42-8860-A995192AC11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628A453-54E9-4D4A-A190-6A93F2576B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7EC8A5B-F4B6-4D66-9B29-3873962C654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03B9FFD-0998-4182-AD25-2377ADDB56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8D3532-5AEE-419D-9459-BC196D709BD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747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51D909-7773-4EFA-8BD3-E840FFCACC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4ECC1A3-7322-4B8D-8EE8-A1D3DC11A44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FC39339-57E9-4CED-A5AF-3B680F61F8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3C3EA1C-5611-4C80-A6B7-9627B4034F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DC4A235-220C-4F83-B41D-8CD82A5DD5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07B5CF-31AE-4FC5-B8D9-7EE335C201C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949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0596C3C1-F568-4239-AB60-22961276989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DF3AC31-F2E8-4335-B72C-7F1CE2ED417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246044E-49FF-463A-B379-FCD365E513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A19C9EF-954E-4B8E-B9A3-AECAF83B59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AA27BB0-FB4D-45AF-A037-7F8AB4F634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E74883-5B18-48DB-B7BD-0D955C85A08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62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25D173-3E9B-42BF-BD7F-F2D5A05926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056BED0-5C52-47A1-B4B4-9193D2715D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D1758BA-A415-42B5-8993-45BF6DC31B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814D236-DBBA-494F-89AD-CA7E0D87A9C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A58B0DE-E560-48FB-B235-3A734C22EC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1DCAE9-3753-49D2-8668-FA3317D886D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796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C76814F-589B-4B42-A7B2-16E1C9DC88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BEEAC49-9D11-40BA-9E98-88E7D44C35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8A1DA17-545B-40C7-AFAD-F5BA696CBE5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D92D0BF-B7C9-4E7A-879B-4177D6C322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437491C-BE3A-4B5B-9216-F2055FA375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3E6FCCC-4811-438D-AB20-D7501A9ECD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FC7CE8-3879-4C7A-8620-1F4D1AD0A0D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53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578F7D-2F5E-4CAA-85A2-67B9092A25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1F03FF1-79E1-42FC-950D-8900BD1A82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5F6A8276-C7F1-40BA-A21A-3E7C9F66D89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ADE8C257-C0A3-489F-91FB-3712E644FFF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C9E2BA12-EEF2-4640-86C5-53DFB9E3B28B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982DD91E-E8DF-4D4A-9DE6-3185C8F1F0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C2EBF1C-56FF-4920-AB6E-C9F661C76C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AD21173E-9035-40DA-A9B9-BE3C2648E0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94CAE7-21BC-4FF2-A6ED-E90C1BBAEA6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62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020A25-E340-4DE4-918F-8E8266889D9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7FBACF3-0691-48F5-8B9C-CDF74D55D36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EFD95A2F-15CC-4E69-AF00-D91EBF8E73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21BEF33-2CD4-48D5-A3DD-A248540578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1D712D-8015-4517-BBA5-B8D6FA9823F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16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18CB2FB4-31C3-4885-9819-D71ACFDFED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CA28A4B-BF05-46B6-A06D-FB789265B5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D557CE5-71A0-477E-ADA5-3995B56827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51F97A-89CD-47E3-9016-C94D42800E3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15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C27639-1415-47DB-826A-E362FF74CA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7A240D1-8290-4D9D-9AF4-F70CFD5BB1F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A0F552E-2517-4A15-A050-95306E82F8A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8A36C91-00A2-44C9-9075-32B1E97D09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BD114B4-84C3-4266-9F23-10B9096D1E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52612AC-E421-4DF2-A3F5-21EC02B4C7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964D6A-1756-408D-BE74-490CFCCEB6C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87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60969F-A0CA-4EEE-AC37-966FE85E4B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DB8FA516-A3E5-4A90-AD96-7B83F71FF13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F3EC076-3E77-43C6-B4AC-BEE602157D5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F57EDBD-4771-46C1-B7D5-78F1BB6F0D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F8E277D-B33F-45E6-BD64-C118D3F789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AC81825-713C-45B7-B81B-DFB109D496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9AB51D-AB10-42A9-BF48-5194B114494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04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72F95B6B-31F6-4A32-B6D3-7F54EF87D2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46117F3-0698-44D0-8BC5-6DCFE7E05F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EE96395-A57A-4A1F-A516-BB3F80D77E9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3034E80-A6A1-40BC-9830-DD9FF2AAB96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A19E0F9E-056F-4484-8B43-DCEF899D186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1AF550E-1468-49F9-830F-5BDAE8577A52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957A51C-2265-4FE8-BD8E-1B2CCC1FDA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B536977-C7E7-43AA-A6D0-0DFFB8C3F7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1D95A1-78EC-464D-8918-9E5C53F7507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4DA0F3F-B18A-44CB-B4B8-591E30837D0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47258B6-0862-4D61-899C-A446F06678B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094FA6F-2298-4F8C-9E8B-41C7C50D6033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47781B-A535-4D2C-B82B-E353A366D1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2CF3204-05C2-4484-95E2-98E813D4D7F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>
                <a:latin typeface="Comic Sans MS" pitchFamily="66"/>
                <a:ea typeface="NSimSun" pitchFamily="49"/>
                <a:cs typeface="Mangal" pitchFamily="18"/>
              </a:rPr>
              <a:t>Přírodopis 6.A (29.3. – 2.4) Čeleď - Amarylkovité</a:t>
            </a:r>
            <a:br>
              <a:rPr lang="cs-CZ" sz="2800">
                <a:latin typeface="Comic Sans MS" pitchFamily="66"/>
                <a:ea typeface="NSimSun" pitchFamily="49"/>
                <a:cs typeface="Mangal" pitchFamily="18"/>
              </a:rPr>
            </a:br>
            <a:r>
              <a:rPr lang="cs-CZ" sz="2800">
                <a:latin typeface="Comic Sans MS" pitchFamily="66"/>
                <a:ea typeface="NSimSun" pitchFamily="49"/>
                <a:cs typeface="Mangal" pitchFamily="18"/>
              </a:rPr>
              <a:t>Udělejte si výpisky z přiložené prezentace Čeleď - Amarylkovité</a:t>
            </a:r>
            <a:br>
              <a:rPr lang="cs-CZ" sz="2800">
                <a:latin typeface="Comic Sans MS" pitchFamily="66"/>
                <a:ea typeface="NSimSun" pitchFamily="49"/>
                <a:cs typeface="Mangal" pitchFamily="18"/>
              </a:rPr>
            </a:br>
            <a:r>
              <a:rPr lang="cs-CZ" sz="2800">
                <a:latin typeface="Comic Sans MS" pitchFamily="66"/>
                <a:ea typeface="NSimSun" pitchFamily="49"/>
                <a:cs typeface="Mangal" pitchFamily="18"/>
              </a:rPr>
              <a:t>Písemně do sešitu odpovězte na otázku: Vysvětlete, proč slzí oči při krájení cibule ?</a:t>
            </a:r>
          </a:p>
          <a:p>
            <a:pPr lvl="0"/>
            <a:r>
              <a:rPr lang="cs-CZ" sz="2800">
                <a:latin typeface="Comic Sans MS" pitchFamily="66"/>
                <a:ea typeface="NSimSun" pitchFamily="49"/>
                <a:cs typeface="Mangal" pitchFamily="18"/>
              </a:rPr>
              <a:t>Čeleď - Amarylkovité</a:t>
            </a:r>
            <a:r>
              <a:rPr lang="cs-CZ" sz="2800" b="1">
                <a:latin typeface="Comic Sans MS" pitchFamily="66"/>
                <a:ea typeface="NSimSun" pitchFamily="49"/>
                <a:cs typeface="Mangal" pitchFamily="18"/>
              </a:rPr>
              <a:t>.</a:t>
            </a:r>
            <a:r>
              <a:rPr lang="cs-CZ" sz="2800">
                <a:latin typeface="Comic Sans MS" pitchFamily="66"/>
                <a:ea typeface="NSimSun" pitchFamily="49"/>
                <a:cs typeface="Mangal" pitchFamily="18"/>
              </a:rPr>
              <a:t>pptx </a:t>
            </a:r>
            <a:br>
              <a:rPr lang="cs-CZ" sz="2800">
                <a:latin typeface="Comic Sans MS" pitchFamily="66"/>
                <a:ea typeface="NSimSun" pitchFamily="49"/>
                <a:cs typeface="Mangal" pitchFamily="18"/>
              </a:rPr>
            </a:br>
            <a:r>
              <a:rPr lang="cs-CZ" sz="2800">
                <a:latin typeface="Comic Sans MS" pitchFamily="66"/>
                <a:ea typeface="NSimSun" pitchFamily="49"/>
                <a:cs typeface="Mangal" pitchFamily="18"/>
              </a:rPr>
              <a:t> </a:t>
            </a:r>
            <a:endParaRPr lang="cs-CZ" sz="2800">
              <a:latin typeface="Comic Sans MS" pitchFamily="66"/>
            </a:endParaRPr>
          </a:p>
          <a:p>
            <a:pPr lvl="0"/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3F4F6C3-C485-43F0-90A3-E0A15F2D2F7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Amarylkovité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F866BC6-8139-43C6-84F3-EBD3622892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5489307"/>
          </a:xfrm>
        </p:spPr>
        <p:txBody>
          <a:bodyPr/>
          <a:lstStyle/>
          <a:p>
            <a:pPr lvl="0"/>
            <a:r>
              <a:rPr lang="cs-CZ" sz="2800">
                <a:solidFill>
                  <a:srgbClr val="FF0000"/>
                </a:solidFill>
                <a:latin typeface="Comic Sans MS" pitchFamily="66"/>
                <a:cs typeface="Tahoma" pitchFamily="2"/>
              </a:rPr>
              <a:t>                                  </a:t>
            </a:r>
            <a:r>
              <a:rPr lang="cs-CZ" sz="2800" b="1">
                <a:solidFill>
                  <a:srgbClr val="FF0000"/>
                </a:solidFill>
                <a:latin typeface="Comic Sans MS" pitchFamily="66"/>
                <a:cs typeface="Tahoma" pitchFamily="2"/>
              </a:rPr>
              <a:t>Planě rostoucí</a:t>
            </a:r>
          </a:p>
          <a:p>
            <a:pPr lvl="0"/>
            <a:r>
              <a:rPr lang="cs-CZ" sz="2800" b="1">
                <a:solidFill>
                  <a:srgbClr val="548235"/>
                </a:solidFill>
                <a:latin typeface="Comic Sans MS" pitchFamily="66"/>
              </a:rPr>
              <a:t>Sněženka podsněžník</a:t>
            </a:r>
            <a:r>
              <a:rPr lang="cs-CZ" sz="4000"/>
              <a:t> </a:t>
            </a:r>
            <a:endParaRPr lang="cs-CZ" sz="2800" b="1">
              <a:solidFill>
                <a:srgbClr val="FF0000"/>
              </a:solidFill>
              <a:latin typeface="Comic Sans MS" pitchFamily="66"/>
              <a:cs typeface="Tahoma" pitchFamily="2"/>
            </a:endParaRPr>
          </a:p>
          <a:p>
            <a:pPr lvl="0"/>
            <a:r>
              <a:rPr lang="cs-CZ" sz="2800">
                <a:latin typeface="Comic Sans MS" pitchFamily="66"/>
              </a:rPr>
              <a:t>-začíná kvést na konci</a:t>
            </a:r>
          </a:p>
          <a:p>
            <a:pPr lvl="0"/>
            <a:r>
              <a:rPr lang="cs-CZ" sz="2800">
                <a:latin typeface="Comic Sans MS" pitchFamily="66"/>
              </a:rPr>
              <a:t> února a kvete až </a:t>
            </a:r>
          </a:p>
          <a:p>
            <a:pPr lvl="0"/>
            <a:r>
              <a:rPr lang="cs-CZ" sz="2800">
                <a:latin typeface="Comic Sans MS" pitchFamily="66"/>
              </a:rPr>
              <a:t> do března</a:t>
            </a:r>
          </a:p>
          <a:p>
            <a:pPr lvl="0"/>
            <a:r>
              <a:rPr lang="cs-CZ" sz="2800">
                <a:latin typeface="Comic Sans MS" pitchFamily="66"/>
              </a:rPr>
              <a:t>-patří mezi mírně </a:t>
            </a:r>
          </a:p>
          <a:p>
            <a:pPr lvl="0"/>
            <a:r>
              <a:rPr lang="cs-CZ" sz="2800">
                <a:latin typeface="Comic Sans MS" pitchFamily="66"/>
              </a:rPr>
              <a:t> jedovaté rostliny, </a:t>
            </a:r>
          </a:p>
          <a:p>
            <a:pPr lvl="0"/>
            <a:r>
              <a:rPr lang="cs-CZ" sz="2800">
                <a:latin typeface="Comic Sans MS" pitchFamily="66"/>
              </a:rPr>
              <a:t> obsahují alkaloidy </a:t>
            </a:r>
          </a:p>
          <a:p>
            <a:pPr lvl="0"/>
            <a:endParaRPr lang="cs-CZ" sz="2800">
              <a:latin typeface="Comic Sans MS" pitchFamily="66"/>
            </a:endParaRPr>
          </a:p>
          <a:p>
            <a:pPr lvl="0"/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 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</a:t>
            </a:r>
            <a:endParaRPr lang="cs-CZ" kern="0">
              <a:latin typeface="Comic Sans MS" pitchFamily="66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153DFAA5-B8D6-4DE8-877E-7D64FEEC9D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44496" y="2532567"/>
            <a:ext cx="4283863" cy="42838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6E5C613-DC00-4E29-ACE3-E17BAFB4C2B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Amarylkovité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35FF29D-6114-4BB7-811F-29225C8422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5489307"/>
          </a:xfrm>
        </p:spPr>
        <p:txBody>
          <a:bodyPr/>
          <a:lstStyle/>
          <a:p>
            <a:pPr lvl="0"/>
            <a:r>
              <a:rPr lang="cs-CZ" sz="2800">
                <a:solidFill>
                  <a:srgbClr val="FF0000"/>
                </a:solidFill>
                <a:latin typeface="Comic Sans MS" pitchFamily="66"/>
                <a:cs typeface="Tahoma" pitchFamily="2"/>
              </a:rPr>
              <a:t>                                  </a:t>
            </a:r>
            <a:r>
              <a:rPr lang="cs-CZ" sz="2800" b="1">
                <a:solidFill>
                  <a:srgbClr val="FF0000"/>
                </a:solidFill>
                <a:latin typeface="Comic Sans MS" pitchFamily="66"/>
                <a:cs typeface="Tahoma" pitchFamily="2"/>
              </a:rPr>
              <a:t>Planě rostoucí</a:t>
            </a:r>
          </a:p>
          <a:p>
            <a:pPr lvl="0"/>
            <a:r>
              <a:rPr lang="cs-CZ" sz="2800" b="1">
                <a:solidFill>
                  <a:srgbClr val="548235"/>
                </a:solidFill>
                <a:latin typeface="Comic Sans MS" pitchFamily="66"/>
              </a:rPr>
              <a:t>Bledule jarní</a:t>
            </a:r>
            <a:r>
              <a:rPr lang="cs-CZ" sz="2800">
                <a:solidFill>
                  <a:srgbClr val="548235"/>
                </a:solidFill>
              </a:rPr>
              <a:t>  </a:t>
            </a:r>
            <a:endParaRPr lang="cs-CZ" sz="2800" b="1">
              <a:solidFill>
                <a:srgbClr val="548235"/>
              </a:solidFill>
              <a:latin typeface="Comic Sans MS" pitchFamily="66"/>
              <a:cs typeface="Tahoma" pitchFamily="2"/>
            </a:endParaRPr>
          </a:p>
          <a:p>
            <a:pPr lvl="0"/>
            <a:r>
              <a:rPr lang="cs-CZ" sz="2800">
                <a:latin typeface="Comic Sans MS" pitchFamily="66"/>
              </a:rPr>
              <a:t>- kvete v únoru až dubnu</a:t>
            </a:r>
            <a:r>
              <a:rPr lang="cs-CZ" sz="1600">
                <a:latin typeface="Comic Sans MS" pitchFamily="66"/>
              </a:rPr>
              <a:t> </a:t>
            </a:r>
          </a:p>
          <a:p>
            <a:pPr lvl="0"/>
            <a:endParaRPr lang="cs-CZ" sz="2800">
              <a:latin typeface="Comic Sans MS" pitchFamily="66"/>
            </a:endParaRPr>
          </a:p>
          <a:p>
            <a:pPr lvl="0"/>
            <a:endParaRPr lang="cs-CZ" sz="2800">
              <a:latin typeface="Comic Sans MS" pitchFamily="66"/>
            </a:endParaRPr>
          </a:p>
          <a:p>
            <a:pPr lvl="0"/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 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</a:t>
            </a:r>
            <a:endParaRPr lang="cs-CZ" kern="0">
              <a:latin typeface="Comic Sans MS" pitchFamily="66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47260D26-02A5-4E19-A340-BEE379D106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04" r="19749"/>
          <a:stretch>
            <a:fillRect/>
          </a:stretch>
        </p:blipFill>
        <p:spPr>
          <a:xfrm>
            <a:off x="4782330" y="2487469"/>
            <a:ext cx="3717438" cy="40524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9A600D-CE15-46CC-B1D7-CDFBF37641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Amarylkovité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CCB9085-A90F-4A36-80AD-5EDCE24E318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5489307"/>
          </a:xfrm>
        </p:spPr>
        <p:txBody>
          <a:bodyPr/>
          <a:lstStyle/>
          <a:p>
            <a:pPr lvl="0"/>
            <a:r>
              <a:rPr lang="cs-CZ" sz="2800">
                <a:solidFill>
                  <a:srgbClr val="FF0000"/>
                </a:solidFill>
                <a:latin typeface="Comic Sans MS" pitchFamily="66"/>
                <a:cs typeface="Tahoma" pitchFamily="2"/>
              </a:rPr>
              <a:t>                                  </a:t>
            </a:r>
            <a:r>
              <a:rPr lang="cs-CZ" sz="2800" b="1">
                <a:solidFill>
                  <a:srgbClr val="FF0000"/>
                </a:solidFill>
                <a:latin typeface="Comic Sans MS" pitchFamily="66"/>
                <a:cs typeface="Tahoma" pitchFamily="2"/>
              </a:rPr>
              <a:t>Planě rostoucí</a:t>
            </a:r>
          </a:p>
          <a:p>
            <a:pPr lvl="0"/>
            <a:r>
              <a:rPr lang="cs-CZ" sz="2800" b="1">
                <a:solidFill>
                  <a:srgbClr val="548235"/>
                </a:solidFill>
                <a:latin typeface="Comic Sans MS" pitchFamily="66"/>
              </a:rPr>
              <a:t>Česnek medvědí</a:t>
            </a:r>
          </a:p>
          <a:p>
            <a:pPr lvl="0"/>
            <a:r>
              <a:rPr lang="cs-CZ" sz="2800">
                <a:latin typeface="Comic Sans MS" pitchFamily="66"/>
              </a:rPr>
              <a:t>- ostrá chuť</a:t>
            </a:r>
          </a:p>
          <a:p>
            <a:pPr lvl="0"/>
            <a:r>
              <a:rPr lang="cs-CZ" sz="2800">
                <a:latin typeface="Comic Sans MS" pitchFamily="66"/>
              </a:rPr>
              <a:t>- přísada do jídla</a:t>
            </a:r>
          </a:p>
          <a:p>
            <a:pPr lvl="0"/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 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</a:t>
            </a:r>
            <a:endParaRPr lang="cs-CZ" kern="0">
              <a:latin typeface="Comic Sans MS" pitchFamily="66"/>
            </a:endParaRP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xmlns="" id="{38B423B3-FA37-4E95-A1E3-23BA5FBA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684" y="2504212"/>
            <a:ext cx="4686839" cy="41563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xmlns="" id="{4F1DFD64-9C3A-4038-8A7A-9D6509654E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4492" y="2109356"/>
            <a:ext cx="9071643" cy="1826861"/>
          </a:xfrm>
        </p:spPr>
        <p:txBody>
          <a:bodyPr/>
          <a:lstStyle/>
          <a:p>
            <a:pPr lvl="0"/>
            <a:r>
              <a:rPr lang="cs-CZ" sz="4000" b="1">
                <a:solidFill>
                  <a:srgbClr val="385723"/>
                </a:solidFill>
                <a:latin typeface="Comic Sans MS" pitchFamily="66"/>
                <a:cs typeface="Arial" pitchFamily="2"/>
              </a:rPr>
              <a:t>Jednoděložné krytosemenné rostliny </a:t>
            </a:r>
            <a:r>
              <a:rPr lang="cs-CZ" sz="36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 sz="80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</a:t>
            </a:r>
            <a:r>
              <a:rPr lang="cs-CZ" sz="36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-  </a:t>
            </a:r>
            <a:r>
              <a:rPr lang="cs-CZ" sz="60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Amarylkovité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29A2D7C8-067B-4D89-A92D-9CA6029980FF}"/>
              </a:ext>
            </a:extLst>
          </p:cNvPr>
          <p:cNvSpPr txBox="1"/>
          <p:nvPr/>
        </p:nvSpPr>
        <p:spPr>
          <a:xfrm>
            <a:off x="5246763" y="4734717"/>
            <a:ext cx="378479" cy="59120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800" b="0" i="0" u="none" strike="noStrike" kern="1200" cap="none" spc="0" baseline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. </a:t>
            </a:r>
          </a:p>
        </p:txBody>
      </p:sp>
      <p:sp>
        <p:nvSpPr>
          <p:cNvPr id="4" name="TextovéPole 7">
            <a:extLst>
              <a:ext uri="{FF2B5EF4-FFF2-40B4-BE49-F238E27FC236}">
                <a16:creationId xmlns:a16="http://schemas.microsoft.com/office/drawing/2014/main" xmlns="" id="{2BC771F5-D514-4896-9632-35FCAE01F0D5}"/>
              </a:ext>
            </a:extLst>
          </p:cNvPr>
          <p:cNvSpPr txBox="1"/>
          <p:nvPr/>
        </p:nvSpPr>
        <p:spPr>
          <a:xfrm>
            <a:off x="1658465" y="4903689"/>
            <a:ext cx="6972565" cy="1520500"/>
          </a:xfrm>
          <a:prstGeom prst="rect">
            <a:avLst/>
          </a:prstGeom>
          <a:solidFill>
            <a:srgbClr val="FFFF00"/>
          </a:solidFill>
          <a:ln cap="flat">
            <a:noFill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Ing.L.Johnová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0" i="0" u="none" strike="noStrike" kern="1200" cap="none" spc="0" baseline="0">
                <a:solidFill>
                  <a:srgbClr val="355E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ZŠ Lom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268169-EA11-4F52-8A96-79A1BB967A8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Amarylkovité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6521D17-F5CE-4FE6-856F-FA811E297E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4802" y="1446928"/>
            <a:ext cx="8870036" cy="5504596"/>
          </a:xfrm>
        </p:spPr>
        <p:txBody>
          <a:bodyPr/>
          <a:lstStyle/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Jsou skupinou </a:t>
            </a:r>
            <a:r>
              <a:rPr lang="cs-CZ" sz="2800" b="1" kern="0">
                <a:latin typeface="Comic Sans MS" pitchFamily="66"/>
                <a:cs typeface="Tahoma" pitchFamily="2"/>
              </a:rPr>
              <a:t>okrasných </a:t>
            </a:r>
            <a:r>
              <a:rPr lang="cs-CZ" sz="2800" kern="0">
                <a:latin typeface="Comic Sans MS" pitchFamily="66"/>
                <a:cs typeface="Tahoma" pitchFamily="2"/>
              </a:rPr>
              <a:t>a </a:t>
            </a:r>
            <a:r>
              <a:rPr lang="cs-CZ" sz="2800" b="1" kern="0">
                <a:latin typeface="Comic Sans MS" pitchFamily="66"/>
                <a:cs typeface="Tahoma" pitchFamily="2"/>
              </a:rPr>
              <a:t>užitkových </a:t>
            </a:r>
            <a:r>
              <a:rPr lang="cs-CZ" sz="2800" kern="0">
                <a:latin typeface="Comic Sans MS" pitchFamily="66"/>
                <a:cs typeface="Tahoma" pitchFamily="2"/>
              </a:rPr>
              <a:t>bylin (často jedovatých), některé chráněné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Klíčí jednou dělohou</a:t>
            </a:r>
          </a:p>
          <a:p>
            <a:pPr lvl="0"/>
            <a:endParaRPr lang="cs-CZ" sz="2800" b="1">
              <a:latin typeface="Comic Sans MS" pitchFamily="66"/>
            </a:endParaRPr>
          </a:p>
          <a:p>
            <a:pPr lvl="0"/>
            <a:endParaRPr lang="cs-CZ" sz="2800" b="1">
              <a:latin typeface="Comic Sans MS" pitchFamily="66"/>
            </a:endParaRPr>
          </a:p>
          <a:p>
            <a:pPr lvl="0"/>
            <a:r>
              <a:rPr lang="cs-CZ" sz="2800" b="1">
                <a:solidFill>
                  <a:srgbClr val="FF0000"/>
                </a:solidFill>
                <a:latin typeface="Comic Sans MS" pitchFamily="66"/>
              </a:rPr>
              <a:t>Byliny:</a:t>
            </a:r>
            <a:r>
              <a:rPr lang="cs-CZ" sz="2800">
                <a:latin typeface="Comic Sans MS" pitchFamily="66"/>
              </a:rPr>
              <a:t> vytrvalé - s cibulemi, </a:t>
            </a:r>
          </a:p>
          <a:p>
            <a:pPr lvl="0"/>
            <a:r>
              <a:rPr lang="cs-CZ" sz="2800">
                <a:latin typeface="Comic Sans MS" pitchFamily="66"/>
              </a:rPr>
              <a:t>            vzácně s oddenky</a:t>
            </a:r>
          </a:p>
          <a:p>
            <a:pPr lvl="0"/>
            <a:endParaRPr lang="cs-CZ" sz="2800" kern="0">
              <a:solidFill>
                <a:srgbClr val="FF0000"/>
              </a:solidFill>
              <a:latin typeface="Comic Sans MS" pitchFamily="66"/>
              <a:cs typeface="Tahoma" pitchFamily="2"/>
            </a:endParaRPr>
          </a:p>
          <a:p>
            <a:pPr lvl="0"/>
            <a:r>
              <a:rPr lang="cs-CZ" sz="2800" b="1">
                <a:solidFill>
                  <a:srgbClr val="FF0000"/>
                </a:solidFill>
                <a:latin typeface="Comic Sans MS" pitchFamily="66"/>
                <a:cs typeface="Tahoma" pitchFamily="2"/>
              </a:rPr>
              <a:t>Květy: </a:t>
            </a:r>
            <a:r>
              <a:rPr lang="cs-CZ" sz="2800">
                <a:latin typeface="Comic Sans MS" pitchFamily="66"/>
                <a:cs typeface="Tahoma" pitchFamily="2"/>
              </a:rPr>
              <a:t>jednotlivé nebo v květenství (hlávek okolík)</a:t>
            </a: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           </a:t>
            </a:r>
          </a:p>
          <a:p>
            <a:pPr lvl="0"/>
            <a:endParaRPr lang="cs-CZ" sz="280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kern="0">
              <a:latin typeface="Comic Sans MS" pitchFamily="66"/>
            </a:endParaRPr>
          </a:p>
        </p:txBody>
      </p:sp>
      <p:grpSp>
        <p:nvGrpSpPr>
          <p:cNvPr id="4" name="Skupina 24">
            <a:extLst>
              <a:ext uri="{FF2B5EF4-FFF2-40B4-BE49-F238E27FC236}">
                <a16:creationId xmlns:a16="http://schemas.microsoft.com/office/drawing/2014/main" xmlns="" id="{885515EC-AE8F-429C-B7B4-F49A4A569FF6}"/>
              </a:ext>
            </a:extLst>
          </p:cNvPr>
          <p:cNvGrpSpPr/>
          <p:nvPr/>
        </p:nvGrpSpPr>
        <p:grpSpPr>
          <a:xfrm>
            <a:off x="3965478" y="2490039"/>
            <a:ext cx="1074831" cy="1718276"/>
            <a:chOff x="3965478" y="2490039"/>
            <a:chExt cx="1074831" cy="1718276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xmlns="" id="{9F1083DB-ADA6-4212-B5C7-652E86925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965478" y="2490039"/>
              <a:ext cx="901269" cy="155391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TextovéPole 13">
              <a:extLst>
                <a:ext uri="{FF2B5EF4-FFF2-40B4-BE49-F238E27FC236}">
                  <a16:creationId xmlns:a16="http://schemas.microsoft.com/office/drawing/2014/main" xmlns="" id="{A9AB8E76-D9B0-4C99-B991-9BDC054E0678}"/>
                </a:ext>
              </a:extLst>
            </p:cNvPr>
            <p:cNvSpPr txBox="1"/>
            <p:nvPr/>
          </p:nvSpPr>
          <p:spPr>
            <a:xfrm>
              <a:off x="4844253" y="3986875"/>
              <a:ext cx="196056" cy="22144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endParaRPr>
            </a:p>
          </p:txBody>
        </p:sp>
      </p:grpSp>
      <p:pic>
        <p:nvPicPr>
          <p:cNvPr id="7" name="Picture 11">
            <a:extLst>
              <a:ext uri="{FF2B5EF4-FFF2-40B4-BE49-F238E27FC236}">
                <a16:creationId xmlns:a16="http://schemas.microsoft.com/office/drawing/2014/main" xmlns="" id="{26FB8698-D562-48C2-8993-AB0F23EDEC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30" t="2713" r="4663" b="7408"/>
          <a:stretch>
            <a:fillRect/>
          </a:stretch>
        </p:blipFill>
        <p:spPr>
          <a:xfrm>
            <a:off x="5559753" y="4412903"/>
            <a:ext cx="1880134" cy="157225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C0A71F-7765-4624-A888-21C0137801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Amarylkovité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304F344-C3FB-44FC-9AC2-6B2AA1A69A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5489307"/>
          </a:xfrm>
        </p:spPr>
        <p:txBody>
          <a:bodyPr/>
          <a:lstStyle/>
          <a:p>
            <a:pPr lvl="0"/>
            <a:r>
              <a:rPr lang="cs-CZ" sz="2800" b="1">
                <a:solidFill>
                  <a:srgbClr val="FF0000"/>
                </a:solidFill>
                <a:latin typeface="Comic Sans MS" pitchFamily="66"/>
                <a:cs typeface="Tahoma" pitchFamily="2"/>
              </a:rPr>
              <a:t>Plody:</a:t>
            </a:r>
            <a:r>
              <a:rPr lang="cs-CZ" sz="2800">
                <a:solidFill>
                  <a:srgbClr val="FF0000"/>
                </a:solidFill>
                <a:latin typeface="Comic Sans MS" pitchFamily="66"/>
                <a:cs typeface="Tahoma" pitchFamily="2"/>
              </a:rPr>
              <a:t> </a:t>
            </a:r>
            <a:r>
              <a:rPr lang="cs-CZ" sz="2800">
                <a:latin typeface="Comic Sans MS" pitchFamily="66"/>
                <a:cs typeface="Tahoma" pitchFamily="2"/>
              </a:rPr>
              <a:t>tobolka nebo bobule</a:t>
            </a:r>
          </a:p>
          <a:p>
            <a:pPr lvl="0"/>
            <a:endParaRPr lang="cs-CZ" sz="2800">
              <a:solidFill>
                <a:srgbClr val="FF0000"/>
              </a:solidFill>
              <a:latin typeface="Comic Sans MS" pitchFamily="66"/>
              <a:cs typeface="Tahoma" pitchFamily="2"/>
            </a:endParaRPr>
          </a:p>
          <a:p>
            <a:pPr lvl="0"/>
            <a:endParaRPr lang="cs-CZ" sz="2800">
              <a:solidFill>
                <a:srgbClr val="FF0000"/>
              </a:solidFill>
              <a:latin typeface="Comic Sans MS" pitchFamily="66"/>
              <a:cs typeface="Tahoma" pitchFamily="2"/>
            </a:endParaRPr>
          </a:p>
          <a:p>
            <a:pPr lvl="0"/>
            <a:r>
              <a:rPr lang="cs-CZ" sz="2800" b="1">
                <a:solidFill>
                  <a:srgbClr val="FF0000"/>
                </a:solidFill>
                <a:latin typeface="Comic Sans MS" pitchFamily="66"/>
                <a:cs typeface="Tahoma" pitchFamily="2"/>
              </a:rPr>
              <a:t>Listy:</a:t>
            </a:r>
            <a:r>
              <a:rPr lang="cs-CZ" sz="2800">
                <a:solidFill>
                  <a:srgbClr val="FF0000"/>
                </a:solidFill>
                <a:latin typeface="Comic Sans MS" pitchFamily="66"/>
                <a:cs typeface="Tahoma" pitchFamily="2"/>
              </a:rPr>
              <a:t> </a:t>
            </a:r>
            <a:r>
              <a:rPr lang="cs-CZ" sz="2800">
                <a:latin typeface="Comic Sans MS" pitchFamily="66"/>
                <a:cs typeface="Tahoma" pitchFamily="2"/>
              </a:rPr>
              <a:t>mají souběžnou žilnatinu</a:t>
            </a:r>
          </a:p>
          <a:p>
            <a:pPr lvl="0"/>
            <a:endParaRPr lang="cs-CZ" sz="2800">
              <a:latin typeface="Comic Sans MS" pitchFamily="66"/>
              <a:cs typeface="Tahoma" pitchFamily="2"/>
            </a:endParaRPr>
          </a:p>
          <a:p>
            <a:pPr lvl="0"/>
            <a:endParaRPr lang="cs-CZ" sz="2800">
              <a:latin typeface="Comic Sans MS" pitchFamily="66"/>
              <a:cs typeface="Tahoma" pitchFamily="2"/>
            </a:endParaRPr>
          </a:p>
          <a:p>
            <a:pPr lvl="0"/>
            <a:r>
              <a:rPr lang="cs-CZ" sz="2800" b="1">
                <a:solidFill>
                  <a:srgbClr val="FF0000"/>
                </a:solidFill>
                <a:latin typeface="Comic Sans MS" pitchFamily="66"/>
                <a:cs typeface="Tahoma" pitchFamily="2"/>
              </a:rPr>
              <a:t>Kořeny:</a:t>
            </a:r>
            <a:r>
              <a:rPr lang="cs-CZ" sz="2800">
                <a:solidFill>
                  <a:srgbClr val="FF0000"/>
                </a:solidFill>
                <a:latin typeface="Comic Sans MS" pitchFamily="66"/>
                <a:cs typeface="Tahoma" pitchFamily="2"/>
              </a:rPr>
              <a:t> </a:t>
            </a:r>
            <a:r>
              <a:rPr lang="cs-CZ" sz="2800">
                <a:latin typeface="Comic Sans MS" pitchFamily="66"/>
                <a:cs typeface="Tahoma" pitchFamily="2"/>
              </a:rPr>
              <a:t>svazčité kořeny</a:t>
            </a:r>
          </a:p>
          <a:p>
            <a:pPr marL="457200" lvl="0" indent="-457200">
              <a:buSzPct val="100000"/>
              <a:buChar char="-"/>
            </a:pPr>
            <a:endParaRPr lang="cs-CZ" kern="0">
              <a:latin typeface="Comic Sans MS" pitchFamily="66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42833079-3E5C-494B-8FDB-B827DB92DD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004281">
            <a:off x="5789258" y="2517334"/>
            <a:ext cx="1714500" cy="37267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xmlns="" id="{4885B322-71A5-4C30-9F64-2D6326D619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95159" y="5530291"/>
            <a:ext cx="2095054" cy="16573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0C423CA4-1872-43EF-93BA-BA3BB65E71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91206" y="1926494"/>
            <a:ext cx="1879732" cy="149211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3743AC-E2D4-4BDC-AD82-ADD6E38EAF2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Amarylkovité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5D5994B-98CE-4A71-8160-D4C76B53A88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5489307"/>
          </a:xfrm>
        </p:spPr>
        <p:txBody>
          <a:bodyPr/>
          <a:lstStyle/>
          <a:p>
            <a:pPr lvl="0"/>
            <a:r>
              <a:rPr lang="cs-CZ" sz="2800">
                <a:solidFill>
                  <a:srgbClr val="FF0000"/>
                </a:solidFill>
                <a:latin typeface="Comic Sans MS" pitchFamily="66"/>
                <a:cs typeface="Tahoma" pitchFamily="2"/>
              </a:rPr>
              <a:t>                                  </a:t>
            </a:r>
            <a:r>
              <a:rPr lang="cs-CZ" sz="2800" b="1">
                <a:solidFill>
                  <a:srgbClr val="FF0000"/>
                </a:solidFill>
                <a:latin typeface="Comic Sans MS" pitchFamily="66"/>
                <a:cs typeface="Tahoma" pitchFamily="2"/>
              </a:rPr>
              <a:t>Cibule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- se skládá ze zkráceného stonku,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 přeměněného na </a:t>
            </a:r>
            <a:r>
              <a:rPr lang="cs-CZ" sz="2800" b="1" kern="0">
                <a:latin typeface="Comic Sans MS" pitchFamily="66"/>
                <a:cs typeface="Tahoma" pitchFamily="2"/>
              </a:rPr>
              <a:t>podpučí – </a:t>
            </a:r>
            <a:r>
              <a:rPr lang="cs-CZ" sz="2800" kern="0">
                <a:latin typeface="Comic Sans MS" pitchFamily="66"/>
                <a:cs typeface="Tahoma" pitchFamily="2"/>
              </a:rPr>
              <a:t>na 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 něm vyrůstají dužnaté listy –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 přeměněné na šupiny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- na podpučí se tvoří nové cibule-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 vegetativní množení</a:t>
            </a:r>
          </a:p>
          <a:p>
            <a:pPr lvl="0"/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 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</a:t>
            </a:r>
            <a:endParaRPr lang="cs-CZ" kern="0">
              <a:latin typeface="Comic Sans MS" pitchFamily="66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32A80D9C-5621-480C-9852-62A2E5C18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031" y="2483428"/>
            <a:ext cx="2979828" cy="33072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5ACA6D0-2541-4BB1-8669-E4EAC10BFC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Amarylkovité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FED462F-76CD-40CD-8174-735B6CCC40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5489307"/>
          </a:xfrm>
        </p:spPr>
        <p:txBody>
          <a:bodyPr/>
          <a:lstStyle/>
          <a:p>
            <a:pPr lvl="0"/>
            <a:r>
              <a:rPr lang="cs-CZ" sz="2800">
                <a:solidFill>
                  <a:srgbClr val="FF0000"/>
                </a:solidFill>
                <a:latin typeface="Comic Sans MS" pitchFamily="66"/>
                <a:cs typeface="Tahoma" pitchFamily="2"/>
              </a:rPr>
              <a:t>                                  </a:t>
            </a:r>
            <a:r>
              <a:rPr lang="cs-CZ" sz="2800" b="1">
                <a:solidFill>
                  <a:srgbClr val="FF0000"/>
                </a:solidFill>
                <a:latin typeface="Comic Sans MS" pitchFamily="66"/>
                <a:cs typeface="Tahoma" pitchFamily="2"/>
              </a:rPr>
              <a:t>Užitkové</a:t>
            </a:r>
          </a:p>
          <a:p>
            <a:pPr lvl="0"/>
            <a:r>
              <a:rPr lang="cs-CZ" sz="2800" b="1">
                <a:solidFill>
                  <a:srgbClr val="548235"/>
                </a:solidFill>
                <a:latin typeface="Comic Sans MS" pitchFamily="66"/>
                <a:cs typeface="Tahoma" pitchFamily="2"/>
              </a:rPr>
              <a:t>Cibule, česnek, pór, pažitka </a:t>
            </a:r>
            <a:r>
              <a:rPr lang="cs-CZ" sz="2800">
                <a:latin typeface="Comic Sans MS" pitchFamily="66"/>
                <a:cs typeface="Tahoma" pitchFamily="2"/>
              </a:rPr>
              <a:t>–</a:t>
            </a:r>
            <a:r>
              <a:rPr lang="cs-CZ" sz="2800" b="1">
                <a:solidFill>
                  <a:srgbClr val="FF0000"/>
                </a:solidFill>
                <a:latin typeface="Comic Sans MS" pitchFamily="66"/>
                <a:cs typeface="Tahoma" pitchFamily="2"/>
              </a:rPr>
              <a:t> </a:t>
            </a:r>
            <a:r>
              <a:rPr lang="cs-CZ" sz="2800">
                <a:latin typeface="Comic Sans MS" pitchFamily="66"/>
                <a:cs typeface="Tahoma" pitchFamily="2"/>
              </a:rPr>
              <a:t>tyto rostliny jsou </a:t>
            </a: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příbuzné – rod </a:t>
            </a:r>
            <a:r>
              <a:rPr lang="cs-CZ" sz="2800" b="1">
                <a:latin typeface="Comic Sans MS" pitchFamily="66"/>
                <a:cs typeface="Tahoma" pitchFamily="2"/>
              </a:rPr>
              <a:t>česnek – </a:t>
            </a:r>
            <a:r>
              <a:rPr lang="cs-CZ" sz="2800">
                <a:latin typeface="Comic Sans MS" pitchFamily="66"/>
                <a:cs typeface="Tahoma" pitchFamily="2"/>
              </a:rPr>
              <a:t>obsahují štiplavé sirné látky-</a:t>
            </a: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proto oblíbená pochutina, obsahují i antibiotické </a:t>
            </a: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látky, léčivé a předcházejí nachlazení</a:t>
            </a:r>
          </a:p>
          <a:p>
            <a:pPr lvl="0"/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 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</a:t>
            </a:r>
            <a:endParaRPr lang="cs-CZ" kern="0">
              <a:latin typeface="Comic Sans MS" pitchFamily="66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15E2E5-CF41-4804-9F4D-F837783AF2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Amarylkovité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AD35B83-910D-4A98-997E-FC4B05C5E4A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5489307"/>
          </a:xfrm>
        </p:spPr>
        <p:txBody>
          <a:bodyPr/>
          <a:lstStyle/>
          <a:p>
            <a:pPr lvl="0"/>
            <a:r>
              <a:rPr lang="cs-CZ" sz="2800">
                <a:solidFill>
                  <a:srgbClr val="FF0000"/>
                </a:solidFill>
                <a:latin typeface="Comic Sans MS" pitchFamily="66"/>
                <a:cs typeface="Tahoma" pitchFamily="2"/>
              </a:rPr>
              <a:t>                                  </a:t>
            </a:r>
            <a:r>
              <a:rPr lang="cs-CZ" sz="2800" b="1">
                <a:solidFill>
                  <a:srgbClr val="FF0000"/>
                </a:solidFill>
                <a:latin typeface="Comic Sans MS" pitchFamily="66"/>
                <a:cs typeface="Tahoma" pitchFamily="2"/>
              </a:rPr>
              <a:t>Užitkové</a:t>
            </a:r>
          </a:p>
          <a:p>
            <a:pPr lvl="0"/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 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</a:t>
            </a:r>
            <a:endParaRPr lang="cs-CZ" kern="0">
              <a:latin typeface="Comic Sans MS" pitchFamily="66"/>
            </a:endParaRP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xmlns="" id="{56A40E78-26F3-4FEB-997B-A89180F85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19" y="2545771"/>
            <a:ext cx="3288392" cy="41620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22DBECB1-BB01-47C1-B5E1-23DFCCC3D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249" y="2545771"/>
            <a:ext cx="3288392" cy="41620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FFC181-85F6-44BC-8D85-4348E7D20E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Amarylkovité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F2C4BDE-10E3-475C-A924-4801380336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5489307"/>
          </a:xfrm>
        </p:spPr>
        <p:txBody>
          <a:bodyPr/>
          <a:lstStyle/>
          <a:p>
            <a:pPr lvl="0"/>
            <a:r>
              <a:rPr lang="cs-CZ" sz="2800">
                <a:solidFill>
                  <a:srgbClr val="FF0000"/>
                </a:solidFill>
                <a:latin typeface="Comic Sans MS" pitchFamily="66"/>
                <a:cs typeface="Tahoma" pitchFamily="2"/>
              </a:rPr>
              <a:t>                                  </a:t>
            </a:r>
            <a:r>
              <a:rPr lang="cs-CZ" sz="2800" b="1">
                <a:solidFill>
                  <a:srgbClr val="FF0000"/>
                </a:solidFill>
                <a:latin typeface="Comic Sans MS" pitchFamily="66"/>
                <a:cs typeface="Tahoma" pitchFamily="2"/>
              </a:rPr>
              <a:t>Užitkové</a:t>
            </a:r>
          </a:p>
          <a:p>
            <a:pPr lvl="0"/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 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</a:t>
            </a:r>
            <a:endParaRPr lang="cs-CZ" kern="0">
              <a:latin typeface="Comic Sans MS" pitchFamily="66"/>
            </a:endParaRPr>
          </a:p>
        </p:txBody>
      </p:sp>
      <p:pic>
        <p:nvPicPr>
          <p:cNvPr id="4" name="Obrázek 6">
            <a:extLst>
              <a:ext uri="{FF2B5EF4-FFF2-40B4-BE49-F238E27FC236}">
                <a16:creationId xmlns:a16="http://schemas.microsoft.com/office/drawing/2014/main" xmlns="" id="{E906BE6A-23EF-469B-B696-867257F10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128" y="2327568"/>
            <a:ext cx="3325087" cy="44734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8">
            <a:extLst>
              <a:ext uri="{FF2B5EF4-FFF2-40B4-BE49-F238E27FC236}">
                <a16:creationId xmlns:a16="http://schemas.microsoft.com/office/drawing/2014/main" xmlns="" id="{74D9E44A-1A38-4641-BED7-9CB430FF0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87" y="2327568"/>
            <a:ext cx="3510125" cy="44734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31E75D-1BD8-4AAD-ADC2-690DD9ED6AF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3200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Čeleď</a:t>
            </a:r>
            <a:r>
              <a:rPr lang="cs-CZ">
                <a:solidFill>
                  <a:srgbClr val="385723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- Amarylkovité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694039C-AACA-48AB-B369-4C77479C9B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998" y="1769043"/>
            <a:ext cx="8870036" cy="5489307"/>
          </a:xfrm>
        </p:spPr>
        <p:txBody>
          <a:bodyPr/>
          <a:lstStyle/>
          <a:p>
            <a:pPr lvl="0"/>
            <a:r>
              <a:rPr lang="cs-CZ" sz="2800">
                <a:solidFill>
                  <a:srgbClr val="FF0000"/>
                </a:solidFill>
                <a:latin typeface="Comic Sans MS" pitchFamily="66"/>
                <a:cs typeface="Tahoma" pitchFamily="2"/>
              </a:rPr>
              <a:t>                                  </a:t>
            </a:r>
            <a:r>
              <a:rPr lang="cs-CZ" sz="2800" b="1">
                <a:solidFill>
                  <a:srgbClr val="FF0000"/>
                </a:solidFill>
                <a:latin typeface="Comic Sans MS" pitchFamily="66"/>
                <a:cs typeface="Tahoma" pitchFamily="2"/>
              </a:rPr>
              <a:t>Okrasné</a:t>
            </a:r>
          </a:p>
          <a:p>
            <a:pPr lvl="0"/>
            <a:r>
              <a:rPr lang="cs-CZ" sz="2800">
                <a:latin typeface="Comic Sans MS" pitchFamily="66"/>
                <a:cs typeface="Tahoma" pitchFamily="2"/>
              </a:rPr>
              <a:t>- velké barevné květy – narcis, klívie(řemenatka)- pokojová, amarylis - pokojová</a:t>
            </a:r>
          </a:p>
          <a:p>
            <a:pPr lvl="0"/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marL="457200" lvl="0" indent="-457200">
              <a:buSzPct val="100000"/>
              <a:buChar char="-"/>
            </a:pPr>
            <a:endParaRPr lang="cs-CZ" sz="2800" kern="0">
              <a:latin typeface="Comic Sans MS" pitchFamily="66"/>
              <a:cs typeface="Tahoma" pitchFamily="2"/>
            </a:endParaRP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 </a:t>
            </a:r>
          </a:p>
          <a:p>
            <a:pPr lvl="0"/>
            <a:r>
              <a:rPr lang="cs-CZ" sz="2800" kern="0">
                <a:latin typeface="Comic Sans MS" pitchFamily="66"/>
                <a:cs typeface="Tahoma" pitchFamily="2"/>
              </a:rPr>
              <a:t> </a:t>
            </a:r>
            <a:endParaRPr lang="cs-CZ" kern="0">
              <a:latin typeface="Comic Sans MS" pitchFamily="66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DF5E7F8C-435F-4656-A2FC-7E38F58111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95970" y="3413436"/>
            <a:ext cx="3020290" cy="37147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43BBE536-7BD7-4E62-A92C-3D5B507C83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84649" y="3413436"/>
            <a:ext cx="2322054" cy="36212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4">
            <a:extLst>
              <a:ext uri="{FF2B5EF4-FFF2-40B4-BE49-F238E27FC236}">
                <a16:creationId xmlns:a16="http://schemas.microsoft.com/office/drawing/2014/main" xmlns="" id="{5D5EB6B0-92BD-4D5E-9ECC-401983DAB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40" y="3413436"/>
            <a:ext cx="2592488" cy="20065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59E34D22-4A4A-4058-B708-96D3AE771D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546" t="13472" r="8546" b="14722"/>
          <a:stretch>
            <a:fillRect/>
          </a:stretch>
        </p:blipFill>
        <p:spPr>
          <a:xfrm>
            <a:off x="703740" y="5522811"/>
            <a:ext cx="2592488" cy="160534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5617</TotalTime>
  <Words>261</Words>
  <Application>Microsoft Office PowerPoint</Application>
  <PresentationFormat>Vlastní</PresentationFormat>
  <Paragraphs>115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3" baseType="lpstr">
      <vt:lpstr>NSimSun</vt:lpstr>
      <vt:lpstr>Arial</vt:lpstr>
      <vt:lpstr>Calibri</vt:lpstr>
      <vt:lpstr>Comic Sans MS</vt:lpstr>
      <vt:lpstr>Liberation Sans</vt:lpstr>
      <vt:lpstr>Lucida Sans Unicode</vt:lpstr>
      <vt:lpstr>Mangal</vt:lpstr>
      <vt:lpstr>Tahoma</vt:lpstr>
      <vt:lpstr>Times New Roman</vt:lpstr>
      <vt:lpstr>Výchozí</vt:lpstr>
      <vt:lpstr>DUM%20 %20prezentace</vt:lpstr>
      <vt:lpstr>Prezentace aplikace PowerPoint</vt:lpstr>
      <vt:lpstr>Jednoděložné krytosemenné rostliny Čeleď -  Amarylkovité</vt:lpstr>
      <vt:lpstr>Čeleď - Amarylkovité</vt:lpstr>
      <vt:lpstr>Čeleď - Amarylkovité</vt:lpstr>
      <vt:lpstr>Čeleď - Amarylkovité</vt:lpstr>
      <vt:lpstr>Čeleď - Amarylkovité</vt:lpstr>
      <vt:lpstr>Čeleď - Amarylkovité</vt:lpstr>
      <vt:lpstr>Čeleď - Amarylkovité</vt:lpstr>
      <vt:lpstr>Čeleď - Amarylkovité</vt:lpstr>
      <vt:lpstr>Čeleď - Amarylkovité</vt:lpstr>
      <vt:lpstr>Čeleď - Amarylkovité</vt:lpstr>
      <vt:lpstr>Čeleď - Amarylkovité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Čeleď - Bobovité</dc:title>
  <dc:creator>Lada</dc:creator>
  <cp:lastModifiedBy>Zmrzlý Rostislav</cp:lastModifiedBy>
  <cp:revision>190</cp:revision>
  <dcterms:created xsi:type="dcterms:W3CDTF">2010-07-10T16:20:51Z</dcterms:created>
  <dcterms:modified xsi:type="dcterms:W3CDTF">2021-03-26T09:10:20Z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