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76" r:id="rId3"/>
    <p:sldId id="256" r:id="rId4"/>
    <p:sldId id="263" r:id="rId5"/>
    <p:sldId id="264" r:id="rId6"/>
    <p:sldId id="266" r:id="rId7"/>
    <p:sldId id="269" r:id="rId8"/>
    <p:sldId id="270" r:id="rId9"/>
    <p:sldId id="265" r:id="rId10"/>
    <p:sldId id="267" r:id="rId11"/>
    <p:sldId id="268" r:id="rId12"/>
    <p:sldId id="272" r:id="rId13"/>
    <p:sldId id="273" r:id="rId14"/>
    <p:sldId id="274" r:id="rId15"/>
    <p:sldId id="275" r:id="rId16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B204A774-DAA4-4B05-93DE-5C0122AEFAB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B7485847-F876-42EF-861B-764F8AF7A8E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047D121-66B4-4D79-94F4-A14E9F481C2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D188714-4ABF-4644-BD68-C3732292472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A3F489-E05A-4401-AC27-F71942C33B4D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09542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xmlns="" id="{01BF9FC6-DBC8-4A3B-A617-39EF730394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xmlns="" id="{A609BF8E-4FB1-4F6C-BBDF-D7006244EEB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xmlns="" id="{6026FF3D-BAE8-43A6-9A15-ABF1E18F13B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B173F2A-CD10-43D0-BDC3-396159DEB10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D8B3B36-D98F-4A2C-A353-69191E1C568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B7DA2AE-71A8-458C-B05A-CE24C64D2D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82A0AE2-51FC-4FA8-B9DB-8F85DFD6A72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47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E4EED34B-F21F-4799-9BBB-BEC353AA5C7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821ED3-2A50-4C8E-9A11-D0ED5B7A90A6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2C32B47C-8922-4C1C-9C6A-FF3CF6747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0C405E1F-EF40-48A1-A7F8-1435DF9E20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7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BDAFF0-BB9C-4381-8D6B-1967FE87F4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EE864A1-8B0A-439E-BA2B-6C5470D592A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50E7403-D265-4DD7-8AB6-A3A853CFDE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347618D-3387-45D5-8FB3-DA2107817A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08137DC-9F2E-4BA9-B0B0-A9EC821204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6545D9-856D-44E4-B503-CD611119A62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22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02A42A-5F86-4FA4-9A34-005F4E9637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E0B4C12-E6BD-4E7B-A340-BA491FDBBC2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626B4F0-B87F-4362-9694-CEFB08F077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B8268BF-3B8F-4920-8D59-4ABF843F7B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7442F0B-9115-4B80-A27E-D007A80077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518426-14BF-4DE4-90C8-F4EB48D915E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41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C7EEDD98-83D3-46C3-9E97-D7E5AD714AE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196B987-9C6C-40D3-9562-3B30FFDB271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6E07923-0CA2-406F-95E3-A69A6800DB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20A2E30-26FC-40A4-ADBD-F60428AB6E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4150AAA-E3E5-41F1-BFB2-8BD890BA46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2C2FA9-2C71-4CAE-A823-9E5A96A6DEF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06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E86DB9-1A40-4280-9851-B033062DE82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8892FFF-D24B-4BB0-9B47-C3214A9E33B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B5F414E-04AC-491A-82E1-DF27CBC3AA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619C6EF-CEC4-4DA4-9C5E-81F81B0AB9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A7F9951-B321-4DFB-A44B-DA445E7E93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BE7356-5E2F-4822-9489-BDF7CF83F69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26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8F8DE9-0ADC-45A0-A74D-E0A5CA7E88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168011-DC13-4674-965F-C7812A7CA21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9839157-95D5-4573-8511-F6FFF9CE9C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A366FC0-13D7-4350-8A42-AB324EED94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C1B7BEB-4D4E-44BC-B530-D0150B4A2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38BD67-15FD-49F7-B73F-7160FAFD970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945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CB10F4-7A2A-4D61-BDF7-A78AE8B85A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956779E-848D-4041-8F6D-6883157521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3FD23A4-24F4-4856-AEF4-6DC5038D0A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DB1649A-079F-4987-BCA9-C8EB5D09F6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640DEAF-97D8-47BD-9227-0AB34036C6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851774-4F9E-49BF-8BA1-4316401D89F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667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D60EBB-5300-4403-9614-DFB03EEF9C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11E21D1-87DA-4626-B545-ADFCA17DD1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72FBD5D-FE35-4D3C-94ED-80B7F2EB64E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A4D8B25-5F17-446D-AE1D-635722B0C0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D08FCFB-3CFA-4DD7-A895-CEED85EA0E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6B2A616-D11A-4A94-9CEC-5F14D87989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372F40-6BF2-4947-8225-8A883728DE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0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097709-154C-4138-80D2-F8DE6B7A2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EC83290-9283-4F6E-8D78-73DB2FC81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BAAE1B0-D139-44D6-BA7F-0E5DE6CAAF5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44B1B369-5B18-4342-9B17-D30D732CD9F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2693FB2A-1EA1-4B40-96DE-12F02DF74AE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F48431BC-7828-4D16-904C-FF87672B9D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11658B56-B1F9-4D2D-9286-2F81D1B0F2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C0AF7F0B-65DC-4E74-80F8-D2DDB32D10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23AC8F-8F23-400D-8703-906F691223A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021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3F0A31-A2BB-4FFD-ABD1-0334C33BA6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7F1DB9E-355B-4DEF-AF15-351B050375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D47858C7-9E88-413F-84F7-3C05142D0F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6F22639-ADEF-4FA2-A882-A48D54AF75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2EB074-A2C5-439B-806F-705BDBAD83A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826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1F3B1E9-A6E1-49D7-AB24-BE00F05793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F04B1866-810C-48D6-8FF7-B17AACF399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E4B3F8D-5AE2-4FF1-A62C-6E7B7CFC18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8E1918-9B9B-4CCD-9DE1-0BE955A672E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38545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94C7B3-9A35-4E0E-85E6-A91B4B67C0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D0B46AC-B5A1-4A5E-88EB-46E8E9F4E7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A0A1B09-F692-40C6-AEF0-5452B94F8F8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F0BC70E-B10E-4963-A2AE-2648E98ABD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B62BBC1-FB5B-4FEE-84E9-59E758D42A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CA4CAED-0A48-454F-97A0-F3E5C3DFE9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33A751-F5FF-4C9B-9CF0-AC33614FE4E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41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6D2523-2765-4F17-A7D2-5C55909C7B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56E8899-AE44-4707-A0F9-337219192AC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882DF38-2068-4E27-A7C1-54B1E6F107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20D4043-C267-488C-A606-81A2C70E5C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A1D382A-9312-4528-9B47-CCEECCF280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8795A4-3511-43C0-8798-DAB551860BE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03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E21CC3-4867-49CE-9F1A-1E7DE94335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49AA3FF-040D-41B1-99AA-6D8222D87E7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388C6C9-FF93-4531-92C7-328ED363581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E8567C4-EAAF-40A2-8B7F-E188EC3278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53715F4-DA7D-42D6-857D-27F2EDD017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51BDE82-A247-4213-973D-97F2E1F372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809A56-0059-4775-AE73-2773FD7B69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054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A51543-9B8E-42F3-84A7-20CE6A3966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4B7ED5E-F566-42E5-BA38-E5E0F67ED5C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168D1E4-A126-4EF4-9719-564CD13630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1BDF735-5D6A-4E04-BB19-424BAF8525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C7EF5B-945D-4A7C-8E26-37C49DBC2D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4BC555-DA86-4724-915D-893829E3377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53BFDC7C-21D8-4135-AC6C-0497CCF85A2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DB7CE0C-2218-4D46-949A-15F3392D75E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08D9314-70EA-4656-9A59-6FCA37EDCC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A403B15-EE6A-424B-8DFD-FFDEF60E75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EB16CE2-3DA5-4EA1-9359-4CCD473905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3E3A8C-0D53-48B3-8729-F1A1A34C437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09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8C09EE-DF11-46F0-8F94-57A3F49973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4039222-AD21-4D8F-A3C7-968ED59B5C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3D974AE-965E-4447-AF83-0586E608CA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EA96FFE-393A-4873-9835-1B44BFE295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93D5A58-8A09-4DFB-9035-EBFDB4361C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8F05A-961C-4460-A72E-130AECF5312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85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00F555-F97A-47F0-B615-A191B00AFF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55045C4-F0DC-4E2D-AD99-E7AEB07E21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7A944CB-8512-4ED6-84AA-C285940E68D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7B9E3FF-E0E5-4D6D-881D-FC1F629AC1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2015E8C-A8F3-4ECB-9C43-DB8945B2BF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19DA527-59C0-4C17-9491-5B4C18AB66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366E21-3C8B-4546-9948-8AD4A88D883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2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480FE7-FD60-4CFC-9BAE-0694D137F9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C555373-8D2A-419E-BDDE-7116C73BC9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AA33BC4-C15F-4BE1-803A-6F406212D25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5092F6A9-1EA8-41D2-95AF-A2A3C48F0FC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4469FEC3-F156-44BD-B22D-4054CE681E6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0D729F4F-6AA7-4B78-8BDE-355284CDF2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A71E20D-82F3-4777-B366-46EC49A9F1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DC824704-2FA6-4872-ABFF-FEDED5B88B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68659B-01CB-4437-8A6D-7F40D186028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11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869030-FDF6-4A8B-B20A-6A7CB5562E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5C7431F1-C6D2-4BE3-B3AA-38E7333648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AEF73AC-C800-4C75-BBD5-F45F87409C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F5BCFE59-54DE-4532-A3EF-A5C6CB81DB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C5856E-6525-4F38-A691-B890F58F9B3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2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F4FEB26-1E3E-4A93-8739-2978C625B6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2D449D56-3C1E-45ED-9F40-5EC34C25C0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6DC961DA-BDEC-4E0E-B93A-62BA355E03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93FF7-A656-4578-A5C9-6884CFF3A47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39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D4F454-D168-4C1A-B319-4A75A06A0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CCB17DE-0647-42A0-A52E-0884B9293E7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8DEB3E4-BFEF-4300-853A-333349ED6DC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48DAF7D-0435-4D6C-813B-97E200DA2D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0E810CC-EA9C-4634-B822-0079056CD4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CC87261-79F1-4FC7-BBB5-4AE3D189B4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4A8AFE-D871-4DB8-A21D-7F4A7F61F8D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01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CA2832-BCB2-44B8-B9CF-C0DBEB143C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25B587A6-59B8-4790-823F-4D509B672FB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2538814-B3F3-4E37-9AB8-0606C8F76B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07FBEC6-4789-4535-98CD-D24AA6FA81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1A93F3E-643F-4BEA-8C1F-D8D2CF7C8D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B11D511-7A3E-4CA9-B16A-0A86069CC5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8CC459-B53F-4D03-94E0-13E34616CB1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59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94AD34F-33BC-49E1-91E3-5913B7395F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2EBD51F-CAE1-49E3-83A3-8DC67FDF04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ED1B5F5-08C1-4199-B3BA-AA864BD80A8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7B10B54-00BF-4E27-810C-4447D0E2FAF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968523-0282-4F7F-B969-37DB6C7CDE4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3B43153-A07F-4717-B2A2-F68765F0DA27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B03B66FE-13D4-49DF-B2D2-C09B1FEAEF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1FCF7D2-EB81-40C7-A35E-16BC6931E5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3B28766-B150-461C-848E-17E95A755E5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33C858A-616B-4F97-B96E-2CEF3759692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A3273E2-6A2F-422B-8C94-00AF22AA0A0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458ECA2-88D6-44A0-9D7A-F62BC5899AD0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2/2f/Lamium_album5_ies.jpg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A68536-8501-49E7-B565-5903176688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4124A20-05D9-4F83-8A7F-A954238354F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>
                <a:latin typeface="Comic Sans MS" pitchFamily="66"/>
                <a:ea typeface="NSimSun" pitchFamily="49"/>
                <a:cs typeface="Mangal" pitchFamily="18"/>
              </a:rPr>
              <a:t>Přírodopis 6.A (22.3. – 26.3) Čeleď - Hluchavkovité</a:t>
            </a:r>
            <a:br>
              <a:rPr lang="cs-CZ" sz="2800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 sz="2800">
                <a:latin typeface="Comic Sans MS" pitchFamily="66"/>
                <a:ea typeface="NSimSun" pitchFamily="49"/>
                <a:cs typeface="Mangal" pitchFamily="18"/>
              </a:rPr>
              <a:t>Udělejte si výpisky z přiložené prezentace Čeleď - Hluchavkovité </a:t>
            </a:r>
            <a:br>
              <a:rPr lang="cs-CZ" sz="2800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 sz="2800">
                <a:latin typeface="Comic Sans MS" pitchFamily="66"/>
                <a:ea typeface="NSimSun" pitchFamily="49"/>
                <a:cs typeface="Mangal" pitchFamily="18"/>
              </a:rPr>
              <a:t>Písemně do sešitu odpovězte na otázku: Vysvětlete pojem škrob ?</a:t>
            </a:r>
          </a:p>
          <a:p>
            <a:pPr lvl="0"/>
            <a:r>
              <a:rPr lang="cs-CZ" sz="2800">
                <a:latin typeface="Comic Sans MS" pitchFamily="66"/>
                <a:ea typeface="NSimSun" pitchFamily="49"/>
                <a:cs typeface="Mangal" pitchFamily="18"/>
              </a:rPr>
              <a:t>Čeleď - Hluchavkovité</a:t>
            </a:r>
            <a:r>
              <a:rPr lang="cs-CZ" sz="2800" b="1">
                <a:latin typeface="Comic Sans MS" pitchFamily="66"/>
                <a:ea typeface="NSimSun" pitchFamily="49"/>
                <a:cs typeface="Mangal" pitchFamily="18"/>
              </a:rPr>
              <a:t>.</a:t>
            </a:r>
            <a:r>
              <a:rPr lang="cs-CZ" sz="2800">
                <a:latin typeface="Comic Sans MS" pitchFamily="66"/>
                <a:ea typeface="NSimSun" pitchFamily="49"/>
                <a:cs typeface="Mangal" pitchFamily="18"/>
              </a:rPr>
              <a:t>pptx </a:t>
            </a:r>
            <a:endParaRPr lang="cs-CZ" sz="2800">
              <a:latin typeface="Comic Sans MS" pitchFamily="66"/>
            </a:endParaRP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75A5AB-4170-4D63-ADA9-A17A3D17D0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Hluchavkovité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1413B6F-B589-433E-B074-EEEACF10C2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9384" y="1563477"/>
            <a:ext cx="9161062" cy="5824462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cs-CZ" sz="2800">
                <a:solidFill>
                  <a:srgbClr val="70AD47"/>
                </a:solidFill>
                <a:latin typeface="Comic Sans MS" pitchFamily="66"/>
                <a:cs typeface="Tahoma" pitchFamily="2"/>
              </a:rPr>
              <a:t>Planě rostoucí: </a:t>
            </a:r>
            <a:r>
              <a:rPr lang="cs-CZ" sz="2800">
                <a:latin typeface="Comic Sans MS" pitchFamily="66"/>
                <a:cs typeface="Tahoma" pitchFamily="2"/>
              </a:rPr>
              <a:t>hluchavka bílá, nachová, skvrnitá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                        pitulník žlutý(dříve hluchavka žlutá)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                        popenec břečťanovitý, zběhovec                          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                        plazivý, černohlávek obecný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                        v lese – čistec lesní 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                          </a:t>
            </a:r>
            <a:r>
              <a:rPr lang="cs-CZ" sz="2000">
                <a:latin typeface="Comic Sans MS" pitchFamily="66"/>
                <a:cs typeface="Tahoma" pitchFamily="2"/>
              </a:rPr>
              <a:t>čistec lesní - tvrdky</a:t>
            </a:r>
            <a:r>
              <a:rPr lang="cs-CZ" sz="2800">
                <a:latin typeface="Comic Sans MS" pitchFamily="66"/>
                <a:cs typeface="Tahoma" pitchFamily="2"/>
              </a:rPr>
              <a:t>        </a:t>
            </a:r>
            <a:r>
              <a:rPr lang="cs-CZ" sz="2000">
                <a:latin typeface="Comic Sans MS" pitchFamily="66"/>
                <a:cs typeface="Tahoma" pitchFamily="2"/>
              </a:rPr>
              <a:t>hluchavka bílá                    </a:t>
            </a:r>
            <a:endParaRPr lang="cs-CZ" sz="2000">
              <a:latin typeface="Comic Sans MS" pitchFamily="66"/>
              <a:cs typeface="Times New Roman" pitchFamily="18"/>
            </a:endParaRPr>
          </a:p>
          <a:p>
            <a:pPr marL="1143000" lvl="1" indent="-457200">
              <a:buChar char="-"/>
            </a:pPr>
            <a:endParaRPr lang="cs-CZ">
              <a:latin typeface="Times New Roman" pitchFamily="18"/>
              <a:cs typeface="Times New Roman" pitchFamily="18"/>
            </a:endParaRPr>
          </a:p>
          <a:p>
            <a:pPr lvl="0"/>
            <a:endParaRPr lang="cs-CZ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kern="0">
              <a:latin typeface="Comic Sans MS" pitchFamily="66"/>
            </a:endParaRPr>
          </a:p>
        </p:txBody>
      </p:sp>
      <p:pic>
        <p:nvPicPr>
          <p:cNvPr id="4" name="Obrázek 11">
            <a:extLst>
              <a:ext uri="{FF2B5EF4-FFF2-40B4-BE49-F238E27FC236}">
                <a16:creationId xmlns:a16="http://schemas.microsoft.com/office/drawing/2014/main" xmlns="" id="{B9FE0063-CE36-4F00-A5C5-5F714352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82" y="2084932"/>
            <a:ext cx="1476371" cy="47815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Zástupný obsah 3">
            <a:extLst>
              <a:ext uri="{FF2B5EF4-FFF2-40B4-BE49-F238E27FC236}">
                <a16:creationId xmlns:a16="http://schemas.microsoft.com/office/drawing/2014/main" xmlns="" id="{02EB4FEA-D223-4D89-A1A3-D6A673BCBF0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60452" y="4100919"/>
            <a:ext cx="2662988" cy="26140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File:Lamium album var barbatum 080505a.JPG">
            <a:extLst>
              <a:ext uri="{FF2B5EF4-FFF2-40B4-BE49-F238E27FC236}">
                <a16:creationId xmlns:a16="http://schemas.microsoft.com/office/drawing/2014/main" xmlns="" id="{9AA7CEBF-5F1B-4D37-8BA1-1E9989F810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54968" y="4097014"/>
            <a:ext cx="3098087" cy="26140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BA1859-4002-4290-AF51-B6B3CEED2F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2800" b="1">
                <a:solidFill>
                  <a:srgbClr val="548235"/>
                </a:solidFill>
                <a:latin typeface="Lucida Sans" pitchFamily="34"/>
              </a:rPr>
              <a:t>Hluchavka bílá</a:t>
            </a:r>
            <a:r>
              <a:rPr lang="cs-CZ" sz="2800">
                <a:solidFill>
                  <a:srgbClr val="0D0D0D"/>
                </a:solidFill>
                <a:latin typeface="Lucida Sans" pitchFamily="34"/>
              </a:rPr>
              <a:t/>
            </a:r>
            <a:br>
              <a:rPr lang="cs-CZ" sz="2800">
                <a:solidFill>
                  <a:srgbClr val="0D0D0D"/>
                </a:solidFill>
                <a:latin typeface="Lucida Sans" pitchFamily="34"/>
              </a:rPr>
            </a:br>
            <a:r>
              <a:rPr lang="cs-CZ" sz="2800">
                <a:latin typeface="Lucida Sans" pitchFamily="34"/>
              </a:rPr>
              <a:t>(</a:t>
            </a:r>
            <a:r>
              <a:rPr lang="cs-CZ" sz="2800" i="1">
                <a:latin typeface="Lucida Sans" pitchFamily="34"/>
              </a:rPr>
              <a:t>Lamium album</a:t>
            </a:r>
            <a:r>
              <a:rPr lang="cs-CZ" sz="2800">
                <a:latin typeface="Lucida Sans" pitchFamily="34"/>
              </a:rPr>
              <a:t>)</a:t>
            </a:r>
            <a:r>
              <a:rPr lang="cs-CZ" sz="2800">
                <a:solidFill>
                  <a:srgbClr val="0D0D0D"/>
                </a:solidFill>
                <a:latin typeface="Lucida Sans" pitchFamily="34"/>
              </a:rPr>
              <a:t/>
            </a:r>
            <a:br>
              <a:rPr lang="cs-CZ" sz="2800">
                <a:solidFill>
                  <a:srgbClr val="0D0D0D"/>
                </a:solidFill>
                <a:latin typeface="Lucida Sans" pitchFamily="34"/>
              </a:rPr>
            </a:br>
            <a:endParaRPr lang="cs-CZ" sz="2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A9A340-C856-405D-B675-4ED3914BDC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800215"/>
            <a:ext cx="8870036" cy="5036999"/>
          </a:xfrm>
        </p:spPr>
        <p:txBody>
          <a:bodyPr/>
          <a:lstStyle/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-bylina, 20 - 50 cm vysoká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-lodyha vystoupavá až přímá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-řapíkaté listy s vejčitou čepelí, 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  pilovitou na okraji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-oboupohlavní souměrné květy, 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  uspořádané v lichopřeslenech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-plod – tmavě šedá hladká tvrdka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-je to léčivá bylina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-výskyt – na rumištích, v křovinách </a:t>
            </a:r>
          </a:p>
          <a:p>
            <a:pPr lvl="0"/>
            <a:endParaRPr lang="cs-CZ"/>
          </a:p>
        </p:txBody>
      </p:sp>
      <p:pic>
        <p:nvPicPr>
          <p:cNvPr id="4" name="Obrázek 6" descr="800px-Betula_verrucosa_a1.jpg">
            <a:extLst>
              <a:ext uri="{FF2B5EF4-FFF2-40B4-BE49-F238E27FC236}">
                <a16:creationId xmlns:a16="http://schemas.microsoft.com/office/drawing/2014/main" xmlns="" id="{E45D2900-9E50-4B3B-8112-78E2B34D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02348" y="4629149"/>
            <a:ext cx="2602556" cy="1952189"/>
          </a:xfrm>
          <a:prstGeom prst="rect">
            <a:avLst/>
          </a:prstGeom>
          <a:noFill/>
          <a:ln w="50804" cap="flat">
            <a:solidFill>
              <a:srgbClr val="7030A0"/>
            </a:solidFill>
            <a:prstDash val="solid"/>
            <a:miter/>
          </a:ln>
        </p:spPr>
      </p:pic>
      <p:pic>
        <p:nvPicPr>
          <p:cNvPr id="5" name="Obrázek 3" descr="706px-Betula_leaf_457.jpg">
            <a:extLst>
              <a:ext uri="{FF2B5EF4-FFF2-40B4-BE49-F238E27FC236}">
                <a16:creationId xmlns:a16="http://schemas.microsoft.com/office/drawing/2014/main" xmlns="" id="{44DCC2D4-4381-4B33-9702-DE114CF71C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02348" y="1548070"/>
            <a:ext cx="2324103" cy="2962710"/>
          </a:xfrm>
          <a:prstGeom prst="rect">
            <a:avLst/>
          </a:prstGeom>
          <a:noFill/>
          <a:ln w="50804" cap="flat">
            <a:solidFill>
              <a:srgbClr val="7030A0"/>
            </a:solidFill>
            <a:prstDash val="solid"/>
            <a:miter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64D09A-7C2C-4A8A-946D-8780F22A70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2800">
                <a:solidFill>
                  <a:srgbClr val="548235"/>
                </a:solidFill>
                <a:latin typeface="Lucida Sans" pitchFamily="34"/>
              </a:rPr>
              <a:t>Máta rolní</a:t>
            </a:r>
            <a:r>
              <a:rPr lang="cs-CZ" sz="2800">
                <a:solidFill>
                  <a:srgbClr val="0D0D0D"/>
                </a:solidFill>
                <a:latin typeface="Lucida Sans" pitchFamily="34"/>
              </a:rPr>
              <a:t/>
            </a:r>
            <a:br>
              <a:rPr lang="cs-CZ" sz="2800">
                <a:solidFill>
                  <a:srgbClr val="0D0D0D"/>
                </a:solidFill>
                <a:latin typeface="Lucida Sans" pitchFamily="34"/>
              </a:rPr>
            </a:br>
            <a:r>
              <a:rPr lang="cs-CZ" sz="2800">
                <a:latin typeface="Lucida Sans" pitchFamily="34"/>
              </a:rPr>
              <a:t>(</a:t>
            </a:r>
            <a:r>
              <a:rPr lang="cs-CZ" sz="2800" i="1">
                <a:latin typeface="Lucida Sans" pitchFamily="34"/>
              </a:rPr>
              <a:t>Mentha arvensis</a:t>
            </a:r>
            <a:r>
              <a:rPr lang="cs-CZ" sz="2800">
                <a:latin typeface="Lucida Sans" pitchFamily="34"/>
              </a:rPr>
              <a:t>)</a:t>
            </a:r>
            <a:r>
              <a:rPr lang="cs-CZ" sz="2800">
                <a:solidFill>
                  <a:srgbClr val="0D0D0D"/>
                </a:solidFill>
                <a:latin typeface="Lucida Sans" pitchFamily="34"/>
              </a:rPr>
              <a:t/>
            </a:r>
            <a:br>
              <a:rPr lang="cs-CZ" sz="2800">
                <a:solidFill>
                  <a:srgbClr val="0D0D0D"/>
                </a:solidFill>
                <a:latin typeface="Lucida Sans" pitchFamily="34"/>
              </a:rPr>
            </a:br>
            <a:endParaRPr lang="cs-CZ" sz="2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DAE1FA9-4DD5-407D-99DC-CEC3D8A7CC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800215"/>
            <a:ext cx="8870036" cy="5244824"/>
          </a:xfrm>
        </p:spPr>
        <p:txBody>
          <a:bodyPr/>
          <a:lstStyle/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-bylina, 20 - 50 cm vysoká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-listy řapíkaté, čepel vejčitá nebo kopinatá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 až podlouhlá, na okraji oddáleně pilovitá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-široce zvonkovitý kalich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-fialová až růžová koruna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-plod – světle hnědé tvrdky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-roste hlavně na vlhkých hlinitých půdách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-nepříliš významná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-známější je máta peprná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 (</a:t>
            </a:r>
            <a:r>
              <a:rPr lang="cs-CZ" sz="2400" i="1">
                <a:latin typeface="Times New Roman" pitchFamily="18"/>
                <a:cs typeface="Times New Roman" pitchFamily="18"/>
              </a:rPr>
              <a:t>Mentha piperita</a:t>
            </a:r>
            <a:r>
              <a:rPr lang="cs-CZ" sz="2400">
                <a:latin typeface="Times New Roman" pitchFamily="18"/>
                <a:cs typeface="Times New Roman" pitchFamily="18"/>
              </a:rPr>
              <a:t>) – silně aromatická</a:t>
            </a:r>
          </a:p>
          <a:p>
            <a:pPr lvl="0"/>
            <a:endParaRPr lang="cs-CZ"/>
          </a:p>
        </p:txBody>
      </p:sp>
      <p:pic>
        <p:nvPicPr>
          <p:cNvPr id="4" name="Obrázek 3" descr="706px-Betula_leaf_457.jpg">
            <a:extLst>
              <a:ext uri="{FF2B5EF4-FFF2-40B4-BE49-F238E27FC236}">
                <a16:creationId xmlns:a16="http://schemas.microsoft.com/office/drawing/2014/main" xmlns="" id="{2685FE9D-A17F-4E4B-9275-614439F8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90468" y="1800215"/>
            <a:ext cx="2754812" cy="5098036"/>
          </a:xfrm>
          <a:prstGeom prst="rect">
            <a:avLst/>
          </a:prstGeom>
          <a:noFill/>
          <a:ln w="50804" cap="flat">
            <a:solidFill>
              <a:srgbClr val="7030A0"/>
            </a:solidFill>
            <a:prstDash val="solid"/>
            <a:miter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AE7459-DFAE-4DA2-AD39-6D1FCA0F0B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2400">
                <a:solidFill>
                  <a:srgbClr val="548235"/>
                </a:solidFill>
                <a:latin typeface="Lucida Sans" pitchFamily="34"/>
              </a:rPr>
              <a:t>Dobromysl obecná</a:t>
            </a:r>
            <a:r>
              <a:rPr lang="cs-CZ" sz="2400">
                <a:solidFill>
                  <a:srgbClr val="0D0D0D"/>
                </a:solidFill>
                <a:latin typeface="Lucida Sans" pitchFamily="34"/>
              </a:rPr>
              <a:t/>
            </a:r>
            <a:br>
              <a:rPr lang="cs-CZ" sz="2400">
                <a:solidFill>
                  <a:srgbClr val="0D0D0D"/>
                </a:solidFill>
                <a:latin typeface="Lucida Sans" pitchFamily="34"/>
              </a:rPr>
            </a:br>
            <a:r>
              <a:rPr lang="cs-CZ" sz="2400">
                <a:latin typeface="Lucida Sans" pitchFamily="34"/>
              </a:rPr>
              <a:t>(</a:t>
            </a:r>
            <a:r>
              <a:rPr lang="cs-CZ" sz="2400" i="1">
                <a:latin typeface="Lucida Sans" pitchFamily="34"/>
              </a:rPr>
              <a:t>Origanum vulgare</a:t>
            </a:r>
            <a:r>
              <a:rPr lang="cs-CZ" sz="2400">
                <a:latin typeface="Lucida Sans" pitchFamily="34"/>
              </a:rPr>
              <a:t>)</a:t>
            </a:r>
            <a:r>
              <a:rPr lang="cs-CZ" sz="2400">
                <a:solidFill>
                  <a:srgbClr val="0D0D0D"/>
                </a:solidFill>
                <a:latin typeface="Lucida Sans" pitchFamily="34"/>
              </a:rPr>
              <a:t/>
            </a:r>
            <a:br>
              <a:rPr lang="cs-CZ" sz="2400">
                <a:solidFill>
                  <a:srgbClr val="0D0D0D"/>
                </a:solidFill>
                <a:latin typeface="Lucida Sans" pitchFamily="34"/>
              </a:rPr>
            </a:br>
            <a:endParaRPr lang="cs-CZ" sz="2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B5FE17-7E4D-4DFB-969B-2F8B707A41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350815"/>
            <a:ext cx="8870036" cy="5995556"/>
          </a:xfrm>
        </p:spPr>
        <p:txBody>
          <a:bodyPr/>
          <a:lstStyle/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-bylina, 25 - 70 cm vysoká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-načervenalá lodyha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-listy řapíkaté, čepel celokrajná nebo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 mělce vroubkovaná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-zvonkovitě trubkovitý kalich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-růžová až růžovofialová koruna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-plod – hnědavé hladké tvrdky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-hlavně na sušších hlinitých půdách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-světlomilná a teplomilná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-univerzální léčivá bylina</a:t>
            </a:r>
          </a:p>
          <a:p>
            <a:pPr lvl="0" hangingPunct="1"/>
            <a:r>
              <a:rPr lang="cs-CZ" sz="2400">
                <a:latin typeface="Times New Roman" pitchFamily="18"/>
                <a:cs typeface="Times New Roman" pitchFamily="18"/>
              </a:rPr>
              <a:t>-drcená nať – koření </a:t>
            </a:r>
            <a:r>
              <a:rPr lang="cs-CZ" sz="2400" i="1">
                <a:latin typeface="Times New Roman" pitchFamily="18"/>
                <a:cs typeface="Times New Roman" pitchFamily="18"/>
              </a:rPr>
              <a:t>oregano</a:t>
            </a:r>
          </a:p>
          <a:p>
            <a:pPr lvl="0" hangingPunct="1"/>
            <a:endParaRPr lang="cs-CZ">
              <a:latin typeface="Times New Roman" pitchFamily="18"/>
              <a:cs typeface="Times New Roman" pitchFamily="18"/>
            </a:endParaRPr>
          </a:p>
          <a:p>
            <a:pPr lvl="0"/>
            <a:endParaRPr lang="cs-CZ"/>
          </a:p>
        </p:txBody>
      </p:sp>
      <p:pic>
        <p:nvPicPr>
          <p:cNvPr id="4" name="Obrázek 3" descr="706px-Betula_leaf_457.jpg">
            <a:extLst>
              <a:ext uri="{FF2B5EF4-FFF2-40B4-BE49-F238E27FC236}">
                <a16:creationId xmlns:a16="http://schemas.microsoft.com/office/drawing/2014/main" xmlns="" id="{706C7D79-B328-4379-814E-78F9C028B8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76012" y="1529471"/>
            <a:ext cx="3222482" cy="2819122"/>
          </a:xfrm>
          <a:prstGeom prst="rect">
            <a:avLst/>
          </a:prstGeom>
          <a:noFill/>
          <a:ln w="50804" cap="flat">
            <a:solidFill>
              <a:srgbClr val="7030A0"/>
            </a:solidFill>
            <a:prstDash val="solid"/>
            <a:miter/>
          </a:ln>
        </p:spPr>
      </p:pic>
      <p:pic>
        <p:nvPicPr>
          <p:cNvPr id="5" name="Obrázek 3" descr="706px-Betula_leaf_457.jpg">
            <a:extLst>
              <a:ext uri="{FF2B5EF4-FFF2-40B4-BE49-F238E27FC236}">
                <a16:creationId xmlns:a16="http://schemas.microsoft.com/office/drawing/2014/main" xmlns="" id="{EF7CC56B-28D0-45EC-8F79-D9045618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76012" y="4527249"/>
            <a:ext cx="3231635" cy="2351535"/>
          </a:xfrm>
          <a:prstGeom prst="rect">
            <a:avLst/>
          </a:prstGeom>
          <a:noFill/>
          <a:ln w="50804" cap="flat">
            <a:solidFill>
              <a:srgbClr val="7030A0"/>
            </a:solidFill>
            <a:prstDash val="solid"/>
            <a:miter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476418-3FF5-4CBC-8408-13BD1BBCD7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0D0D0D"/>
                </a:solidFill>
                <a:latin typeface="Lucida Sans" pitchFamily="34"/>
              </a:rPr>
              <a:t>Klasifikace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229287C-8B87-4C75-B04B-18D0EC9F3F4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1"/>
            <a:r>
              <a:rPr lang="cs-CZ">
                <a:latin typeface="Times New Roman" pitchFamily="18"/>
                <a:cs typeface="Times New Roman" pitchFamily="18"/>
              </a:rPr>
              <a:t>Říše:		rostliny (</a:t>
            </a:r>
            <a:r>
              <a:rPr lang="cs-CZ" i="1">
                <a:latin typeface="Times New Roman" pitchFamily="18"/>
                <a:cs typeface="Times New Roman" pitchFamily="18"/>
              </a:rPr>
              <a:t>Plantae</a:t>
            </a:r>
            <a:r>
              <a:rPr lang="cs-CZ">
                <a:latin typeface="Times New Roman" pitchFamily="18"/>
                <a:cs typeface="Times New Roman" pitchFamily="18"/>
              </a:rPr>
              <a:t>)</a:t>
            </a:r>
          </a:p>
          <a:p>
            <a:pPr lvl="0" hangingPunct="1"/>
            <a:r>
              <a:rPr lang="cs-CZ">
                <a:latin typeface="Times New Roman" pitchFamily="18"/>
                <a:cs typeface="Times New Roman" pitchFamily="18"/>
              </a:rPr>
              <a:t>Podříše:	cévnaté rostliny (</a:t>
            </a:r>
            <a:r>
              <a:rPr lang="cs-CZ" i="1">
                <a:latin typeface="Times New Roman" pitchFamily="18"/>
                <a:cs typeface="Times New Roman" pitchFamily="18"/>
              </a:rPr>
              <a:t>Tracheobionta</a:t>
            </a:r>
            <a:r>
              <a:rPr lang="cs-CZ">
                <a:latin typeface="Times New Roman" pitchFamily="18"/>
                <a:cs typeface="Times New Roman" pitchFamily="18"/>
              </a:rPr>
              <a:t>)</a:t>
            </a:r>
          </a:p>
          <a:p>
            <a:pPr lvl="0" hangingPunct="1"/>
            <a:r>
              <a:rPr lang="cs-CZ">
                <a:latin typeface="Times New Roman" pitchFamily="18"/>
                <a:cs typeface="Times New Roman" pitchFamily="18"/>
              </a:rPr>
              <a:t>Oddělení:	krytosemenné (</a:t>
            </a:r>
            <a:r>
              <a:rPr lang="cs-CZ" i="1">
                <a:latin typeface="Times New Roman" pitchFamily="18"/>
                <a:cs typeface="Times New Roman" pitchFamily="18"/>
              </a:rPr>
              <a:t>Magnoliophyta</a:t>
            </a:r>
            <a:r>
              <a:rPr lang="cs-CZ">
                <a:latin typeface="Times New Roman" pitchFamily="18"/>
                <a:cs typeface="Times New Roman" pitchFamily="18"/>
              </a:rPr>
              <a:t>)</a:t>
            </a:r>
          </a:p>
          <a:p>
            <a:pPr lvl="0" hangingPunct="1"/>
            <a:r>
              <a:rPr lang="cs-CZ">
                <a:latin typeface="Times New Roman" pitchFamily="18"/>
                <a:cs typeface="Times New Roman" pitchFamily="18"/>
              </a:rPr>
              <a:t>Třída:        vyšší dvouděložné (</a:t>
            </a:r>
            <a:r>
              <a:rPr lang="cs-CZ" i="1">
                <a:latin typeface="Times New Roman" pitchFamily="18"/>
                <a:cs typeface="Times New Roman" pitchFamily="18"/>
              </a:rPr>
              <a:t>Rosopsida</a:t>
            </a:r>
            <a:r>
              <a:rPr lang="cs-CZ">
                <a:latin typeface="Times New Roman" pitchFamily="18"/>
                <a:cs typeface="Times New Roman" pitchFamily="18"/>
              </a:rPr>
              <a:t>)</a:t>
            </a:r>
          </a:p>
          <a:p>
            <a:pPr lvl="0" hangingPunct="1"/>
            <a:r>
              <a:rPr lang="cs-CZ">
                <a:latin typeface="Times New Roman" pitchFamily="18"/>
                <a:cs typeface="Times New Roman" pitchFamily="18"/>
              </a:rPr>
              <a:t>Řád:		hluchavkotvaré (</a:t>
            </a:r>
            <a:r>
              <a:rPr lang="cs-CZ" i="1">
                <a:latin typeface="Times New Roman" pitchFamily="18"/>
                <a:cs typeface="Times New Roman" pitchFamily="18"/>
              </a:rPr>
              <a:t>Lamiales</a:t>
            </a:r>
            <a:r>
              <a:rPr lang="cs-CZ">
                <a:latin typeface="Times New Roman" pitchFamily="18"/>
                <a:cs typeface="Times New Roman" pitchFamily="18"/>
              </a:rPr>
              <a:t>)</a:t>
            </a:r>
          </a:p>
          <a:p>
            <a:pPr lvl="0" hangingPunct="1"/>
            <a:r>
              <a:rPr lang="cs-CZ">
                <a:latin typeface="Times New Roman" pitchFamily="18"/>
                <a:cs typeface="Times New Roman" pitchFamily="18"/>
              </a:rPr>
              <a:t>Čeleď:	hluchavkovité (</a:t>
            </a:r>
            <a:r>
              <a:rPr lang="cs-CZ" i="1">
                <a:latin typeface="Times New Roman" pitchFamily="18"/>
                <a:cs typeface="Times New Roman" pitchFamily="18"/>
              </a:rPr>
              <a:t>Lamiaceae</a:t>
            </a:r>
            <a:r>
              <a:rPr lang="cs-CZ">
                <a:latin typeface="Times New Roman" pitchFamily="18"/>
                <a:cs typeface="Times New Roman" pitchFamily="18"/>
              </a:rPr>
              <a:t>)</a:t>
            </a: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xmlns="" id="{BDEC8693-DACB-4DEF-9A80-E989AA4AA2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492" y="2109356"/>
            <a:ext cx="9071643" cy="1826861"/>
          </a:xfrm>
        </p:spPr>
        <p:txBody>
          <a:bodyPr/>
          <a:lstStyle/>
          <a:p>
            <a:pPr lvl="0"/>
            <a:r>
              <a:rPr lang="cs-CZ" sz="4000" b="1">
                <a:solidFill>
                  <a:srgbClr val="385723"/>
                </a:solidFill>
                <a:latin typeface="Comic Sans MS" pitchFamily="66"/>
                <a:cs typeface="Arial" pitchFamily="2"/>
              </a:rPr>
              <a:t>Dvouděložné krytosemenné rostliny </a:t>
            </a:r>
            <a:r>
              <a:rPr lang="cs-CZ" sz="36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 sz="80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</a:t>
            </a:r>
            <a:r>
              <a:rPr lang="cs-CZ" sz="36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-  </a:t>
            </a:r>
            <a:r>
              <a:rPr lang="cs-CZ" sz="60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Hluchavkovité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B976778-FBEA-4123-A3F1-87E18BF8F7D6}"/>
              </a:ext>
            </a:extLst>
          </p:cNvPr>
          <p:cNvSpPr txBox="1"/>
          <p:nvPr/>
        </p:nvSpPr>
        <p:spPr>
          <a:xfrm>
            <a:off x="5246763" y="4734717"/>
            <a:ext cx="378479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. </a:t>
            </a: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xmlns="" id="{16FD5AEF-F7B6-4E52-9938-82D7B463C031}"/>
              </a:ext>
            </a:extLst>
          </p:cNvPr>
          <p:cNvSpPr txBox="1"/>
          <p:nvPr/>
        </p:nvSpPr>
        <p:spPr>
          <a:xfrm>
            <a:off x="1658465" y="4903689"/>
            <a:ext cx="6972565" cy="1520500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Ing.L.Johnová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ZŠ Lom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5E0B68-2953-4FD5-BAF5-0D42903340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Hluchavkovité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4FE34F5-40ED-40CC-BE00-86C18C5C3F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5489307"/>
          </a:xfrm>
        </p:spPr>
        <p:txBody>
          <a:bodyPr/>
          <a:lstStyle/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  Jsou to byliny, polokeře nebo drobné keře</a:t>
            </a:r>
          </a:p>
          <a:p>
            <a:pPr lvl="0"/>
            <a:r>
              <a:rPr lang="cs-CZ" sz="2800">
                <a:solidFill>
                  <a:srgbClr val="FF0000"/>
                </a:solidFill>
                <a:latin typeface="Comic Sans MS" pitchFamily="66"/>
                <a:cs typeface="Tahoma" pitchFamily="2"/>
              </a:rPr>
              <a:t>Význam</a:t>
            </a:r>
            <a:r>
              <a:rPr lang="cs-CZ" sz="2800">
                <a:latin typeface="Comic Sans MS" pitchFamily="66"/>
                <a:cs typeface="Tahoma" pitchFamily="2"/>
              </a:rPr>
              <a:t>: jsou aromatické, jejich těla jsou prostoupena silicemi - </a:t>
            </a:r>
            <a:r>
              <a:rPr lang="cs-CZ" sz="2800">
                <a:latin typeface="Comic Sans MS" pitchFamily="66"/>
                <a:cs typeface="Times New Roman" pitchFamily="18"/>
              </a:rPr>
              <a:t>využívají se jako koření, v kosmetice, v lékařství (léčivé), drogy, okrasné, technické</a:t>
            </a:r>
            <a:endParaRPr lang="cs-CZ" sz="2800">
              <a:latin typeface="Comic Sans MS" pitchFamily="66"/>
              <a:cs typeface="Tahoma" pitchFamily="2"/>
            </a:endParaRPr>
          </a:p>
          <a:p>
            <a:pPr lvl="0"/>
            <a:r>
              <a:rPr lang="cs-CZ" sz="2400">
                <a:solidFill>
                  <a:srgbClr val="FFC000"/>
                </a:solidFill>
                <a:latin typeface="Comic Sans MS" pitchFamily="66"/>
              </a:rPr>
              <a:t>ŠALVĚJ DIVOTVORNÁ (věštecká) – halucinogenní rostlina, pochází z Mexika</a:t>
            </a:r>
          </a:p>
          <a:p>
            <a:pPr marL="457200" lvl="0" indent="-457200">
              <a:buSzPct val="100000"/>
              <a:buChar char="-"/>
            </a:pPr>
            <a:endParaRPr lang="cs-CZ" kern="0">
              <a:latin typeface="Comic Sans MS" pitchFamily="66"/>
            </a:endParaRPr>
          </a:p>
        </p:txBody>
      </p:sp>
      <p:pic>
        <p:nvPicPr>
          <p:cNvPr id="4" name="Picture 2" descr="AKCE ŠALVĚJ DIVOTVORNÁ ZLÍN - YouTube">
            <a:extLst>
              <a:ext uri="{FF2B5EF4-FFF2-40B4-BE49-F238E27FC236}">
                <a16:creationId xmlns:a16="http://schemas.microsoft.com/office/drawing/2014/main" xmlns="" id="{A0C817BB-4595-48C4-8B27-904C760F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65315" y="4747061"/>
            <a:ext cx="2595414" cy="19440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Šalvěj divotvorná – Wikipedie">
            <a:extLst>
              <a:ext uri="{FF2B5EF4-FFF2-40B4-BE49-F238E27FC236}">
                <a16:creationId xmlns:a16="http://schemas.microsoft.com/office/drawing/2014/main" xmlns="" id="{8B4C274D-6B84-4C09-9F63-B1F72BC737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66834" y="4747061"/>
            <a:ext cx="2255221" cy="19440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82579A-5B7B-4BE4-A2AB-5186A3A6D7D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Hluchavkovité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10D5ED2-7E22-4000-BE9E-88BB6F970B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9384" y="1563477"/>
            <a:ext cx="9161062" cy="5824462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cs-CZ" sz="2800" b="1">
                <a:solidFill>
                  <a:srgbClr val="70AD47"/>
                </a:solidFill>
                <a:latin typeface="Comic Sans MS" pitchFamily="66"/>
                <a:cs typeface="Tahoma" pitchFamily="2"/>
              </a:rPr>
              <a:t>Stonek</a:t>
            </a:r>
            <a:r>
              <a:rPr lang="cs-CZ" sz="2800">
                <a:latin typeface="Comic Sans MS" pitchFamily="66"/>
                <a:cs typeface="Tahoma" pitchFamily="2"/>
              </a:rPr>
              <a:t> – dutý, na průřezu čtyřhranný</a:t>
            </a:r>
          </a:p>
          <a:p>
            <a:pPr lvl="0">
              <a:spcAft>
                <a:spcPts val="0"/>
              </a:spcAft>
            </a:pPr>
            <a:endParaRPr lang="cs-CZ" sz="2000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cs-CZ" sz="2000">
                <a:latin typeface="Comic Sans MS" pitchFamily="66"/>
                <a:cs typeface="Tahoma" pitchFamily="2"/>
              </a:rPr>
              <a:t>Detail lodyhy   </a:t>
            </a:r>
          </a:p>
          <a:p>
            <a:pPr lvl="0">
              <a:spcAft>
                <a:spcPts val="0"/>
              </a:spcAft>
            </a:pPr>
            <a:endParaRPr lang="cs-CZ" sz="2000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cs-CZ" sz="2000" b="1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cs-CZ" sz="2800" b="1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cs-CZ" sz="2800" b="1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cs-CZ" sz="2800" b="1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cs-CZ" sz="2800" b="1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cs-CZ" sz="2800" b="1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cs-CZ" sz="2800" b="1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cs-CZ" sz="2800" b="1">
                <a:solidFill>
                  <a:srgbClr val="70AD47"/>
                </a:solidFill>
                <a:latin typeface="Comic Sans MS" pitchFamily="66"/>
                <a:cs typeface="Tahoma" pitchFamily="2"/>
              </a:rPr>
              <a:t>Listy</a:t>
            </a:r>
            <a:r>
              <a:rPr lang="cs-CZ" sz="2800">
                <a:latin typeface="Comic Sans MS" pitchFamily="66"/>
                <a:cs typeface="Tahoma" pitchFamily="2"/>
              </a:rPr>
              <a:t> – křižmostojné, postaveny vstřícně </a:t>
            </a:r>
          </a:p>
          <a:p>
            <a:pPr lvl="0" hangingPunct="1"/>
            <a:endParaRPr lang="cs-CZ" sz="2400">
              <a:latin typeface="Times New Roman" pitchFamily="18"/>
              <a:cs typeface="Times New Roman" pitchFamily="18"/>
            </a:endParaRPr>
          </a:p>
          <a:p>
            <a:pPr lvl="0">
              <a:spcAft>
                <a:spcPts val="0"/>
              </a:spcAft>
            </a:pPr>
            <a:endParaRPr lang="cs-CZ" sz="280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>
              <a:latin typeface="Comic Sans MS" pitchFamily="66"/>
              <a:cs typeface="Times New Roman" pitchFamily="18"/>
            </a:endParaRPr>
          </a:p>
          <a:p>
            <a:pPr marL="457200" lvl="0" indent="-457200">
              <a:buSzPct val="100000"/>
              <a:buChar char="-"/>
            </a:pPr>
            <a:endParaRPr lang="cs-CZ" kern="0">
              <a:latin typeface="Comic Sans MS" pitchFamily="66"/>
            </a:endParaRPr>
          </a:p>
        </p:txBody>
      </p:sp>
      <p:pic>
        <p:nvPicPr>
          <p:cNvPr id="4" name="Picture 5" descr="Soubor:Lamium album5 ies.jpg">
            <a:hlinkClick r:id="rId2"/>
            <a:extLst>
              <a:ext uri="{FF2B5EF4-FFF2-40B4-BE49-F238E27FC236}">
                <a16:creationId xmlns:a16="http://schemas.microsoft.com/office/drawing/2014/main" xmlns="" id="{A7C33C25-77F5-467E-94CC-83CDD4A743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5449" y="2325291"/>
            <a:ext cx="3341894" cy="29222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D55C0B-60F2-4FD4-9A30-68C3CEDB2D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Hluchavkovité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7EDC126-CEB9-4991-B42D-5A149C589D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9384" y="1563477"/>
            <a:ext cx="9161062" cy="5824462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Květy</a:t>
            </a:r>
            <a:r>
              <a:rPr lang="cs-CZ" sz="2800">
                <a:solidFill>
                  <a:srgbClr val="FF0000"/>
                </a:solidFill>
                <a:latin typeface="Comic Sans MS" pitchFamily="66"/>
                <a:cs typeface="Tahoma" pitchFamily="2"/>
              </a:rPr>
              <a:t>  </a:t>
            </a:r>
            <a:r>
              <a:rPr lang="cs-CZ" sz="2800">
                <a:latin typeface="Comic Sans MS" pitchFamily="66"/>
                <a:cs typeface="Tahoma" pitchFamily="2"/>
              </a:rPr>
              <a:t>- </a:t>
            </a:r>
            <a:r>
              <a:rPr lang="cs-CZ" sz="2800">
                <a:latin typeface="Comic Sans MS" pitchFamily="66"/>
                <a:cs typeface="Times New Roman" pitchFamily="18"/>
              </a:rPr>
              <a:t>květenství – vrcholík</a:t>
            </a:r>
            <a:r>
              <a:rPr lang="cs-CZ" sz="2800">
                <a:latin typeface="Comic Sans MS" pitchFamily="66"/>
                <a:cs typeface="Tahoma" pitchFamily="2"/>
              </a:rPr>
              <a:t>            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           - souměrné vonné květy se dvěma pysky (u   některých chybí spodní pysk)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            - květy pětičetné, </a:t>
            </a:r>
            <a:r>
              <a:rPr lang="cs-CZ" sz="2800">
                <a:latin typeface="Comic Sans MS" pitchFamily="66"/>
              </a:rPr>
              <a:t>rozlišené na kalich a korunu (koruna srůstá- z 5 lístků a vytváří horní  a dolní pysk), </a:t>
            </a:r>
            <a:endParaRPr lang="cs-CZ" sz="2800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              horní pysk 2 lístky (celokrajný)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	     dolní pysk 3 lístky (trojlaločný)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imes New Roman" pitchFamily="18"/>
              </a:rPr>
              <a:t>Důležitým poznávacím znakem jsou dvoumocné    tyčinky: </a:t>
            </a:r>
            <a:r>
              <a:rPr lang="cs-CZ" sz="2800">
                <a:latin typeface="Comic Sans MS" pitchFamily="66"/>
                <a:cs typeface="Tahoma" pitchFamily="2"/>
              </a:rPr>
              <a:t>4 tyčinky – 2 dlouhé a 2 krátké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              1 pestík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V květech se po oplození tvoří plody – 4 tvrdky</a:t>
            </a:r>
          </a:p>
          <a:p>
            <a:pPr lvl="0" hangingPunct="1"/>
            <a:endParaRPr lang="cs-CZ" sz="2400">
              <a:latin typeface="Times New Roman" pitchFamily="18"/>
              <a:cs typeface="Times New Roman" pitchFamily="18"/>
            </a:endParaRPr>
          </a:p>
          <a:p>
            <a:pPr lvl="0">
              <a:spcAft>
                <a:spcPts val="0"/>
              </a:spcAft>
            </a:pPr>
            <a:endParaRPr lang="cs-CZ" sz="280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>
              <a:latin typeface="Comic Sans MS" pitchFamily="66"/>
              <a:cs typeface="Times New Roman" pitchFamily="18"/>
            </a:endParaRPr>
          </a:p>
          <a:p>
            <a:pPr marL="457200" lvl="0" indent="-457200">
              <a:buSzPct val="100000"/>
              <a:buChar char="-"/>
            </a:pPr>
            <a:endParaRPr lang="cs-CZ" kern="0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04DAA6-B527-4681-B304-AF735738C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492" y="415622"/>
            <a:ext cx="9071643" cy="1262155"/>
          </a:xfrm>
        </p:spPr>
        <p:txBody>
          <a:bodyPr/>
          <a:lstStyle/>
          <a:p>
            <a:pPr lvl="0"/>
            <a:r>
              <a:rPr lang="cs-CZ">
                <a:solidFill>
                  <a:srgbClr val="FF00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Květ - Hluchavka</a:t>
            </a:r>
            <a:endParaRPr lang="cs-CZ">
              <a:solidFill>
                <a:srgbClr val="FF00FF"/>
              </a:solidFill>
            </a:endParaRPr>
          </a:p>
        </p:txBody>
      </p:sp>
      <p:pic>
        <p:nvPicPr>
          <p:cNvPr id="3" name="Zástupný obsah 3">
            <a:extLst>
              <a:ext uri="{FF2B5EF4-FFF2-40B4-BE49-F238E27FC236}">
                <a16:creationId xmlns:a16="http://schemas.microsoft.com/office/drawing/2014/main" xmlns="" id="{9EAE0FFB-9CCF-4A3F-8A21-242C1BAF6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40465" y="2270555"/>
            <a:ext cx="7179201" cy="382890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E3B793-5E5B-443B-910A-E083FBEA93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492" y="415622"/>
            <a:ext cx="9071643" cy="1262155"/>
          </a:xfrm>
        </p:spPr>
        <p:txBody>
          <a:bodyPr/>
          <a:lstStyle/>
          <a:p>
            <a:pPr lvl="0"/>
            <a:r>
              <a:rPr lang="cs-CZ">
                <a:solidFill>
                  <a:srgbClr val="FF00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Květ - Hluchavka</a:t>
            </a:r>
            <a:endParaRPr lang="cs-CZ">
              <a:solidFill>
                <a:srgbClr val="FF00FF"/>
              </a:solidFill>
            </a:endParaRPr>
          </a:p>
        </p:txBody>
      </p:sp>
      <p:pic>
        <p:nvPicPr>
          <p:cNvPr id="3" name="Zástupný obsah 4">
            <a:extLst>
              <a:ext uri="{FF2B5EF4-FFF2-40B4-BE49-F238E27FC236}">
                <a16:creationId xmlns:a16="http://schemas.microsoft.com/office/drawing/2014/main" xmlns="" id="{05B14CBC-527B-4440-8492-8AB2D78CE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859" y="1905289"/>
            <a:ext cx="4914900" cy="443316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E72257-CD49-45D5-B8CA-97746AB148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Hluchavkovité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4E0FCB1-0568-4A9B-AEF2-E0F3744BFE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9384" y="1563477"/>
            <a:ext cx="9161062" cy="5824462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cs-CZ" sz="2800">
                <a:solidFill>
                  <a:srgbClr val="70AD47"/>
                </a:solidFill>
                <a:latin typeface="Comic Sans MS" pitchFamily="66"/>
                <a:cs typeface="Tahoma" pitchFamily="2"/>
              </a:rPr>
              <a:t>Koření: </a:t>
            </a:r>
            <a:r>
              <a:rPr lang="cs-CZ" sz="2800">
                <a:latin typeface="Comic Sans MS" pitchFamily="66"/>
                <a:cs typeface="Tahoma" pitchFamily="2"/>
              </a:rPr>
              <a:t>majoránka zahradní, saturejka zahradní, máta peprná, dobromysl obecná(oregano), bazalka pravá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- ve skleníku nebo doma rozmarýn lékařský</a:t>
            </a:r>
          </a:p>
          <a:p>
            <a:pPr marL="457200" lvl="0" indent="-457200">
              <a:buSzPct val="100000"/>
              <a:buChar char="-"/>
            </a:pPr>
            <a:endParaRPr lang="cs-CZ" sz="2800">
              <a:latin typeface="Comic Sans MS" pitchFamily="66"/>
              <a:cs typeface="Times New Roman" pitchFamily="18"/>
            </a:endParaRPr>
          </a:p>
          <a:p>
            <a:pPr marL="1143000" lvl="1" indent="-457200">
              <a:buChar char="-"/>
            </a:pPr>
            <a:endParaRPr lang="cs-CZ">
              <a:latin typeface="Times New Roman" pitchFamily="18"/>
              <a:cs typeface="Times New Roman" pitchFamily="18"/>
            </a:endParaRPr>
          </a:p>
          <a:p>
            <a:pPr lvl="0"/>
            <a:endParaRPr lang="cs-CZ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kern="0">
              <a:latin typeface="Comic Sans MS" pitchFamily="66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1ABC61A2-E8A3-4F15-8F7E-1025C20C1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07" y="2909456"/>
            <a:ext cx="1912705" cy="38654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xmlns="" id="{F53FC967-BBE2-420D-9F9A-EFBF5076B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658" y="2909456"/>
            <a:ext cx="2961842" cy="26071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xmlns="" id="{2C365818-2F8D-4E1E-BE19-CA34C03FF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56" y="2909456"/>
            <a:ext cx="3143414" cy="26071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31D46D-9D66-4358-8ADB-8608E7D218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Hluchavkovité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5539549-E448-4D89-8C15-398C6AFDFE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9384" y="1563477"/>
            <a:ext cx="9161062" cy="5824462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cs-CZ" sz="2800">
                <a:solidFill>
                  <a:srgbClr val="70AD47"/>
                </a:solidFill>
                <a:latin typeface="Comic Sans MS" pitchFamily="66"/>
                <a:cs typeface="Tahoma" pitchFamily="2"/>
              </a:rPr>
              <a:t>Léčivky: </a:t>
            </a:r>
            <a:r>
              <a:rPr lang="cs-CZ" sz="2800">
                <a:latin typeface="Comic Sans MS" pitchFamily="66"/>
                <a:cs typeface="Tahoma" pitchFamily="2"/>
              </a:rPr>
              <a:t>šalvěj lékařská, máta peprná, levandule lékařská, mateřídouška</a:t>
            </a:r>
            <a:endParaRPr lang="cs-CZ" sz="2800">
              <a:latin typeface="Comic Sans MS" pitchFamily="66"/>
              <a:cs typeface="Times New Roman" pitchFamily="18"/>
            </a:endParaRPr>
          </a:p>
          <a:p>
            <a:pPr marL="1143000" lvl="1" indent="-457200">
              <a:buChar char="-"/>
            </a:pPr>
            <a:endParaRPr lang="cs-CZ">
              <a:latin typeface="Times New Roman" pitchFamily="18"/>
              <a:cs typeface="Times New Roman" pitchFamily="18"/>
            </a:endParaRPr>
          </a:p>
          <a:p>
            <a:pPr lvl="0"/>
            <a:endParaRPr lang="cs-CZ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kern="0">
              <a:latin typeface="Comic Sans MS" pitchFamily="66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088AFB6B-78FD-4FC0-AD23-CD482A1D6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4" y="2514901"/>
            <a:ext cx="2427530" cy="39898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xmlns="" id="{A9A1F32E-DF5A-4E4D-8C39-ED68B34F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127" y="2514901"/>
            <a:ext cx="2771774" cy="39898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</TotalTime>
  <Words>415</Words>
  <Application>Microsoft Office PowerPoint</Application>
  <PresentationFormat>Vlastní</PresentationFormat>
  <Paragraphs>95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6" baseType="lpstr">
      <vt:lpstr>NSimSun</vt:lpstr>
      <vt:lpstr>Arial</vt:lpstr>
      <vt:lpstr>Calibri</vt:lpstr>
      <vt:lpstr>Comic Sans MS</vt:lpstr>
      <vt:lpstr>Liberation Sans</vt:lpstr>
      <vt:lpstr>Lucida Sans</vt:lpstr>
      <vt:lpstr>Lucida Sans Unicode</vt:lpstr>
      <vt:lpstr>Mangal</vt:lpstr>
      <vt:lpstr>Tahoma</vt:lpstr>
      <vt:lpstr>Times New Roman</vt:lpstr>
      <vt:lpstr>Výchozí</vt:lpstr>
      <vt:lpstr>DUM%20 %20prezentace</vt:lpstr>
      <vt:lpstr>Prezentace aplikace PowerPoint</vt:lpstr>
      <vt:lpstr>Dvouděložné krytosemenné rostliny Čeleď -  Hluchavkovité</vt:lpstr>
      <vt:lpstr>Čeleď - Hluchavkovité</vt:lpstr>
      <vt:lpstr>Čeleď - Hluchavkovité</vt:lpstr>
      <vt:lpstr>Čeleď - Hluchavkovité</vt:lpstr>
      <vt:lpstr>Květ - Hluchavka</vt:lpstr>
      <vt:lpstr>Květ - Hluchavka</vt:lpstr>
      <vt:lpstr>Čeleď - Hluchavkovité</vt:lpstr>
      <vt:lpstr>Čeleď - Hluchavkovité</vt:lpstr>
      <vt:lpstr>Čeleď - Hluchavkovité</vt:lpstr>
      <vt:lpstr>Hluchavka bílá (Lamium album) </vt:lpstr>
      <vt:lpstr>Máta rolní (Mentha arvensis) </vt:lpstr>
      <vt:lpstr>Dobromysl obecná (Origanum vulgare) </vt:lpstr>
      <vt:lpstr>Klasifikace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Čeleď - Bobovité</dc:title>
  <dc:creator>Lada</dc:creator>
  <cp:lastModifiedBy>Zmrzlý Rostislav</cp:lastModifiedBy>
  <cp:revision>183</cp:revision>
  <dcterms:created xsi:type="dcterms:W3CDTF">2010-07-10T16:20:51Z</dcterms:created>
  <dcterms:modified xsi:type="dcterms:W3CDTF">2021-03-17T09:00:00Z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