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82" r:id="rId3"/>
    <p:sldId id="256" r:id="rId4"/>
    <p:sldId id="263" r:id="rId5"/>
    <p:sldId id="275" r:id="rId6"/>
    <p:sldId id="273" r:id="rId7"/>
    <p:sldId id="274" r:id="rId8"/>
    <p:sldId id="278" r:id="rId9"/>
    <p:sldId id="279" r:id="rId10"/>
    <p:sldId id="280" r:id="rId11"/>
    <p:sldId id="281" r:id="rId1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09AE4990-DA6A-4CBC-90BD-2BF62AA9253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3907002-48AA-4D2F-B895-23F33981641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1AC38B2-6AD0-4661-B718-B73DFFDA626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C627A29-C19A-46EB-A3FA-653424A62D4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4813AE-E6FF-422D-82D1-B63BA7EFA195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6650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xmlns="" id="{46F0456B-04EF-47D9-B885-5E9409AE56E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xmlns="" id="{4BE185D4-897D-4C92-AEEB-A1A358DBFD8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xmlns="" id="{DF68C30B-1A2D-4425-A8EE-B975DB851ED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BA70B64-4BC6-4B17-B6DD-356F26D01A7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8554263-47DF-45FF-8123-32C5604027C6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30106CD-1D8F-4B75-9ABB-54C0CAFC38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C8597CB-F13C-42AC-B563-643FF4D999F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004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E9D6001E-02B3-4C5E-856A-91D9C6D16B4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29A2E3-605C-48AE-A552-2516C2EB6F51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7CB53BA5-D68F-472D-AA08-F2BE30D98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9866C8B6-C5DB-4CDE-BF52-016427A2C1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49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54CBF9-769E-4786-B8FD-8942956F7E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8442AD1-1F27-4A54-8927-6F5FFC78EBD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B61D4F-233B-4204-ADFE-B3DBA5334B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95F3E9B-4BFD-4E77-9F76-7CEC20A981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1C00550-E1C6-41BC-928E-5BFED010B7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CD15C6-126A-482E-8B9A-56F05645AA5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98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4EF972-4156-4114-9CE8-CA7C501809B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B5A068D-7FFF-46EB-95D2-CF0843437BF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A3C9B9D-6967-406F-AD85-0820268EB0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A16D41B-761A-48DD-B8D7-F5AB472262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CC0FEA6-9FFE-4BF0-9586-A617BE6E83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C13EC0-524B-41A3-8135-F19FB397E1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53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3577232-EDA8-42AF-B085-D48CE437D29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F5D22EF5-7904-41CC-A201-7134345BC20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70B16F5-1055-4330-B2F5-9E19B84F28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EC2880E-4392-4313-BD25-AF0AD0F5BF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9804A3E-BEBC-4379-8555-0C9DA29F51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F8E0AF-4DB7-43C0-A663-1833454698C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80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855C55-2E1D-48ED-A48A-DC1A1CFA485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0467AA9-D9B1-49ED-AE7F-2E56C89295A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DA1EEEA-A43B-4E0B-B1BD-912C7DAE03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54D6540-B42F-4616-8B00-3237F1C02D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2B67A30-D922-4140-B100-27532D3CF2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1056C9-BF96-461B-9D72-035B82633C5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592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4443E63-76B5-4E77-9C4B-8FA22FC5902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93944F-499C-4CA4-A996-42FA4136ACD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1D3D4E1-BABC-4A91-B9F8-591633369A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01B4865-B7C5-496A-B275-BB5697F01E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48C0FED-C2B5-4A6E-B53B-439558EAB0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7FDE92-CADE-47B3-8182-F432CCE8287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176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663FCD-E16C-413B-9323-9E8D716722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AB9AAA6-6D29-4241-AFFA-4EEA14F2AC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396AB3E-18A9-474B-8086-EBDB86B772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6AF409E-4306-4D88-AA85-92BD418DEC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0DE3A9-93C6-4259-8E95-BC23A87446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1A4D34-A178-4A66-9B52-617B00D681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884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B38993-1020-4ABA-8539-C4FA04C470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83945E7-859D-467B-AD45-E81EBC5E368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15F9AC4-CF3B-4864-A8CF-DF611043DB1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3585053-38D9-4A66-994F-753ADE715E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035B04C-74E0-45D6-9232-A2F5427B73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ED4D4C3-25EF-49F2-AA4C-8D90A67AD3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89F8B9-1393-4ABE-A3AC-4FC2B6A5FE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93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2D84EE-B34B-450A-92F8-C0E630CEC91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D71FCF3-AAC0-4670-A1E8-9281C16419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BDD5748B-65EE-4FD1-9997-333CD51A56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EA1AA1C8-514F-4C16-B164-FC255CDC08AC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BAA4E22-3089-44C4-B9C5-CB4FB43F6EB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D0858E3-557B-4E08-95BA-C6B8B556CA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F72921D2-64FB-418A-885D-9F037F178A1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23323913-7C66-41AB-9F13-0419BB9831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738E26-50DF-4780-BC37-D17BA6986BC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60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6DE368-6820-446A-AF86-BB870D885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A5C5907-94EE-4D7B-82ED-288C62983CB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A3DC697-36D6-47FD-B0FD-D0A493CC16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48DDD61-641C-406E-A60B-E909B077DE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5F5263-DCD9-49F6-A8AD-FF63CE584FF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277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D1C42D68-64FA-4884-BDD1-15FA21A232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6EAB8A61-1314-4C08-B6CF-B4F75A65969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6E3AA60-93D6-4BC3-8D0E-CF69EE21F7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1EA86F-CD57-4FA4-A4DD-28D8054B191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34092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78A6EE-7987-4C62-B386-8E0F16708F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C72A3A8-E9A5-4FEF-AF62-5117ED6477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C24D5C2-F75D-42A2-B5D9-E59E762C444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26803D6-3F20-4F13-B098-7FD6A89A0E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646B569-4C73-4D49-870F-0CF1D9CC47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BF36DB7-9953-4C53-8431-D843744D29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099AA9-E23E-42BA-B95A-6925B95DAA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4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437AAD-4A90-4D15-9D89-C3E156BFA6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ABCBDD-E9D6-4856-916F-97775890C04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6C923DA-C87F-4D1B-905C-EF79C9256B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5B042CB-914D-485F-B003-2D47E25B40A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6846D3A-18C7-4503-9681-7DBE44D7CF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37AB19-8BFD-4F5E-BD20-D81FF0C23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71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37E000-EE18-40CD-A0E8-2608E24087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0BEA3561-A5F1-4075-9C84-2FB2135F57A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7F8D3E5-F561-4CEE-AE9E-C560BD875D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AE8FECF-B73B-4EE2-87FB-8EB5CC5E96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FD2B1F0-A4C5-4E65-966D-48E12A315F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21B04C8-5326-490A-9C74-5E0F817CF5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B1F71B-CE2B-4137-B31F-72634274536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873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F13ACC-680C-40B7-A007-B4A06399693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26E30B9-ECEA-4586-9986-7CE9A2926BE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B5C0BBF-6E4C-4752-A9F7-35B7324CDF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89A1480-F124-432F-834E-5B8BB687FA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9618B0-9C72-4868-8E7B-F68F2D1C65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525194-FDE1-48D8-BFA9-C9223D5276D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77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BF6B3F3-64C5-44FC-AF7A-26BE292083C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53E33AFF-8AC4-40D6-BD39-D4BD6831026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33D4E5-9B9A-4A72-B1F9-C676B9C7E9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130DFBA-5C43-4A3C-B939-E6A2407C58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7E1B14-DE14-4CCA-A562-819A322DCD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F0BF43-5F47-48A7-9D26-1EA2C142648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DFC0D7-EAE8-4120-970B-AF8457559E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F886858-6E9F-435D-A773-182C37EB09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50883A-830D-4819-A2A8-FE2F9C376F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BA32F08-4CB2-4939-91CE-34F83993CB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FA4672A-FD31-43F0-8452-CB1AC35D56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301144-2CE1-4124-8360-38532C4498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97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760395-D86B-494A-8681-D47ACB3D61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423F441-CA65-4FF5-958A-00745ABAD40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7211B25-E930-4B58-B98F-9A5BE5A0001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18D5A9C-2044-4F97-A58A-EDEFAA898A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33F25CF-0F8D-4294-AF67-765546261C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2EB0E6-1E61-463E-8637-3BCA6414DF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7367FA-B9C3-4A97-9CE5-A0E2C1BBF6D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79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80F450B-339A-4AD3-BC6D-BE23A7B3E2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7F1ADB4-115C-44F7-9966-E98E408775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C80E54F-982B-4802-93FB-604EA4C3D84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396CF0A9-E50F-48F5-8718-74EC30B2B04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9A68917E-955E-49E4-A4EC-0A1A1027D1D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6635AD8D-62C6-48DB-B24C-63994A7EF95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5D092DF3-A7F8-4380-BD5E-C80ACD5C9C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0F0369AF-FEA7-453E-99C9-6895E4C64A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355851-0334-4C36-BF1E-94C36FE2CC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9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AE1FEC-B353-48D3-8172-6C53E52BFC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7E38500-0577-4948-AA19-D7CFF4AF4D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D26B8DFC-6378-4C31-898F-A45C49959B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19F8415C-0FB9-4BAC-A08E-C9ED91F26C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84F9E-6F79-4294-B012-BA08AE51532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5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9E186F9-B0BE-4A93-BF0C-B87F6C91878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8F48A90C-100C-417B-86F3-D4CA95F9B4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B83B3A1-D2B7-4FFA-9EF8-F2A9E378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11FCB8-F2D5-44DF-9C37-B8500E6A34D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27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ED8A6DE-0A69-4542-96FD-B65BF1CE5E0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D92377-AC1E-4D5E-9143-77F7BCE098F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AAD3CB6-4E2F-4497-8B2C-E36C05325CB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9A422EF-08A2-4017-B39D-878E306BBC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6A1B8EC-E8E8-46F1-8B4D-0457A2FD27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304CA02-9F96-40BD-BE3E-24B6760DB1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326FB9-463C-408B-9BC8-FFBA35B4CE5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58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67EB76-460A-43A5-9EB9-B46CE252AF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1163ADC-C275-4885-9A5C-66813F315AD4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0250AFD-E3DD-4892-A6BA-52A296A4810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4DB0F6C-24C8-4553-BF29-6DE3907777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F48D841-4DF2-484B-BB3B-3E10BC042E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0C78531-AADF-4630-A533-8B785DFEEC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0D98FF-F28F-44C2-B1FD-D506E0865CB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57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20ADEFFC-DBC2-4186-85A0-429FCEFE98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E6E02771-51A1-4DEC-A68B-1F4912AAC60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B350A0D-C680-477B-81FB-E57CCC02E96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F72AC83-915E-415C-9CAE-5F9DDB1D6A7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6433C9-ED7D-49F2-BC05-45F556D1472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24F642-0B79-42A3-B7E0-D5510DBFF492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B8715647-40FE-4D6F-8EB9-92301934B1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F26698A-B471-4532-B7D0-1F92CA13E6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F181F4A-BB8E-48ED-B43F-0BB40EFF1B8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AEDB4E-E2CF-44DB-A60D-4374A0F2048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F99B68B-9526-48C5-AA35-3E5F242A1AE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102B84E-6844-4E90-ACD9-29E04E7A8D6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2718B2-DC9C-4A2D-9D32-FD828F739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0401F74-1FD0-4290-B22B-29131DE2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6" y="1769043"/>
            <a:ext cx="8729798" cy="4384804"/>
          </a:xfrm>
        </p:spPr>
        <p:txBody>
          <a:bodyPr/>
          <a:lstStyle/>
          <a:p>
            <a:pPr lvl="0"/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Přírodopis 6.A (15.3. – 19.3) Čeleď - Lilkovité</a:t>
            </a:r>
            <a:b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Udělejte si výpisky z přiložené prezentace Čeleď - Lilkovité</a:t>
            </a:r>
            <a:b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Písemně do sešitu odpovězte na otázku: Vysvětlete </a:t>
            </a: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pojem karcinogenní 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?</a:t>
            </a:r>
          </a:p>
          <a:p>
            <a:pPr lvl="0"/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Čeleď - Lilkovité</a:t>
            </a:r>
            <a:r>
              <a:rPr lang="cs-CZ" sz="2400" b="1" dirty="0">
                <a:latin typeface="Comic Sans MS" pitchFamily="66"/>
                <a:ea typeface="NSimSun" pitchFamily="49"/>
                <a:cs typeface="Mangal" pitchFamily="18"/>
              </a:rPr>
              <a:t>.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pptx </a:t>
            </a:r>
            <a:endParaRPr lang="cs-CZ" sz="2400" dirty="0">
              <a:latin typeface="Comic Sans MS" pitchFamily="66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864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1975077-B8E9-4104-8EF8-B94935CA815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AC386E-303B-41E3-AD97-FB8F68D939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685915"/>
            <a:ext cx="8870036" cy="5130524"/>
          </a:xfrm>
        </p:spPr>
        <p:txBody>
          <a:bodyPr/>
          <a:lstStyle/>
          <a:p>
            <a:pPr lvl="0"/>
            <a:r>
              <a:rPr lang="cs-CZ" sz="2800" i="1">
                <a:solidFill>
                  <a:srgbClr val="C00000"/>
                </a:solidFill>
                <a:latin typeface="Comic Sans MS" pitchFamily="66"/>
                <a:cs typeface="Arial" pitchFamily="2"/>
              </a:rPr>
              <a:t>Planě rostoucí lilkovité </a:t>
            </a:r>
            <a:r>
              <a:rPr lang="cs-CZ" sz="2800" i="1">
                <a:latin typeface="Comic Sans MS" pitchFamily="66"/>
                <a:cs typeface="Arial" pitchFamily="2"/>
              </a:rPr>
              <a:t>( všechny jedovaté) – lilek potměchuť, lilek černý, blín černý, rulík zlomocný</a:t>
            </a: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                               </a:t>
            </a: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xmlns="" id="{B8DB9249-8DC5-468D-8E93-66C7B68E2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683" y="2639287"/>
            <a:ext cx="3203600" cy="38862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xmlns="" id="{087245F8-1FA7-4EE3-AB70-31A2AE8B94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084" y="2657676"/>
            <a:ext cx="3293915" cy="386781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xmlns="" id="{75950EA6-A0AF-440A-8D35-B8EBD25906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492" y="2109356"/>
            <a:ext cx="9071643" cy="1826861"/>
          </a:xfrm>
        </p:spPr>
        <p:txBody>
          <a:bodyPr/>
          <a:lstStyle/>
          <a:p>
            <a:pPr lvl="0"/>
            <a:r>
              <a:rPr lang="cs-CZ" sz="4000" b="1">
                <a:solidFill>
                  <a:srgbClr val="385723"/>
                </a:solidFill>
                <a:latin typeface="Comic Sans MS" pitchFamily="66"/>
                <a:cs typeface="Arial" pitchFamily="2"/>
              </a:rPr>
              <a:t>Dvouděložné krytosemenné rostliny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 sz="8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-</a:t>
            </a:r>
            <a:r>
              <a:rPr lang="cs-CZ" sz="8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</a:t>
            </a:r>
            <a:r>
              <a:rPr lang="cs-CZ" sz="6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Lilkovité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8B18060D-FC3B-45BF-AA81-8F4D458C71CC}"/>
              </a:ext>
            </a:extLst>
          </p:cNvPr>
          <p:cNvSpPr txBox="1"/>
          <p:nvPr/>
        </p:nvSpPr>
        <p:spPr>
          <a:xfrm>
            <a:off x="5246763" y="4734717"/>
            <a:ext cx="378479" cy="59120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. </a:t>
            </a:r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xmlns="" id="{C92DFC6C-3BBA-411E-A6F1-97FCF031F65D}"/>
              </a:ext>
            </a:extLst>
          </p:cNvPr>
          <p:cNvSpPr txBox="1"/>
          <p:nvPr/>
        </p:nvSpPr>
        <p:spPr>
          <a:xfrm>
            <a:off x="1658465" y="4903689"/>
            <a:ext cx="6972565" cy="1520500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3D345A-C357-4088-8929-315D808822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215F759-3BDE-4623-A330-99592A895F7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769043"/>
            <a:ext cx="8870036" cy="4927591"/>
          </a:xfrm>
        </p:spPr>
        <p:txBody>
          <a:bodyPr/>
          <a:lstStyle/>
          <a:p>
            <a:pPr lvl="0"/>
            <a:r>
              <a:rPr lang="cs-CZ" sz="2800">
                <a:latin typeface="Comic Sans MS" pitchFamily="66"/>
                <a:cs typeface="Tahoma" pitchFamily="2"/>
              </a:rPr>
              <a:t>Známe je jak </a:t>
            </a:r>
            <a:r>
              <a:rPr lang="cs-CZ" sz="2800" b="1">
                <a:solidFill>
                  <a:srgbClr val="C00000"/>
                </a:solidFill>
                <a:latin typeface="Comic Sans MS" pitchFamily="66"/>
                <a:cs typeface="Tahoma" pitchFamily="2"/>
              </a:rPr>
              <a:t>užitečné</a:t>
            </a:r>
            <a:r>
              <a:rPr lang="cs-CZ" sz="2800" b="1">
                <a:latin typeface="Comic Sans MS" pitchFamily="66"/>
                <a:cs typeface="Tahoma" pitchFamily="2"/>
              </a:rPr>
              <a:t>,</a:t>
            </a:r>
            <a:r>
              <a:rPr lang="cs-CZ" sz="2800">
                <a:latin typeface="Comic Sans MS" pitchFamily="66"/>
                <a:cs typeface="Tahoma" pitchFamily="2"/>
              </a:rPr>
              <a:t> tak </a:t>
            </a:r>
            <a:r>
              <a:rPr lang="cs-CZ" sz="2800" b="1">
                <a:solidFill>
                  <a:srgbClr val="C00000"/>
                </a:solidFill>
                <a:latin typeface="Comic Sans MS" pitchFamily="66"/>
                <a:cs typeface="Tahoma" pitchFamily="2"/>
              </a:rPr>
              <a:t>jedovaté</a:t>
            </a:r>
          </a:p>
          <a:p>
            <a:pPr lvl="0"/>
            <a:r>
              <a:rPr lang="cs-CZ" sz="2800">
                <a:solidFill>
                  <a:srgbClr val="C00000"/>
                </a:solidFill>
                <a:latin typeface="Comic Sans MS" pitchFamily="66"/>
                <a:cs typeface="Tahoma" pitchFamily="2"/>
              </a:rPr>
              <a:t>Nejpěstovanější</a:t>
            </a:r>
            <a:r>
              <a:rPr lang="cs-CZ" sz="2800">
                <a:latin typeface="Comic Sans MS" pitchFamily="66"/>
                <a:cs typeface="Tahoma" pitchFamily="2"/>
              </a:rPr>
              <a:t> druhy zeleniny – </a:t>
            </a:r>
            <a:r>
              <a:rPr lang="cs-CZ" sz="2800" b="1">
                <a:latin typeface="Comic Sans MS" pitchFamily="66"/>
                <a:cs typeface="Tahoma" pitchFamily="2"/>
              </a:rPr>
              <a:t>papriky, rajčata,     	                              brambory</a:t>
            </a:r>
          </a:p>
          <a:p>
            <a:pPr lvl="0"/>
            <a:r>
              <a:rPr lang="cs-CZ" sz="2800" kern="0">
                <a:solidFill>
                  <a:srgbClr val="C00000"/>
                </a:solidFill>
                <a:latin typeface="Comic Sans MS" pitchFamily="66"/>
                <a:cs typeface="Tahoma" pitchFamily="2"/>
              </a:rPr>
              <a:t>Smrtelně jedovaté</a:t>
            </a:r>
            <a:r>
              <a:rPr lang="cs-CZ" sz="2800" kern="0">
                <a:latin typeface="Comic Sans MS" pitchFamily="66"/>
                <a:cs typeface="Tahoma" pitchFamily="2"/>
              </a:rPr>
              <a:t> – </a:t>
            </a:r>
            <a:r>
              <a:rPr lang="cs-CZ" sz="2800" b="1" kern="0">
                <a:latin typeface="Comic Sans MS" pitchFamily="66"/>
                <a:cs typeface="Tahoma" pitchFamily="2"/>
              </a:rPr>
              <a:t>blín černý, rulík zlomocný,</a:t>
            </a:r>
          </a:p>
          <a:p>
            <a:pPr lvl="0"/>
            <a:r>
              <a:rPr lang="cs-CZ" sz="2800" b="1" kern="0">
                <a:latin typeface="Comic Sans MS" pitchFamily="66"/>
                <a:cs typeface="Tahoma" pitchFamily="2"/>
              </a:rPr>
              <a:t>                      lilek potměchuť, lilek černý</a:t>
            </a:r>
          </a:p>
          <a:p>
            <a:pPr lvl="0"/>
            <a:r>
              <a:rPr lang="cs-CZ" sz="2800" b="1" kern="0">
                <a:latin typeface="Comic Sans MS" pitchFamily="66"/>
                <a:cs typeface="Tahoma" pitchFamily="2"/>
              </a:rPr>
              <a:t>                      durman obecný</a:t>
            </a:r>
            <a:endParaRPr lang="cs-CZ" b="1" kern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C7E186-72C5-4128-BF17-0C67BDE060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E6C154-E0B3-4C90-96EC-0C4AEE0316B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769043"/>
            <a:ext cx="8870036" cy="4927591"/>
          </a:xfrm>
        </p:spPr>
        <p:txBody>
          <a:bodyPr/>
          <a:lstStyle/>
          <a:p>
            <a:pPr lvl="0"/>
            <a:r>
              <a:rPr lang="cs-CZ" sz="2800" kern="0">
                <a:latin typeface="Comic Sans MS" pitchFamily="66"/>
              </a:rPr>
              <a:t>Centrum výskytu -  ve Střední a Jižní Americe – odtud byly v 16.století přivezeny do Evropy brambory</a:t>
            </a:r>
          </a:p>
          <a:p>
            <a:pPr lvl="0"/>
            <a:r>
              <a:rPr lang="cs-CZ" sz="2800" kern="0">
                <a:latin typeface="Comic Sans MS" pitchFamily="66"/>
              </a:rPr>
              <a:t>(oddenkové hlízy rostliny </a:t>
            </a:r>
            <a:r>
              <a:rPr lang="cs-CZ" sz="2800" b="1" kern="0">
                <a:latin typeface="Comic Sans MS" pitchFamily="66"/>
              </a:rPr>
              <a:t>lilek brambor</a:t>
            </a:r>
            <a:r>
              <a:rPr lang="cs-CZ" sz="2800" kern="0">
                <a:latin typeface="Comic Sans MS" pitchFamily="66"/>
              </a:rPr>
              <a:t>)</a:t>
            </a:r>
          </a:p>
          <a:p>
            <a:pPr lvl="0"/>
            <a:r>
              <a:rPr lang="cs-CZ" sz="2800" kern="0">
                <a:latin typeface="Comic Sans MS" pitchFamily="66"/>
              </a:rPr>
              <a:t>Bramborový škrob je významný v potravinářství, ale i na výrobu lihu i ekologických pojiv a lepidel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12EC944F-0CC2-4CBD-8E96-88A48FC71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197" y="4337886"/>
            <a:ext cx="8679649" cy="256430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74FB7E-8DA6-47F2-847E-3C00F4AF56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EBF25DC-6A22-413C-9BCC-84C320D94E8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31258" y="1685915"/>
            <a:ext cx="8870036" cy="5130524"/>
          </a:xfrm>
        </p:spPr>
        <p:txBody>
          <a:bodyPr/>
          <a:lstStyle/>
          <a:p>
            <a:pPr lvl="0">
              <a:spcAft>
                <a:spcPts val="0"/>
              </a:spcAft>
            </a:pPr>
            <a:r>
              <a:rPr lang="cs-CZ" sz="2800" b="1">
                <a:solidFill>
                  <a:srgbClr val="C00000"/>
                </a:solidFill>
                <a:latin typeface="Comic Sans MS" pitchFamily="66"/>
                <a:cs typeface="Tahoma" pitchFamily="2"/>
              </a:rPr>
              <a:t>Květ</a:t>
            </a:r>
            <a:r>
              <a:rPr lang="cs-CZ" sz="2800" b="1">
                <a:latin typeface="Comic Sans MS" pitchFamily="66"/>
                <a:cs typeface="Tahoma" pitchFamily="2"/>
              </a:rPr>
              <a:t>- </a:t>
            </a:r>
            <a:r>
              <a:rPr lang="cs-CZ" sz="2800">
                <a:latin typeface="Comic Sans MS" pitchFamily="66"/>
                <a:cs typeface="Times New Roman" pitchFamily="18"/>
              </a:rPr>
              <a:t>k</a:t>
            </a:r>
            <a:r>
              <a:rPr lang="cs-CZ" sz="2800">
                <a:latin typeface="Comic Sans MS" pitchFamily="66"/>
                <a:cs typeface="Calibri" pitchFamily="34"/>
              </a:rPr>
              <a:t>v</a:t>
            </a:r>
            <a:r>
              <a:rPr lang="cs-CZ" sz="2800">
                <a:latin typeface="Comic Sans MS" pitchFamily="66"/>
                <a:cs typeface="Times New Roman" pitchFamily="18"/>
              </a:rPr>
              <a:t>ě</a:t>
            </a:r>
            <a:r>
              <a:rPr lang="cs-CZ" sz="2800">
                <a:latin typeface="Comic Sans MS" pitchFamily="66"/>
              </a:rPr>
              <a:t>ty jsou oboupohlavné, pětičetný květ se srostlým kalichem i korunou</a:t>
            </a:r>
          </a:p>
          <a:p>
            <a:pPr lvl="0">
              <a:spcAft>
                <a:spcPts val="0"/>
              </a:spcAft>
            </a:pPr>
            <a:r>
              <a:rPr lang="cs-CZ" sz="2800" b="1">
                <a:solidFill>
                  <a:srgbClr val="C00000"/>
                </a:solidFill>
                <a:latin typeface="Comic Sans MS" pitchFamily="66"/>
              </a:rPr>
              <a:t>Tyčinky</a:t>
            </a:r>
            <a:r>
              <a:rPr lang="cs-CZ" sz="2800">
                <a:latin typeface="Comic Sans MS" pitchFamily="66"/>
              </a:rPr>
              <a:t> (4 nebo 5) jsou přirostlé ke korunní trubce</a:t>
            </a:r>
          </a:p>
          <a:p>
            <a:pPr lvl="0">
              <a:spcAft>
                <a:spcPts val="0"/>
              </a:spcAft>
            </a:pPr>
            <a:r>
              <a:rPr lang="cs-CZ" sz="2800" b="1">
                <a:solidFill>
                  <a:srgbClr val="C00000"/>
                </a:solidFill>
                <a:latin typeface="Comic Sans MS" pitchFamily="66"/>
              </a:rPr>
              <a:t>Pestík</a:t>
            </a:r>
            <a:r>
              <a:rPr lang="cs-CZ" sz="2800">
                <a:latin typeface="Comic Sans MS" pitchFamily="66"/>
              </a:rPr>
              <a:t> je jeden (srostlý ze dvou plodolistů)</a:t>
            </a:r>
            <a:endParaRPr lang="cs-CZ" sz="2800" b="1">
              <a:latin typeface="Comic Sans MS" pitchFamily="66"/>
              <a:cs typeface="Tahoma" pitchFamily="2"/>
            </a:endParaRPr>
          </a:p>
          <a:p>
            <a:pPr lvl="0">
              <a:spcAft>
                <a:spcPts val="0"/>
              </a:spcAft>
            </a:pPr>
            <a:r>
              <a:rPr lang="cs-CZ" sz="2800" b="1">
                <a:solidFill>
                  <a:srgbClr val="C00000"/>
                </a:solidFill>
                <a:latin typeface="Comic Sans MS" pitchFamily="66"/>
                <a:cs typeface="Tahoma" pitchFamily="2"/>
              </a:rPr>
              <a:t>Plod</a:t>
            </a:r>
            <a:r>
              <a:rPr lang="cs-CZ" sz="2800">
                <a:solidFill>
                  <a:srgbClr val="C00000"/>
                </a:solidFill>
                <a:latin typeface="Comic Sans MS" pitchFamily="66"/>
                <a:cs typeface="Tahoma" pitchFamily="2"/>
              </a:rPr>
              <a:t> </a:t>
            </a:r>
            <a:r>
              <a:rPr lang="cs-CZ" sz="2800">
                <a:latin typeface="Comic Sans MS" pitchFamily="66"/>
                <a:cs typeface="Tahoma" pitchFamily="2"/>
              </a:rPr>
              <a:t>– </a:t>
            </a:r>
            <a:r>
              <a:rPr lang="cs-CZ" sz="2800">
                <a:latin typeface="Comic Sans MS" pitchFamily="66"/>
                <a:cs typeface="Times New Roman" pitchFamily="18"/>
              </a:rPr>
              <a:t>plodem bývá bobule(paprika, rajče, lilek) či tobolka(durman, tabák)</a:t>
            </a:r>
          </a:p>
          <a:p>
            <a:pPr lvl="0">
              <a:spcAft>
                <a:spcPts val="0"/>
              </a:spcAft>
            </a:pPr>
            <a:r>
              <a:rPr lang="cs-CZ" sz="2800">
                <a:latin typeface="Comic Sans MS" pitchFamily="66"/>
                <a:cs typeface="Times New Roman" pitchFamily="18"/>
              </a:rPr>
              <a:t>Velikost </a:t>
            </a:r>
            <a:r>
              <a:rPr lang="cs-CZ" sz="2800" b="1">
                <a:solidFill>
                  <a:srgbClr val="C00000"/>
                </a:solidFill>
                <a:latin typeface="Comic Sans MS" pitchFamily="66"/>
                <a:cs typeface="Times New Roman" pitchFamily="18"/>
              </a:rPr>
              <a:t>semen</a:t>
            </a:r>
            <a:r>
              <a:rPr lang="cs-CZ" sz="2800" b="1">
                <a:latin typeface="Comic Sans MS" pitchFamily="66"/>
                <a:cs typeface="Times New Roman" pitchFamily="18"/>
              </a:rPr>
              <a:t> </a:t>
            </a:r>
            <a:r>
              <a:rPr lang="cs-CZ" sz="2800">
                <a:latin typeface="Comic Sans MS" pitchFamily="66"/>
                <a:cs typeface="Times New Roman" pitchFamily="18"/>
              </a:rPr>
              <a:t>je 2 až 4 milimetry</a:t>
            </a:r>
          </a:p>
          <a:p>
            <a:pPr lvl="0">
              <a:spcAft>
                <a:spcPts val="0"/>
              </a:spcAft>
            </a:pPr>
            <a:r>
              <a:rPr lang="cs-CZ" sz="2800" b="1">
                <a:solidFill>
                  <a:srgbClr val="C00000"/>
                </a:solidFill>
                <a:latin typeface="Comic Sans MS" pitchFamily="66"/>
                <a:cs typeface="Times New Roman" pitchFamily="18"/>
              </a:rPr>
              <a:t>Listy</a:t>
            </a:r>
            <a:r>
              <a:rPr lang="cs-CZ" sz="2800">
                <a:latin typeface="Comic Sans MS" pitchFamily="66"/>
                <a:cs typeface="Times New Roman" pitchFamily="18"/>
              </a:rPr>
              <a:t> jsou střídavé, jednoduché či složené, nemají palisty</a:t>
            </a:r>
          </a:p>
          <a:p>
            <a:pPr lvl="0">
              <a:spcAft>
                <a:spcPts val="0"/>
              </a:spcAft>
            </a:pPr>
            <a:endParaRPr lang="cs-CZ" sz="2800">
              <a:solidFill>
                <a:srgbClr val="08360A"/>
              </a:solidFill>
              <a:latin typeface="Comic Sans MS" pitchFamily="66"/>
              <a:cs typeface="Times New Roman" pitchFamily="18"/>
            </a:endParaRPr>
          </a:p>
          <a:p>
            <a:pPr lvl="0">
              <a:spcAft>
                <a:spcPts val="0"/>
              </a:spcAft>
            </a:pPr>
            <a:endParaRPr lang="cs-CZ" sz="2800" b="1">
              <a:latin typeface="Comic Sans MS" pitchFamily="66"/>
              <a:cs typeface="Tahoma" pitchFamily="2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	</a:t>
            </a:r>
            <a:endParaRPr lang="cs-CZ" sz="2800" b="1">
              <a:solidFill>
                <a:srgbClr val="460000"/>
              </a:solidFill>
              <a:latin typeface="Comic Sans MS" pitchFamily="66"/>
              <a:cs typeface="Arial" pitchFamily="2"/>
            </a:endParaRPr>
          </a:p>
          <a:p>
            <a:pPr lvl="0"/>
            <a:endParaRPr lang="cs-CZ">
              <a:solidFill>
                <a:srgbClr val="460000"/>
              </a:solidFill>
              <a:latin typeface="Arial" pitchFamily="18"/>
              <a:cs typeface="Arial" pitchFamily="2"/>
            </a:endParaRPr>
          </a:p>
          <a:p>
            <a:pPr lvl="0"/>
            <a:endParaRPr lang="cs-CZ" b="1" kern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83C9D67-62B9-49F2-BECB-F0C3C7262A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823CB2F-0D70-4A85-87CD-89B49543381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675528"/>
            <a:ext cx="8870036" cy="4384804"/>
          </a:xfrm>
        </p:spPr>
        <p:txBody>
          <a:bodyPr/>
          <a:lstStyle/>
          <a:p>
            <a:pPr lvl="0" hangingPunct="1">
              <a:lnSpc>
                <a:spcPct val="90000"/>
              </a:lnSpc>
              <a:spcBef>
                <a:spcPts val="600"/>
              </a:spcBef>
            </a:pPr>
            <a:r>
              <a:rPr lang="cs-CZ" sz="2800">
                <a:latin typeface="Comic Sans MS" pitchFamily="66"/>
                <a:cs typeface="Times New Roman" pitchFamily="18"/>
              </a:rPr>
              <a:t>Velmi často obsahují </a:t>
            </a:r>
            <a:r>
              <a:rPr lang="cs-CZ" sz="2800" b="1">
                <a:solidFill>
                  <a:srgbClr val="C00000"/>
                </a:solidFill>
                <a:latin typeface="Comic Sans MS" pitchFamily="66"/>
                <a:cs typeface="Times New Roman" pitchFamily="18"/>
              </a:rPr>
              <a:t>jedovaté alkaloidy</a:t>
            </a:r>
            <a:r>
              <a:rPr lang="cs-CZ" sz="2800">
                <a:latin typeface="Comic Sans MS" pitchFamily="66"/>
                <a:cs typeface="Times New Roman" pitchFamily="18"/>
              </a:rPr>
              <a:t>( složité organické látky s velkým biologickým účinkem – jedy, návykové látky, léky)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</a:pPr>
            <a:r>
              <a:rPr lang="cs-CZ" sz="2800" b="1">
                <a:latin typeface="Comic Sans MS" pitchFamily="66"/>
                <a:cs typeface="Times New Roman" pitchFamily="18"/>
              </a:rPr>
              <a:t>Lilek brambor </a:t>
            </a:r>
            <a:r>
              <a:rPr lang="cs-CZ" sz="2800">
                <a:latin typeface="Comic Sans MS" pitchFamily="66"/>
                <a:cs typeface="Times New Roman" pitchFamily="18"/>
              </a:rPr>
              <a:t>– kromě </a:t>
            </a:r>
            <a:r>
              <a:rPr lang="cs-CZ" sz="2800">
                <a:latin typeface="Times New Roman" pitchFamily="18"/>
                <a:cs typeface="Times New Roman" pitchFamily="18"/>
              </a:rPr>
              <a:t> </a:t>
            </a:r>
            <a:r>
              <a:rPr lang="cs-CZ" sz="2800">
                <a:latin typeface="Comic Sans MS" pitchFamily="66"/>
                <a:cs typeface="Times New Roman" pitchFamily="18"/>
              </a:rPr>
              <a:t>podzemních hlíz je celá rostlina </a:t>
            </a:r>
            <a:r>
              <a:rPr lang="cs-CZ" sz="2800" b="1">
                <a:solidFill>
                  <a:srgbClr val="C00000"/>
                </a:solidFill>
                <a:latin typeface="Comic Sans MS" pitchFamily="66"/>
                <a:cs typeface="Times New Roman" pitchFamily="18"/>
              </a:rPr>
              <a:t>jedovatá</a:t>
            </a:r>
            <a:r>
              <a:rPr lang="cs-CZ" sz="2800">
                <a:latin typeface="Comic Sans MS" pitchFamily="66"/>
                <a:cs typeface="Times New Roman" pitchFamily="18"/>
              </a:rPr>
              <a:t> (plody a zelené hlízy jsou jedovaté)</a:t>
            </a:r>
          </a:p>
          <a:p>
            <a:pPr lvl="0" hangingPunct="1">
              <a:lnSpc>
                <a:spcPct val="90000"/>
              </a:lnSpc>
              <a:spcBef>
                <a:spcPts val="600"/>
              </a:spcBef>
            </a:pPr>
            <a:endParaRPr lang="cs-CZ" sz="2800">
              <a:solidFill>
                <a:srgbClr val="08360A"/>
              </a:solidFill>
              <a:latin typeface="Comic Sans MS" pitchFamily="66"/>
              <a:cs typeface="Times New Roman" pitchFamily="18"/>
            </a:endParaRPr>
          </a:p>
        </p:txBody>
      </p:sp>
      <p:pic>
        <p:nvPicPr>
          <p:cNvPr id="4" name="Obrázek 6">
            <a:extLst>
              <a:ext uri="{FF2B5EF4-FFF2-40B4-BE49-F238E27FC236}">
                <a16:creationId xmlns:a16="http://schemas.microsoft.com/office/drawing/2014/main" xmlns="" id="{87A877D8-E794-4A82-802C-83E4907D8E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735284" y="4029120"/>
            <a:ext cx="2649684" cy="2631451"/>
          </a:xfrm>
          <a:prstGeom prst="rect">
            <a:avLst/>
          </a:prstGeom>
          <a:noFill/>
          <a:ln w="50758" cap="flat">
            <a:solidFill>
              <a:srgbClr val="08360A"/>
            </a:solidFill>
            <a:prstDash val="solid"/>
            <a:miter/>
          </a:ln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xmlns="" id="{1EA549A5-03F5-4C2D-845B-B8F1E4887B5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39012" y="4029120"/>
            <a:ext cx="2880003" cy="2631451"/>
          </a:xfrm>
          <a:prstGeom prst="rect">
            <a:avLst/>
          </a:prstGeom>
          <a:noFill/>
          <a:ln w="50758" cap="flat">
            <a:solidFill>
              <a:srgbClr val="08360A"/>
            </a:solidFill>
            <a:prstDash val="solid"/>
            <a:miter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92CE72-7609-4B6F-8C7C-192E1AE29F2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DED22E-130B-44CC-8BA3-2AB8201EB06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685915"/>
            <a:ext cx="8870036" cy="5130524"/>
          </a:xfrm>
        </p:spPr>
        <p:txBody>
          <a:bodyPr/>
          <a:lstStyle/>
          <a:p>
            <a:pPr lvl="0"/>
            <a:r>
              <a:rPr lang="cs-CZ" sz="2800" b="1" i="1">
                <a:solidFill>
                  <a:srgbClr val="C00000"/>
                </a:solidFill>
                <a:latin typeface="Comic Sans MS" pitchFamily="66"/>
                <a:cs typeface="Arial" pitchFamily="2"/>
              </a:rPr>
              <a:t>Užitkové rostliny </a:t>
            </a:r>
            <a:r>
              <a:rPr lang="cs-CZ" sz="2800" i="1">
                <a:latin typeface="Comic Sans MS" pitchFamily="66"/>
                <a:cs typeface="Arial" pitchFamily="2"/>
              </a:rPr>
              <a:t>– lilek brambor, paprika roční – (jí podobné druhy – paprika křovitá, čínská, jalapeňo),</a:t>
            </a: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,rajče jedlé, lilek vejcoplodý (neboli baklažán)</a:t>
            </a:r>
          </a:p>
          <a:p>
            <a:pPr lvl="0"/>
            <a:endParaRPr lang="cs-CZ" sz="2800" i="1">
              <a:latin typeface="Comic Sans MS" pitchFamily="66"/>
              <a:cs typeface="Arial" pitchFamily="2"/>
            </a:endParaRPr>
          </a:p>
          <a:p>
            <a:pPr lvl="0"/>
            <a:endParaRPr lang="cs-CZ" sz="2800" i="1">
              <a:latin typeface="Comic Sans MS" pitchFamily="66"/>
              <a:cs typeface="Arial" pitchFamily="2"/>
            </a:endParaRP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                               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3255FC86-132A-43FB-A3DF-56C5EDFA5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131" y="3366656"/>
            <a:ext cx="3026124" cy="29819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4A18CB-53C5-41E4-91F4-C799F0B82ED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E72AC5-9CB8-4E74-B80B-C25DFA7E6B4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685915"/>
            <a:ext cx="8870036" cy="5130524"/>
          </a:xfrm>
        </p:spPr>
        <p:txBody>
          <a:bodyPr/>
          <a:lstStyle/>
          <a:p>
            <a:pPr lvl="0"/>
            <a:r>
              <a:rPr lang="cs-CZ" sz="2800" b="1" i="1">
                <a:solidFill>
                  <a:srgbClr val="C00000"/>
                </a:solidFill>
                <a:latin typeface="Comic Sans MS" pitchFamily="66"/>
                <a:cs typeface="Arial" pitchFamily="2"/>
              </a:rPr>
              <a:t>Ekonomicky nejvýznamnější </a:t>
            </a:r>
            <a:r>
              <a:rPr lang="cs-CZ" sz="2800" b="1" i="1">
                <a:latin typeface="Comic Sans MS" pitchFamily="66"/>
                <a:cs typeface="Arial" pitchFamily="2"/>
              </a:rPr>
              <a:t>– </a:t>
            </a:r>
            <a:r>
              <a:rPr lang="cs-CZ" sz="2800" b="1" i="1">
                <a:solidFill>
                  <a:srgbClr val="C00000"/>
                </a:solidFill>
                <a:latin typeface="Comic Sans MS" pitchFamily="66"/>
                <a:cs typeface="Arial" pitchFamily="2"/>
              </a:rPr>
              <a:t>tabák virginský </a:t>
            </a:r>
            <a:r>
              <a:rPr lang="cs-CZ" sz="2800" b="1" i="1">
                <a:latin typeface="Comic Sans MS" pitchFamily="66"/>
                <a:cs typeface="Arial" pitchFamily="2"/>
              </a:rPr>
              <a:t>–</a:t>
            </a: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obsahuje ve svém těle nikotin – zpracovávají se listy</a:t>
            </a: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na výrobu cigaret</a:t>
            </a:r>
          </a:p>
          <a:p>
            <a:pPr lvl="0"/>
            <a:endParaRPr lang="cs-CZ" sz="2800" i="1">
              <a:latin typeface="Comic Sans MS" pitchFamily="66"/>
              <a:cs typeface="Arial" pitchFamily="2"/>
            </a:endParaRP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                               </a:t>
            </a: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xmlns="" id="{2FA8CB30-FB9E-4CC9-8D02-4D87A5333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556" y="2909456"/>
            <a:ext cx="3054635" cy="370955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F07C002-C3B3-40C3-91C0-772D4D657B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Lilkovité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9EAA835-B4D6-4A51-BE5A-52B8E1E7C95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998" y="1685915"/>
            <a:ext cx="8870036" cy="5130524"/>
          </a:xfrm>
        </p:spPr>
        <p:txBody>
          <a:bodyPr/>
          <a:lstStyle/>
          <a:p>
            <a:pPr lvl="0"/>
            <a:r>
              <a:rPr lang="cs-CZ" sz="2800" i="1">
                <a:solidFill>
                  <a:srgbClr val="C00000"/>
                </a:solidFill>
                <a:latin typeface="Comic Sans MS" pitchFamily="66"/>
                <a:cs typeface="Arial" pitchFamily="2"/>
              </a:rPr>
              <a:t>Lilkovité se pěstují i pro okrasu </a:t>
            </a:r>
            <a:r>
              <a:rPr lang="cs-CZ" sz="2800" i="1">
                <a:latin typeface="Comic Sans MS" pitchFamily="66"/>
                <a:cs typeface="Arial" pitchFamily="2"/>
              </a:rPr>
              <a:t>– kultivary – petúnie</a:t>
            </a: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zahradní, durman obecný, mochyně židovská třešeň</a:t>
            </a:r>
          </a:p>
          <a:p>
            <a:pPr lvl="0"/>
            <a:endParaRPr lang="cs-CZ" sz="2800" i="1">
              <a:latin typeface="Comic Sans MS" pitchFamily="66"/>
              <a:cs typeface="Arial" pitchFamily="2"/>
            </a:endParaRPr>
          </a:p>
          <a:p>
            <a:pPr lvl="0"/>
            <a:r>
              <a:rPr lang="cs-CZ" sz="2800" i="1">
                <a:latin typeface="Comic Sans MS" pitchFamily="66"/>
                <a:cs typeface="Arial" pitchFamily="2"/>
              </a:rPr>
              <a:t>                               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C3844E2F-5FA3-4D74-A573-F4FB54ADF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712" y="2910754"/>
            <a:ext cx="3293915" cy="355043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xmlns="" id="{916E7C8E-686B-4D69-A61B-480BB0A2B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284" y="2859255"/>
            <a:ext cx="3377043" cy="360193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295</Words>
  <Application>Microsoft Office PowerPoint</Application>
  <PresentationFormat>Vlastní</PresentationFormat>
  <Paragraphs>50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NSimSun</vt:lpstr>
      <vt:lpstr>Arial</vt:lpstr>
      <vt:lpstr>Calibri</vt:lpstr>
      <vt:lpstr>Comic Sans MS</vt:lpstr>
      <vt:lpstr>Liberation Sans</vt:lpstr>
      <vt:lpstr>Lucida Sans Unicode</vt:lpstr>
      <vt:lpstr>Mangal</vt:lpstr>
      <vt:lpstr>Tahoma</vt:lpstr>
      <vt:lpstr>Times New Roman</vt:lpstr>
      <vt:lpstr>Výchozí</vt:lpstr>
      <vt:lpstr>DUM%20 %20prezentace</vt:lpstr>
      <vt:lpstr>Prezentace aplikace PowerPoint</vt:lpstr>
      <vt:lpstr>Dvouděložné krytosemenné rostliny Čeleď - Lilkovité</vt:lpstr>
      <vt:lpstr>Čeleď - Lilkovité</vt:lpstr>
      <vt:lpstr>Čeleď - Lilkovité</vt:lpstr>
      <vt:lpstr>Čeleď - Lilkovité</vt:lpstr>
      <vt:lpstr>Čeleď - Lilkovité</vt:lpstr>
      <vt:lpstr>Čeleď - Lilkovité</vt:lpstr>
      <vt:lpstr>Čeleď - Lilkovité</vt:lpstr>
      <vt:lpstr>Čeleď - Lilkovité</vt:lpstr>
      <vt:lpstr>Čeleď - Lilkovité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Čeleď - Bobovité</dc:title>
  <dc:creator>Lada</dc:creator>
  <cp:lastModifiedBy>Zmrzlý Rostislav</cp:lastModifiedBy>
  <cp:revision>173</cp:revision>
  <dcterms:created xsi:type="dcterms:W3CDTF">2010-07-10T16:20:51Z</dcterms:created>
  <dcterms:modified xsi:type="dcterms:W3CDTF">2021-03-13T09:34:55Z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