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82" r:id="rId4"/>
    <p:sldId id="256" r:id="rId5"/>
    <p:sldId id="258" r:id="rId6"/>
    <p:sldId id="272" r:id="rId7"/>
    <p:sldId id="273" r:id="rId8"/>
    <p:sldId id="257" r:id="rId9"/>
    <p:sldId id="271" r:id="rId10"/>
    <p:sldId id="275" r:id="rId11"/>
    <p:sldId id="276" r:id="rId12"/>
    <p:sldId id="277" r:id="rId13"/>
    <p:sldId id="278" r:id="rId14"/>
    <p:sldId id="274" r:id="rId15"/>
    <p:sldId id="279" r:id="rId16"/>
    <p:sldId id="280" r:id="rId17"/>
    <p:sldId id="281" r:id="rId18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da johnova" initials="lj" lastIdx="1" clrIdx="0">
    <p:extLst>
      <p:ext uri="{19B8F6BF-5375-455C-9EA6-DF929625EA0E}">
        <p15:presenceInfo xmlns:p15="http://schemas.microsoft.com/office/powerpoint/2012/main" userId="d8490bacffa4e62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279" b="1" strike="noStrike" spc="-1">
              <a:solidFill>
                <a:srgbClr val="00008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90425153-5D1A-4FF6-9CCC-3DBEBA7F2090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E48E8DE2-4D6E-4ACB-8650-8C4B0438E6C5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5279" b="1" strike="noStrike" spc="-1">
                <a:solidFill>
                  <a:srgbClr val="00008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432000" indent="-324000">
              <a:spcAft>
                <a:spcPts val="1417"/>
              </a:spcAft>
              <a:buClr>
                <a:srgbClr val="8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Click to edit the outline text format</a:t>
            </a:r>
          </a:p>
          <a:p>
            <a:pPr marL="864000" lvl="1">
              <a:spcAft>
                <a:spcPts val="1134"/>
              </a:spcAft>
              <a:buClr>
                <a:srgbClr val="00008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Second Outline Level</a:t>
            </a:r>
          </a:p>
          <a:p>
            <a:pPr marL="1296000" lvl="2">
              <a:spcAft>
                <a:spcPts val="850"/>
              </a:spcAft>
              <a:buClr>
                <a:srgbClr val="8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Third Outline Level</a:t>
            </a:r>
          </a:p>
          <a:p>
            <a:pPr marL="1728000" lvl="3">
              <a:spcAft>
                <a:spcPts val="567"/>
              </a:spcAft>
              <a:buClr>
                <a:srgbClr val="8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Fourth Outline Level</a:t>
            </a:r>
          </a:p>
          <a:p>
            <a:pPr marL="2160000" lvl="4">
              <a:spcAft>
                <a:spcPts val="283"/>
              </a:spcAft>
              <a:buClr>
                <a:srgbClr val="8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Fifth Outline Level</a:t>
            </a:r>
          </a:p>
          <a:p>
            <a:pPr marL="2592000" lvl="5">
              <a:spcAft>
                <a:spcPts val="283"/>
              </a:spcAft>
              <a:buClr>
                <a:srgbClr val="8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Sixth Outline Level</a:t>
            </a:r>
          </a:p>
          <a:p>
            <a:pPr marL="3024000" lvl="6">
              <a:spcAft>
                <a:spcPts val="283"/>
              </a:spcAft>
              <a:buClr>
                <a:srgbClr val="8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EB2D0E94-B6FA-45AA-BB21-FDE59F27708A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5DF187D-7B82-4F3F-A047-A0B57A6DE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A8E10FA-6B7D-43B3-BD6F-64496196FED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2384085"/>
            <a:ext cx="9071640" cy="3154710"/>
          </a:xfrm>
        </p:spPr>
        <p:txBody>
          <a:bodyPr/>
          <a:lstStyle/>
          <a:p>
            <a:pPr marL="0" indent="0">
              <a:buNone/>
            </a:pPr>
            <a:r>
              <a:rPr lang="cs-CZ" sz="2400" kern="150" dirty="0">
                <a:solidFill>
                  <a:schemeClr val="tx1"/>
                </a:solidFill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Chemie 9</a:t>
            </a: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.A (29.3 – 9.4) Plasty</a:t>
            </a:r>
            <a:b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Udělejte si výpisky z přiložené prezentace Plasty</a:t>
            </a:r>
            <a:r>
              <a:rPr lang="cs-CZ" sz="2400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.</a:t>
            </a:r>
            <a:endParaRPr lang="cs-CZ" sz="2400" kern="150" dirty="0">
              <a:solidFill>
                <a:schemeClr val="tx1"/>
              </a:solidFill>
              <a:effectLst/>
              <a:latin typeface="Liberation Serif"/>
              <a:ea typeface="NSimSun" panose="02010609030101010101" pitchFamily="49" charset="-122"/>
              <a:cs typeface="Mangal" panose="02040503050203030202" pitchFamily="18" charset="0"/>
            </a:endParaRPr>
          </a:p>
          <a:p>
            <a:pPr marL="0" indent="0">
              <a:buNone/>
            </a:pP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Písemně do sešitu odpovězte na otázku</a:t>
            </a:r>
            <a:r>
              <a:rPr lang="cs-CZ" sz="2400" kern="150" dirty="0">
                <a:solidFill>
                  <a:schemeClr val="tx1"/>
                </a:solidFill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: Kdo vynalezl </a:t>
            </a:r>
            <a:r>
              <a:rPr lang="cs-CZ" sz="2400" kern="150">
                <a:solidFill>
                  <a:schemeClr val="tx1"/>
                </a:solidFill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syntetický bakelit </a:t>
            </a:r>
            <a:r>
              <a:rPr lang="cs-CZ" sz="2400" kern="150" dirty="0">
                <a:solidFill>
                  <a:schemeClr val="tx1"/>
                </a:solidFill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a jak tuto </a:t>
            </a:r>
            <a:r>
              <a:rPr lang="cs-CZ" sz="2400" kern="150">
                <a:solidFill>
                  <a:schemeClr val="tx1"/>
                </a:solidFill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hmotu připravil?</a:t>
            </a:r>
            <a:endParaRPr lang="cs-CZ" sz="2400" kern="150" dirty="0">
              <a:solidFill>
                <a:schemeClr val="tx1"/>
              </a:solidFill>
              <a:latin typeface="Liberation Serif"/>
              <a:ea typeface="NSimSun" panose="02010609030101010101" pitchFamily="49" charset="-122"/>
              <a:cs typeface="Mangal" panose="02040503050203030202" pitchFamily="18" charset="0"/>
            </a:endParaRPr>
          </a:p>
          <a:p>
            <a:pPr marL="0" indent="0">
              <a:buNone/>
            </a:pP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Práci máte na 14 dní.</a:t>
            </a:r>
            <a:b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Plasty</a:t>
            </a:r>
            <a:r>
              <a:rPr lang="cs-CZ" sz="2400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.</a:t>
            </a: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pptx </a:t>
            </a:r>
            <a:r>
              <a:rPr lang="cs-CZ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/>
            </a:r>
            <a:br>
              <a:rPr lang="cs-CZ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02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494640"/>
            <a:ext cx="8198640" cy="797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0" strike="noStrike" spc="-1">
                <a:solidFill>
                  <a:srgbClr val="0047FF"/>
                </a:solidFill>
                <a:latin typeface="Comic Sans MS"/>
              </a:rPr>
              <a:t>Polymerace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234654" y="1413139"/>
            <a:ext cx="9256680" cy="267620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cs-CZ" sz="2800" b="1" strike="noStrike" spc="-1" dirty="0">
                <a:latin typeface="Comic Sans MS"/>
              </a:rPr>
              <a:t>   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Polymer tvořen různými  monomery:</a:t>
            </a:r>
            <a:r>
              <a:rPr lang="cs-CZ" sz="2800" b="1" spc="-1" dirty="0">
                <a:latin typeface="Comic Sans MS"/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sz="2800" b="1" spc="-1" dirty="0">
                <a:latin typeface="Comic Sans MS"/>
              </a:rPr>
              <a:t>k</a:t>
            </a:r>
            <a:r>
              <a:rPr lang="cs-CZ" sz="2800" b="1" strike="noStrike" spc="-1" dirty="0">
                <a:latin typeface="Comic Sans MS"/>
              </a:rPr>
              <a:t>opolymer</a:t>
            </a:r>
            <a:r>
              <a:rPr lang="cs-CZ" sz="2800" strike="noStrike" spc="-1" dirty="0">
                <a:latin typeface="Comic Sans MS"/>
              </a:rPr>
              <a:t>- </a:t>
            </a:r>
            <a:r>
              <a:rPr lang="cs-CZ" sz="2800" strike="noStrike" spc="-1" dirty="0" err="1">
                <a:latin typeface="Comic Sans MS"/>
              </a:rPr>
              <a:t>poly</a:t>
            </a:r>
            <a:r>
              <a:rPr lang="cs-CZ" sz="2800" strike="noStrike" spc="-1" dirty="0">
                <a:latin typeface="Comic Sans MS"/>
              </a:rPr>
              <a:t> (ethylen-vinil-acetát – PEVA) je</a:t>
            </a:r>
          </a:p>
          <a:p>
            <a:r>
              <a:rPr lang="cs-CZ" sz="2800" spc="-1" dirty="0">
                <a:latin typeface="Comic Sans MS"/>
              </a:rPr>
              <a:t>    kopolymer ethenu a vinil - acetátu</a:t>
            </a:r>
            <a:endParaRPr lang="cs-CZ" sz="2800" strike="noStrike" spc="-1" dirty="0">
              <a:latin typeface="Arial"/>
            </a:endParaRPr>
          </a:p>
          <a:p>
            <a:pPr marL="457200" indent="-457200">
              <a:buFontTx/>
              <a:buChar char="-"/>
            </a:pPr>
            <a:endParaRPr lang="cs-CZ" sz="2800" spc="-1" dirty="0">
              <a:solidFill>
                <a:srgbClr val="000000"/>
              </a:solidFill>
              <a:latin typeface="Comic Sans MS"/>
            </a:endParaRPr>
          </a:p>
          <a:p>
            <a:pPr marL="457200" indent="-457200">
              <a:buFontTx/>
              <a:buChar char="-"/>
            </a:pPr>
            <a:endParaRPr lang="cs-CZ" sz="2800" strike="noStrike" spc="-1" dirty="0">
              <a:solidFill>
                <a:srgbClr val="000000"/>
              </a:solidFill>
              <a:latin typeface="Comic Sans MS"/>
            </a:endParaRPr>
          </a:p>
          <a:p>
            <a:pPr marL="457200" indent="-457200">
              <a:buFontTx/>
              <a:buChar char="-"/>
            </a:pPr>
            <a:endParaRPr lang="cs-CZ" sz="2800" strike="noStrike" spc="-1" dirty="0">
              <a:latin typeface="Arial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B5F8E25E-D0CE-421C-A505-3568DD155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957" y="2987099"/>
            <a:ext cx="4177468" cy="376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419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494640"/>
            <a:ext cx="8198640" cy="797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0" strike="noStrike" spc="-1">
                <a:solidFill>
                  <a:srgbClr val="0047FF"/>
                </a:solidFill>
                <a:latin typeface="Comic Sans MS"/>
              </a:rPr>
              <a:t>Polymerace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411300" y="1364518"/>
            <a:ext cx="9256680" cy="433819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Při polymeraci </a:t>
            </a:r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reagují monomery</a:t>
            </a:r>
            <a:r>
              <a:rPr lang="cs-CZ" strike="noStrike" spc="-1" dirty="0">
                <a:solidFill>
                  <a:srgbClr val="000000"/>
                </a:solidFill>
                <a:latin typeface="Comic Sans MS"/>
              </a:rPr>
              <a:t>-(jednoduché nízkomolekulární</a:t>
            </a:r>
          </a:p>
          <a:p>
            <a:r>
              <a:rPr lang="cs-CZ" spc="-1" dirty="0">
                <a:solidFill>
                  <a:srgbClr val="000000"/>
                </a:solidFill>
                <a:latin typeface="Comic Sans MS"/>
              </a:rPr>
              <a:t>látky s násobnými vazbami – alkeny, alkadieny, alkyny, aldehydy, ketony…..)  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a </a:t>
            </a:r>
            <a:r>
              <a:rPr lang="cs-CZ" sz="2800" b="1" spc="-1" dirty="0">
                <a:solidFill>
                  <a:srgbClr val="000000"/>
                </a:solidFill>
                <a:latin typeface="Comic Sans MS"/>
              </a:rPr>
              <a:t>vzniká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 dlouhý </a:t>
            </a:r>
            <a:r>
              <a:rPr lang="cs-CZ" sz="2800" b="1" spc="-1" dirty="0">
                <a:solidFill>
                  <a:srgbClr val="000000"/>
                </a:solidFill>
                <a:latin typeface="Comic Sans MS"/>
              </a:rPr>
              <a:t>řetěz polymerů</a:t>
            </a:r>
          </a:p>
          <a:p>
            <a:endParaRPr lang="cs-CZ" sz="2400" b="1" strike="noStrike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strike="noStrike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b="1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b="1" strike="noStrike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b="1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b="1" strike="noStrike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b="1" spc="-1" dirty="0">
              <a:solidFill>
                <a:srgbClr val="000000"/>
              </a:solidFill>
              <a:latin typeface="Comic Sans M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923567E0-5526-4D61-801E-FC276F109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81" y="3296495"/>
            <a:ext cx="8727660" cy="263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4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494640"/>
            <a:ext cx="8198640" cy="797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0" strike="noStrike" spc="-1">
                <a:solidFill>
                  <a:srgbClr val="0047FF"/>
                </a:solidFill>
                <a:latin typeface="Comic Sans MS"/>
              </a:rPr>
              <a:t>Polymerace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411300" y="1454728"/>
            <a:ext cx="9256680" cy="519997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endParaRPr lang="cs-CZ" sz="2400" b="1" strike="noStrike" spc="-1" dirty="0">
              <a:solidFill>
                <a:srgbClr val="000000"/>
              </a:solidFill>
              <a:latin typeface="Comic Sans MS"/>
            </a:endParaRPr>
          </a:p>
          <a:p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Chemická rovnice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: polymerace ethenu (ethylenu)</a:t>
            </a:r>
          </a:p>
          <a:p>
            <a:endParaRPr lang="cs-CZ" sz="2800" b="1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b="1" strike="noStrike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b="1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b="1" strike="noStrike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b="1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strike="noStrike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spc="-1" dirty="0">
              <a:solidFill>
                <a:srgbClr val="000000"/>
              </a:solidFill>
              <a:latin typeface="Comic Sans MS"/>
            </a:endParaRPr>
          </a:p>
          <a:p>
            <a:r>
              <a:rPr lang="cs-CZ" sz="2800" b="1" spc="-1" dirty="0">
                <a:solidFill>
                  <a:srgbClr val="FF0000"/>
                </a:solidFill>
                <a:latin typeface="Comic Sans MS"/>
              </a:rPr>
              <a:t>n </a:t>
            </a:r>
            <a:r>
              <a:rPr lang="cs-CZ" sz="2800" spc="-1" dirty="0">
                <a:latin typeface="Comic Sans MS"/>
              </a:rPr>
              <a:t>(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polymerační stupeň)</a:t>
            </a:r>
            <a:r>
              <a:rPr lang="cs-CZ" sz="2800" b="1" spc="-1" dirty="0">
                <a:solidFill>
                  <a:srgbClr val="000000"/>
                </a:solidFill>
                <a:latin typeface="Comic Sans MS"/>
              </a:rPr>
              <a:t>-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je počet monomerů, h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ranaté závorky znázorňují </a:t>
            </a:r>
            <a:r>
              <a:rPr lang="cs-CZ" sz="2800" b="1" spc="-1" dirty="0">
                <a:solidFill>
                  <a:srgbClr val="000000"/>
                </a:solidFill>
                <a:latin typeface="Comic Sans MS"/>
              </a:rPr>
              <a:t>úsek makromolekuly, ten se mnohonásobně opakuje</a:t>
            </a:r>
            <a:endParaRPr lang="cs-CZ" sz="2800" b="1" strike="noStrike" spc="-1" dirty="0">
              <a:solidFill>
                <a:srgbClr val="000000"/>
              </a:solidFill>
              <a:latin typeface="Comic Sans MS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F17E90F3-2734-4702-9321-D29AED097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923" y="2464184"/>
            <a:ext cx="6226951" cy="263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009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494640"/>
            <a:ext cx="8198640" cy="797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0" strike="noStrike" spc="-1">
                <a:solidFill>
                  <a:srgbClr val="0047FF"/>
                </a:solidFill>
                <a:latin typeface="Comic Sans MS"/>
              </a:rPr>
              <a:t>Polymerace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411300" y="1413164"/>
            <a:ext cx="9256680" cy="433819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endParaRPr lang="cs-CZ" sz="2400" b="1" strike="noStrike" spc="-1" dirty="0">
              <a:solidFill>
                <a:srgbClr val="000000"/>
              </a:solidFill>
              <a:latin typeface="Comic Sans MS"/>
            </a:endParaRPr>
          </a:p>
          <a:p>
            <a:r>
              <a:rPr lang="cs-CZ" sz="2800" b="1" spc="-1" dirty="0">
                <a:solidFill>
                  <a:srgbClr val="000000"/>
                </a:solidFill>
                <a:latin typeface="Comic Sans MS"/>
              </a:rPr>
              <a:t>Polymerace 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probíhá řetězové má </a:t>
            </a:r>
            <a:r>
              <a:rPr lang="cs-CZ" sz="2800" b="1" spc="-1" dirty="0">
                <a:solidFill>
                  <a:srgbClr val="000000"/>
                </a:solidFill>
                <a:latin typeface="Comic Sans MS"/>
              </a:rPr>
              <a:t>3 fáze:</a:t>
            </a:r>
          </a:p>
          <a:p>
            <a:pPr marL="514350" indent="-514350">
              <a:buAutoNum type="arabicPeriod"/>
            </a:pPr>
            <a:r>
              <a:rPr lang="cs-CZ" sz="2800" b="1" spc="-1" dirty="0">
                <a:solidFill>
                  <a:srgbClr val="000000"/>
                </a:solidFill>
                <a:latin typeface="Comic Sans MS"/>
              </a:rPr>
              <a:t>i</a:t>
            </a:r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niciace – 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zahájení polymerace</a:t>
            </a:r>
          </a:p>
          <a:p>
            <a:pPr marL="514350" indent="-514350">
              <a:buAutoNum type="arabicPeriod"/>
            </a:pPr>
            <a:r>
              <a:rPr lang="cs-CZ" sz="2800" b="1" spc="-1" dirty="0">
                <a:solidFill>
                  <a:srgbClr val="000000"/>
                </a:solidFill>
                <a:latin typeface="Comic Sans MS"/>
              </a:rPr>
              <a:t>propagace – 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růst řetězce</a:t>
            </a:r>
          </a:p>
          <a:p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3. terminace 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– ukončení řetězce </a:t>
            </a:r>
          </a:p>
          <a:p>
            <a:endParaRPr lang="cs-CZ" sz="2800" spc="-1" dirty="0">
              <a:solidFill>
                <a:srgbClr val="000000"/>
              </a:solidFill>
              <a:latin typeface="Comic Sans MS"/>
            </a:endParaRPr>
          </a:p>
          <a:p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Polymery vzniklé polymerací: polyethylen, polypropylen,</a:t>
            </a:r>
          </a:p>
          <a:p>
            <a:r>
              <a:rPr lang="cs-CZ" sz="2800" spc="-1" dirty="0" err="1">
                <a:solidFill>
                  <a:srgbClr val="000000"/>
                </a:solidFill>
                <a:latin typeface="Comic Sans MS"/>
              </a:rPr>
              <a:t>p</a:t>
            </a:r>
            <a:r>
              <a:rPr lang="cs-CZ" sz="2800" strike="noStrike" spc="-1" dirty="0" err="1">
                <a:solidFill>
                  <a:srgbClr val="000000"/>
                </a:solidFill>
                <a:latin typeface="Comic Sans MS"/>
              </a:rPr>
              <a:t>oly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 (</a:t>
            </a:r>
            <a:r>
              <a:rPr lang="cs-CZ" sz="2800" strike="noStrike" spc="-1" dirty="0" err="1">
                <a:solidFill>
                  <a:srgbClr val="000000"/>
                </a:solidFill>
                <a:latin typeface="Comic Sans MS"/>
              </a:rPr>
              <a:t>tetrafluorethylen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), </a:t>
            </a:r>
            <a:r>
              <a:rPr lang="cs-CZ" sz="2800" strike="noStrike" spc="-1" dirty="0" err="1">
                <a:solidFill>
                  <a:srgbClr val="000000"/>
                </a:solidFill>
                <a:latin typeface="Comic Sans MS"/>
              </a:rPr>
              <a:t>poly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 (vinylchlorid), polystyren, </a:t>
            </a:r>
            <a:r>
              <a:rPr lang="cs-CZ" sz="2800" strike="noStrike" spc="-1" dirty="0" err="1">
                <a:solidFill>
                  <a:srgbClr val="000000"/>
                </a:solidFill>
                <a:latin typeface="Comic Sans MS"/>
              </a:rPr>
              <a:t>poly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(methyl – </a:t>
            </a:r>
            <a:r>
              <a:rPr lang="cs-CZ" sz="2800" strike="noStrike" spc="-1" dirty="0" err="1">
                <a:solidFill>
                  <a:srgbClr val="000000"/>
                </a:solidFill>
                <a:latin typeface="Comic Sans MS"/>
              </a:rPr>
              <a:t>methakrylát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)</a:t>
            </a:r>
          </a:p>
          <a:p>
            <a:endParaRPr lang="cs-CZ" sz="2800" strike="noStrike" spc="-1" dirty="0">
              <a:solidFill>
                <a:srgbClr val="000000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65009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515422"/>
            <a:ext cx="8198640" cy="70643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0" strike="noStrike" spc="-1" dirty="0">
                <a:solidFill>
                  <a:srgbClr val="0047FF"/>
                </a:solidFill>
                <a:latin typeface="Comic Sans MS"/>
              </a:rPr>
              <a:t>Plasty</a:t>
            </a:r>
            <a:endParaRPr lang="cs-CZ" sz="4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988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515422"/>
            <a:ext cx="8198640" cy="70643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0" strike="noStrike" spc="-1" dirty="0">
                <a:solidFill>
                  <a:srgbClr val="0047FF"/>
                </a:solidFill>
                <a:latin typeface="Comic Sans MS"/>
              </a:rPr>
              <a:t>Plasty</a:t>
            </a:r>
            <a:endParaRPr lang="cs-CZ" sz="4000" b="0" strike="noStrike" spc="-1" dirty="0"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338563" y="1641764"/>
            <a:ext cx="9256680" cy="476908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endParaRPr lang="cs-CZ" sz="2400" b="1" strike="noStrike" spc="-1" dirty="0">
              <a:solidFill>
                <a:srgbClr val="000000"/>
              </a:solidFill>
              <a:latin typeface="Comic Sans MS"/>
            </a:endParaRPr>
          </a:p>
          <a:p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Plasty se podle </a:t>
            </a:r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chování při zahřívání 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dělí:</a:t>
            </a:r>
          </a:p>
          <a:p>
            <a:r>
              <a:rPr lang="cs-CZ" sz="2800" b="1" spc="-1" dirty="0">
                <a:solidFill>
                  <a:srgbClr val="000000"/>
                </a:solidFill>
                <a:latin typeface="Comic Sans MS"/>
              </a:rPr>
              <a:t>Termoplasty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 – jsou teplem tvarovatelné, při zahřívání</a:t>
            </a:r>
          </a:p>
          <a:p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měknou a lze je tvarovat, a působením chladu opět tuhnou – nemění se tím jejich chemická struktura,</a:t>
            </a:r>
          </a:p>
          <a:p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proces je vratný a lze ho násobně </a:t>
            </a:r>
            <a:r>
              <a:rPr lang="cs-CZ" sz="2800" spc="-1" dirty="0" err="1">
                <a:solidFill>
                  <a:srgbClr val="000000"/>
                </a:solidFill>
                <a:latin typeface="Comic Sans MS"/>
              </a:rPr>
              <a:t>opakova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(polyethylen, polypropylen, polystyren, </a:t>
            </a:r>
            <a:r>
              <a:rPr lang="cs-CZ" sz="2800" spc="-1" dirty="0" err="1">
                <a:solidFill>
                  <a:srgbClr val="000000"/>
                </a:solidFill>
                <a:latin typeface="Comic Sans MS"/>
              </a:rPr>
              <a:t>poly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(vinylchlorid)</a:t>
            </a:r>
          </a:p>
          <a:p>
            <a:r>
              <a:rPr lang="cs-CZ" sz="2800" b="1" spc="-1" dirty="0" err="1">
                <a:solidFill>
                  <a:srgbClr val="000000"/>
                </a:solidFill>
                <a:latin typeface="Comic Sans MS"/>
              </a:rPr>
              <a:t>Reaktoplasty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 – teplem tvrditelné, zahříváním měknou a dalším zahříváním dojde ke změně chemické struktury</a:t>
            </a:r>
          </a:p>
          <a:p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- </a:t>
            </a:r>
            <a:r>
              <a:rPr lang="cs-CZ" sz="2800" spc="-1" dirty="0" err="1">
                <a:solidFill>
                  <a:srgbClr val="000000"/>
                </a:solidFill>
                <a:latin typeface="Comic Sans MS"/>
              </a:rPr>
              <a:t>zesíťování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 molekul a tvrdnutí, změna je nevratná, nemohou být ani roztaveny (bakelit)</a:t>
            </a:r>
          </a:p>
        </p:txBody>
      </p:sp>
    </p:spTree>
    <p:extLst>
      <p:ext uri="{BB962C8B-B14F-4D97-AF65-F5344CB8AC3E}">
        <p14:creationId xmlns:p14="http://schemas.microsoft.com/office/powerpoint/2010/main" val="157185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504360" y="733788"/>
            <a:ext cx="9071640" cy="27699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cs-CZ" sz="6000" b="1" strike="noStrike" spc="-1" dirty="0">
                <a:solidFill>
                  <a:srgbClr val="355E00"/>
                </a:solidFill>
                <a:latin typeface="Comic Sans MS"/>
              </a:rPr>
              <a:t>Syntetické polymery</a:t>
            </a:r>
          </a:p>
          <a:p>
            <a:pPr algn="ctr"/>
            <a:r>
              <a:rPr sz="6000" dirty="0"/>
              <a:t/>
            </a:r>
            <a:br>
              <a:rPr sz="6000" dirty="0"/>
            </a:br>
            <a:r>
              <a:rPr lang="cs-CZ" sz="6000" b="1" strike="noStrike" spc="-1" dirty="0">
                <a:solidFill>
                  <a:srgbClr val="355E00"/>
                </a:solidFill>
                <a:latin typeface="Comic Sans MS"/>
              </a:rPr>
              <a:t>Plasty</a:t>
            </a:r>
            <a:endParaRPr lang="cs-CZ" sz="6000" b="1" strike="noStrike" spc="-1" dirty="0">
              <a:solidFill>
                <a:srgbClr val="000080"/>
              </a:solidFill>
              <a:latin typeface="Arial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2232000" y="5775875"/>
            <a:ext cx="6408000" cy="1081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2800" b="0" strike="noStrike" spc="-1" dirty="0" err="1">
                <a:solidFill>
                  <a:srgbClr val="2A6099"/>
                </a:solidFill>
                <a:latin typeface="Comic Sans MS"/>
              </a:rPr>
              <a:t>Ing.L.Johnová</a:t>
            </a:r>
            <a:endParaRPr lang="cs-CZ" sz="2800" b="0" strike="noStrike" spc="-1" dirty="0">
              <a:latin typeface="Arial"/>
            </a:endParaRPr>
          </a:p>
          <a:p>
            <a:pPr algn="ctr"/>
            <a:r>
              <a:rPr lang="cs-CZ" sz="2800" b="0" strike="noStrike" spc="-1" dirty="0">
                <a:solidFill>
                  <a:srgbClr val="2A6099"/>
                </a:solidFill>
                <a:latin typeface="Comic Sans MS"/>
              </a:rPr>
              <a:t>ZŠ Lom</a:t>
            </a: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494640"/>
            <a:ext cx="8198640" cy="70643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1" spc="-1" dirty="0">
                <a:solidFill>
                  <a:srgbClr val="0047FF"/>
                </a:solidFill>
                <a:latin typeface="Comic Sans MS"/>
              </a:rPr>
              <a:t>Plasty</a:t>
            </a:r>
            <a:endParaRPr lang="cs-CZ" sz="4000" b="1" strike="noStrike" spc="-1" dirty="0"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411300" y="1431818"/>
            <a:ext cx="9256680" cy="61233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cs-CZ" sz="2800" b="1" strike="noStrike" spc="-1" dirty="0">
                <a:solidFill>
                  <a:srgbClr val="0070C0"/>
                </a:solidFill>
                <a:latin typeface="Comic Sans MS" panose="030F0702030302020204" pitchFamily="66" charset="0"/>
              </a:rPr>
              <a:t>Plasty</a:t>
            </a:r>
            <a:r>
              <a:rPr lang="cs-CZ" sz="2800" b="0" strike="noStrike" spc="-1" dirty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cs-CZ" sz="2800" b="0" strike="noStrike" spc="-1" dirty="0">
                <a:latin typeface="Comic Sans MS" panose="030F0702030302020204" pitchFamily="66" charset="0"/>
              </a:rPr>
              <a:t>(dříve plastické nebo umělé hmoty), jsou </a:t>
            </a:r>
          </a:p>
          <a:p>
            <a:r>
              <a:rPr lang="cs-CZ" sz="2800" b="1" spc="-1" dirty="0">
                <a:latin typeface="Comic Sans MS" panose="030F0702030302020204" pitchFamily="66" charset="0"/>
              </a:rPr>
              <a:t>synteticky</a:t>
            </a:r>
            <a:r>
              <a:rPr lang="cs-CZ" sz="2800" spc="-1" dirty="0">
                <a:latin typeface="Comic Sans MS" panose="030F0702030302020204" pitchFamily="66" charset="0"/>
              </a:rPr>
              <a:t>(uměle) vytvořené </a:t>
            </a:r>
            <a:r>
              <a:rPr lang="cs-CZ" sz="2800" b="1" spc="-1" dirty="0">
                <a:solidFill>
                  <a:srgbClr val="FF0000"/>
                </a:solidFill>
                <a:latin typeface="Comic Sans MS" panose="030F0702030302020204" pitchFamily="66" charset="0"/>
              </a:rPr>
              <a:t>makromolekulární látky</a:t>
            </a:r>
          </a:p>
          <a:p>
            <a:r>
              <a:rPr lang="cs-CZ" sz="2800" spc="-1" dirty="0">
                <a:latin typeface="Comic Sans MS" panose="030F0702030302020204" pitchFamily="66" charset="0"/>
              </a:rPr>
              <a:t>v</a:t>
            </a:r>
            <a:r>
              <a:rPr lang="cs-CZ" sz="2800" strike="noStrike" spc="-1" dirty="0">
                <a:latin typeface="Comic Sans MS" panose="030F0702030302020204" pitchFamily="66" charset="0"/>
              </a:rPr>
              <a:t>yrobené polymeračními reakcemi.</a:t>
            </a:r>
          </a:p>
          <a:p>
            <a:pPr marL="457200" indent="-457200">
              <a:buFontTx/>
              <a:buChar char="-"/>
            </a:pPr>
            <a:r>
              <a:rPr lang="cs-CZ" sz="2800" spc="-1" dirty="0">
                <a:latin typeface="Comic Sans MS" panose="030F0702030302020204" pitchFamily="66" charset="0"/>
              </a:rPr>
              <a:t>základní surovinou pro jejich výrobu je </a:t>
            </a:r>
            <a:r>
              <a:rPr lang="cs-CZ" sz="2800" b="1" spc="-1" dirty="0">
                <a:latin typeface="Comic Sans MS" panose="030F0702030302020204" pitchFamily="66" charset="0"/>
              </a:rPr>
              <a:t>ropa</a:t>
            </a:r>
          </a:p>
          <a:p>
            <a:pPr marL="457200" indent="-457200">
              <a:buFontTx/>
              <a:buChar char="-"/>
            </a:pPr>
            <a:r>
              <a:rPr lang="cs-CZ" sz="2800" spc="-1" dirty="0">
                <a:latin typeface="Comic Sans MS" panose="030F0702030302020204" pitchFamily="66" charset="0"/>
              </a:rPr>
              <a:t>lze je </a:t>
            </a:r>
            <a:r>
              <a:rPr lang="cs-CZ" sz="2800" b="1" spc="-1" dirty="0">
                <a:latin typeface="Comic Sans MS" panose="030F0702030302020204" pitchFamily="66" charset="0"/>
              </a:rPr>
              <a:t>tvarovat</a:t>
            </a:r>
            <a:r>
              <a:rPr lang="cs-CZ" sz="2800" spc="-1" dirty="0">
                <a:latin typeface="Comic Sans MS" panose="030F0702030302020204" pitchFamily="66" charset="0"/>
              </a:rPr>
              <a:t>, snadná </a:t>
            </a:r>
            <a:r>
              <a:rPr lang="cs-CZ" sz="2800" b="1" spc="-1" dirty="0">
                <a:latin typeface="Comic Sans MS" panose="030F0702030302020204" pitchFamily="66" charset="0"/>
              </a:rPr>
              <a:t>zpracovatelnost</a:t>
            </a:r>
            <a:r>
              <a:rPr lang="cs-CZ" sz="2800" spc="-1" dirty="0">
                <a:latin typeface="Comic Sans MS" panose="030F0702030302020204" pitchFamily="66" charset="0"/>
              </a:rPr>
              <a:t>, </a:t>
            </a:r>
            <a:r>
              <a:rPr lang="cs-CZ" sz="2800" b="1" spc="-1" dirty="0">
                <a:latin typeface="Comic Sans MS" panose="030F0702030302020204" pitchFamily="66" charset="0"/>
              </a:rPr>
              <a:t>nízká hmotnost</a:t>
            </a:r>
            <a:r>
              <a:rPr lang="cs-CZ" sz="2800" spc="-1" dirty="0">
                <a:latin typeface="Comic Sans MS" panose="030F0702030302020204" pitchFamily="66" charset="0"/>
              </a:rPr>
              <a:t>, </a:t>
            </a:r>
            <a:r>
              <a:rPr lang="cs-CZ" sz="2800" b="1" spc="-1" dirty="0">
                <a:latin typeface="Comic Sans MS" panose="030F0702030302020204" pitchFamily="66" charset="0"/>
              </a:rPr>
              <a:t>mechanická pevnost</a:t>
            </a:r>
            <a:r>
              <a:rPr lang="cs-CZ" sz="2800" spc="-1" dirty="0">
                <a:latin typeface="Comic Sans MS" panose="030F0702030302020204" pitchFamily="66" charset="0"/>
              </a:rPr>
              <a:t>, </a:t>
            </a:r>
            <a:r>
              <a:rPr lang="cs-CZ" sz="2800" b="1" spc="-1" dirty="0">
                <a:latin typeface="Comic Sans MS" panose="030F0702030302020204" pitchFamily="66" charset="0"/>
              </a:rPr>
              <a:t>chemická odolnost</a:t>
            </a:r>
            <a:r>
              <a:rPr lang="cs-CZ" sz="2800" spc="-1" dirty="0">
                <a:latin typeface="Comic Sans MS" panose="030F0702030302020204" pitchFamily="66" charset="0"/>
              </a:rPr>
              <a:t>, </a:t>
            </a:r>
          </a:p>
          <a:p>
            <a:r>
              <a:rPr lang="cs-CZ" sz="2800" spc="-1" dirty="0">
                <a:latin typeface="Comic Sans MS" panose="030F0702030302020204" pitchFamily="66" charset="0"/>
              </a:rPr>
              <a:t>    výborné </a:t>
            </a:r>
            <a:r>
              <a:rPr lang="cs-CZ" sz="2800" b="1" spc="-1" dirty="0">
                <a:latin typeface="Comic Sans MS" panose="030F0702030302020204" pitchFamily="66" charset="0"/>
              </a:rPr>
              <a:t>izolační vlastnosti</a:t>
            </a:r>
          </a:p>
          <a:p>
            <a:pPr marL="457200" indent="-457200">
              <a:buFontTx/>
              <a:buChar char="-"/>
            </a:pPr>
            <a:r>
              <a:rPr lang="cs-CZ" sz="2800" spc="-1" dirty="0">
                <a:latin typeface="Comic Sans MS" panose="030F0702030302020204" pitchFamily="66" charset="0"/>
              </a:rPr>
              <a:t>vlastnosti lze zlepšit přidáním </a:t>
            </a:r>
            <a:r>
              <a:rPr lang="cs-CZ" sz="2800" b="1" spc="-1" dirty="0">
                <a:latin typeface="Comic Sans MS" panose="030F0702030302020204" pitchFamily="66" charset="0"/>
              </a:rPr>
              <a:t>aditiv</a:t>
            </a:r>
          </a:p>
          <a:p>
            <a:pPr marL="457200" indent="-457200">
              <a:buFontTx/>
              <a:buChar char="-"/>
            </a:pPr>
            <a:r>
              <a:rPr lang="cs-CZ" sz="2800" spc="-1" dirty="0">
                <a:latin typeface="Comic Sans MS" panose="030F0702030302020204" pitchFamily="66" charset="0"/>
              </a:rPr>
              <a:t>nahrazují dřevo, sklo, kovy</a:t>
            </a:r>
          </a:p>
          <a:p>
            <a:pPr marL="457200" indent="-457200">
              <a:buFontTx/>
              <a:buChar char="-"/>
            </a:pPr>
            <a:r>
              <a:rPr lang="cs-CZ" sz="2800" spc="-1" dirty="0">
                <a:latin typeface="Comic Sans MS" panose="030F0702030302020204" pitchFamily="66" charset="0"/>
              </a:rPr>
              <a:t>využití – v průmyslu, stavebnictví, zemědělství,</a:t>
            </a:r>
          </a:p>
          <a:p>
            <a:r>
              <a:rPr lang="cs-CZ" sz="2800" spc="-1" dirty="0">
                <a:latin typeface="Comic Sans MS" panose="030F0702030302020204" pitchFamily="66" charset="0"/>
              </a:rPr>
              <a:t>    domácnosti, zdravotnictví………..</a:t>
            </a:r>
          </a:p>
          <a:p>
            <a:pPr marL="457200" indent="-457200">
              <a:buFontTx/>
              <a:buChar char="-"/>
            </a:pPr>
            <a:endParaRPr lang="cs-CZ" sz="2800" spc="-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endParaRPr lang="cs-CZ" sz="2800" b="1" spc="-1" dirty="0">
              <a:latin typeface="Comic Sans MS" panose="030F0702030302020204" pitchFamily="66" charset="0"/>
            </a:endParaRPr>
          </a:p>
          <a:p>
            <a:endParaRPr lang="cs-CZ" sz="2800" b="1" strike="noStrike" spc="-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494640"/>
            <a:ext cx="8198640" cy="70643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1" spc="-1" dirty="0">
                <a:solidFill>
                  <a:srgbClr val="0047FF"/>
                </a:solidFill>
                <a:latin typeface="Comic Sans MS"/>
              </a:rPr>
              <a:t>Plasty</a:t>
            </a:r>
            <a:endParaRPr lang="cs-CZ" sz="4000" b="1" strike="noStrike" spc="-1" dirty="0"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249382" y="1431817"/>
            <a:ext cx="9538854" cy="3968864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r>
              <a:rPr lang="cs-CZ" sz="2800" b="1" spc="-1" dirty="0">
                <a:solidFill>
                  <a:srgbClr val="FF0000"/>
                </a:solidFill>
                <a:latin typeface="Comic Sans MS" panose="030F0702030302020204" pitchFamily="66" charset="0"/>
              </a:rPr>
              <a:t>Nevýhody plastů: </a:t>
            </a:r>
            <a:r>
              <a:rPr lang="cs-CZ" sz="2800" spc="-1" dirty="0">
                <a:latin typeface="Comic Sans MS" panose="030F0702030302020204" pitchFamily="66" charset="0"/>
              </a:rPr>
              <a:t>některé jsou </a:t>
            </a:r>
            <a:r>
              <a:rPr lang="cs-CZ" sz="2800" b="1" spc="-1" dirty="0">
                <a:latin typeface="Comic Sans MS" panose="030F0702030302020204" pitchFamily="66" charset="0"/>
              </a:rPr>
              <a:t>biologicky </a:t>
            </a:r>
            <a:r>
              <a:rPr lang="cs-CZ" sz="2800" spc="-1" dirty="0">
                <a:latin typeface="Comic Sans MS" panose="030F0702030302020204" pitchFamily="66" charset="0"/>
              </a:rPr>
              <a:t>                        </a:t>
            </a:r>
            <a:r>
              <a:rPr lang="cs-CZ" sz="2800" b="1" spc="-1" dirty="0">
                <a:latin typeface="Comic Sans MS" panose="030F0702030302020204" pitchFamily="66" charset="0"/>
              </a:rPr>
              <a:t>neodbouratelné, </a:t>
            </a:r>
            <a:r>
              <a:rPr lang="cs-CZ" sz="2800" spc="-1" dirty="0">
                <a:latin typeface="Comic Sans MS" panose="030F0702030302020204" pitchFamily="66" charset="0"/>
              </a:rPr>
              <a:t>jiné se velmi </a:t>
            </a:r>
            <a:r>
              <a:rPr lang="cs-CZ" sz="2800" b="1" spc="-1" dirty="0">
                <a:latin typeface="Comic Sans MS" panose="030F0702030302020204" pitchFamily="66" charset="0"/>
              </a:rPr>
              <a:t>dlouho rozkládají, </a:t>
            </a:r>
          </a:p>
          <a:p>
            <a:r>
              <a:rPr lang="cs-CZ" sz="2800" spc="-1" dirty="0">
                <a:latin typeface="Comic Sans MS" panose="030F0702030302020204" pitchFamily="66" charset="0"/>
              </a:rPr>
              <a:t>některé</a:t>
            </a:r>
            <a:r>
              <a:rPr lang="cs-CZ" sz="2800" b="1" spc="-1" dirty="0">
                <a:latin typeface="Comic Sans MS" panose="030F0702030302020204" pitchFamily="66" charset="0"/>
              </a:rPr>
              <a:t> jsou toxické.</a:t>
            </a:r>
          </a:p>
          <a:p>
            <a:r>
              <a:rPr lang="cs-CZ" sz="2800" spc="-1" dirty="0">
                <a:latin typeface="Comic Sans MS" panose="030F0702030302020204" pitchFamily="66" charset="0"/>
              </a:rPr>
              <a:t>Většina plastů jsou hořlavé a při hoření se vznikají </a:t>
            </a:r>
          </a:p>
          <a:p>
            <a:r>
              <a:rPr lang="cs-CZ" sz="2800" b="1" spc="-1" dirty="0">
                <a:latin typeface="Comic Sans MS" panose="030F0702030302020204" pitchFamily="66" charset="0"/>
              </a:rPr>
              <a:t>jedovaté zplodiny.</a:t>
            </a:r>
          </a:p>
          <a:p>
            <a:r>
              <a:rPr lang="cs-CZ" sz="2800" spc="-1" dirty="0">
                <a:latin typeface="Comic Sans MS" panose="030F0702030302020204" pitchFamily="66" charset="0"/>
              </a:rPr>
              <a:t>Toto vše  </a:t>
            </a:r>
            <a:r>
              <a:rPr lang="cs-CZ" sz="2800" b="1" spc="-1" dirty="0">
                <a:solidFill>
                  <a:srgbClr val="FF0000"/>
                </a:solidFill>
                <a:latin typeface="Comic Sans MS" panose="030F0702030302020204" pitchFamily="66" charset="0"/>
              </a:rPr>
              <a:t>zatěžuje životní prostředí</a:t>
            </a:r>
            <a:r>
              <a:rPr lang="cs-CZ" sz="2800" b="1" spc="-1" dirty="0">
                <a:latin typeface="Comic Sans MS" panose="030F0702030302020204" pitchFamily="66" charset="0"/>
              </a:rPr>
              <a:t>.</a:t>
            </a:r>
          </a:p>
          <a:p>
            <a:r>
              <a:rPr lang="cs-CZ" sz="2800" spc="-1" dirty="0">
                <a:latin typeface="Comic Sans MS" panose="030F0702030302020204" pitchFamily="66" charset="0"/>
              </a:rPr>
              <a:t>Obor chemie, který studuje syntetické polymery – </a:t>
            </a:r>
          </a:p>
          <a:p>
            <a:r>
              <a:rPr lang="cs-CZ" sz="2800" b="1" spc="-1" dirty="0">
                <a:solidFill>
                  <a:srgbClr val="FF0000"/>
                </a:solidFill>
                <a:latin typeface="Comic Sans MS" panose="030F0702030302020204" pitchFamily="66" charset="0"/>
              </a:rPr>
              <a:t>makromolekulární chemie.</a:t>
            </a:r>
          </a:p>
          <a:p>
            <a:endParaRPr lang="cs-CZ" sz="2800" b="1" spc="-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94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494640"/>
            <a:ext cx="8198640" cy="70643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1" spc="-1" dirty="0">
                <a:solidFill>
                  <a:srgbClr val="0047FF"/>
                </a:solidFill>
                <a:latin typeface="Comic Sans MS"/>
              </a:rPr>
              <a:t>Plasty</a:t>
            </a:r>
            <a:endParaRPr lang="cs-CZ" sz="4000" b="1" strike="noStrike" spc="-1" dirty="0"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249382" y="1431817"/>
            <a:ext cx="9538854" cy="310708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endParaRPr lang="cs-CZ" sz="2800" b="1" spc="-1" dirty="0">
              <a:latin typeface="Comic Sans MS" panose="030F0702030302020204" pitchFamily="66" charset="0"/>
            </a:endParaRPr>
          </a:p>
          <a:p>
            <a:r>
              <a:rPr lang="cs-CZ" sz="2800" b="1" spc="-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Makromolekulární látka      </a:t>
            </a:r>
          </a:p>
          <a:p>
            <a:r>
              <a:rPr lang="cs-CZ" sz="2800" b="1" spc="-1" dirty="0">
                <a:latin typeface="Comic Sans MS" panose="030F0702030302020204" pitchFamily="66" charset="0"/>
              </a:rPr>
              <a:t>-</a:t>
            </a:r>
            <a:r>
              <a:rPr lang="cs-CZ" sz="2800" spc="-1" dirty="0">
                <a:latin typeface="Comic Sans MS" panose="030F0702030302020204" pitchFamily="66" charset="0"/>
              </a:rPr>
              <a:t>je </a:t>
            </a:r>
            <a:r>
              <a:rPr lang="cs-CZ" sz="2800" spc="-1" dirty="0" err="1">
                <a:latin typeface="Comic Sans MS" panose="030F0702030302020204" pitchFamily="66" charset="0"/>
              </a:rPr>
              <a:t>org</a:t>
            </a:r>
            <a:r>
              <a:rPr lang="cs-CZ" sz="2800" spc="-1" dirty="0">
                <a:latin typeface="Comic Sans MS" panose="030F0702030302020204" pitchFamily="66" charset="0"/>
              </a:rPr>
              <a:t>. sloučenina s </a:t>
            </a:r>
            <a:r>
              <a:rPr lang="cs-CZ" sz="2800" b="1" spc="-1" dirty="0">
                <a:solidFill>
                  <a:srgbClr val="FF0000"/>
                </a:solidFill>
                <a:latin typeface="Comic Sans MS" panose="030F0702030302020204" pitchFamily="66" charset="0"/>
              </a:rPr>
              <a:t>vysokou</a:t>
            </a:r>
            <a:r>
              <a:rPr lang="cs-CZ" sz="2800" spc="-1" dirty="0">
                <a:latin typeface="Comic Sans MS" panose="030F0702030302020204" pitchFamily="66" charset="0"/>
              </a:rPr>
              <a:t> </a:t>
            </a:r>
            <a:r>
              <a:rPr lang="cs-CZ" sz="2800" b="1" spc="-1" dirty="0">
                <a:solidFill>
                  <a:srgbClr val="FF0000"/>
                </a:solidFill>
                <a:latin typeface="Comic Sans MS" panose="030F0702030302020204" pitchFamily="66" charset="0"/>
              </a:rPr>
              <a:t>molekulovou hmotností, tvořená velkými molekulami</a:t>
            </a:r>
            <a:r>
              <a:rPr lang="cs-CZ" sz="2800" strike="noStrike" spc="-1" dirty="0">
                <a:latin typeface="Comic Sans MS" panose="030F0702030302020204" pitchFamily="66" charset="0"/>
              </a:rPr>
              <a:t>( makromolekulami). Makromolekuly obsahují několik desítek až několik tisíc atomů, které jsou chemickými vazbami spojeny do dlouhých řetězců.</a:t>
            </a:r>
          </a:p>
        </p:txBody>
      </p:sp>
    </p:spTree>
    <p:extLst>
      <p:ext uri="{BB962C8B-B14F-4D97-AF65-F5344CB8AC3E}">
        <p14:creationId xmlns:p14="http://schemas.microsoft.com/office/powerpoint/2010/main" val="71782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940320" y="314640"/>
            <a:ext cx="8198640" cy="797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0" strike="noStrike" spc="-1">
                <a:solidFill>
                  <a:srgbClr val="0047FF"/>
                </a:solidFill>
                <a:latin typeface="Comic Sans MS"/>
              </a:rPr>
              <a:t>Polymery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3285720" y="6539400"/>
            <a:ext cx="180720" cy="427320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CustomShape 3"/>
          <p:cNvSpPr/>
          <p:nvPr/>
        </p:nvSpPr>
        <p:spPr>
          <a:xfrm>
            <a:off x="2700000" y="1296000"/>
            <a:ext cx="4680000" cy="720000"/>
          </a:xfrm>
          <a:custGeom>
            <a:avLst/>
            <a:gdLst/>
            <a:ahLst/>
            <a:cxnLst/>
            <a:rect l="0" t="0" r="r" b="b"/>
            <a:pathLst>
              <a:path w="13002" h="2002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7"/>
                </a:lnTo>
                <a:cubicBezTo>
                  <a:pt x="0" y="1834"/>
                  <a:pt x="166" y="2001"/>
                  <a:pt x="333" y="2001"/>
                </a:cubicBezTo>
                <a:lnTo>
                  <a:pt x="12667" y="2001"/>
                </a:lnTo>
                <a:cubicBezTo>
                  <a:pt x="12834" y="2001"/>
                  <a:pt x="13001" y="1834"/>
                  <a:pt x="13001" y="1667"/>
                </a:cubicBezTo>
                <a:lnTo>
                  <a:pt x="13001" y="333"/>
                </a:lnTo>
                <a:cubicBezTo>
                  <a:pt x="13001" y="166"/>
                  <a:pt x="12834" y="0"/>
                  <a:pt x="12667" y="0"/>
                </a:cubicBezTo>
                <a:lnTo>
                  <a:pt x="333" y="0"/>
                </a:lnTo>
              </a:path>
            </a:pathLst>
          </a:custGeom>
          <a:solidFill>
            <a:srgbClr val="99CCFF"/>
          </a:solidFill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cs-CZ" sz="3200" b="1" strike="noStrike" spc="-1">
                <a:solidFill>
                  <a:srgbClr val="000000"/>
                </a:solidFill>
                <a:latin typeface="Comic Sans MS"/>
                <a:ea typeface="Lucida Sans Unicode"/>
              </a:rPr>
              <a:t>m</a:t>
            </a:r>
            <a:r>
              <a:rPr lang="cs-CZ" sz="3200" b="1" strike="noStrike" spc="-1">
                <a:solidFill>
                  <a:srgbClr val="000000"/>
                </a:solidFill>
                <a:latin typeface="Comic Sans MS"/>
              </a:rPr>
              <a:t>akromolekulární látky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28" name="CustomShape 4"/>
          <p:cNvSpPr/>
          <p:nvPr/>
        </p:nvSpPr>
        <p:spPr>
          <a:xfrm>
            <a:off x="1548360" y="2520360"/>
            <a:ext cx="1692000" cy="720000"/>
          </a:xfrm>
          <a:custGeom>
            <a:avLst/>
            <a:gdLst/>
            <a:ahLst/>
            <a:cxnLst/>
            <a:rect l="0" t="0" r="r" b="b"/>
            <a:pathLst>
              <a:path w="4701" h="2002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7"/>
                </a:lnTo>
                <a:cubicBezTo>
                  <a:pt x="0" y="1834"/>
                  <a:pt x="166" y="2001"/>
                  <a:pt x="333" y="2001"/>
                </a:cubicBezTo>
                <a:lnTo>
                  <a:pt x="4367" y="2001"/>
                </a:lnTo>
                <a:cubicBezTo>
                  <a:pt x="4533" y="2001"/>
                  <a:pt x="4700" y="1834"/>
                  <a:pt x="4700" y="1667"/>
                </a:cubicBezTo>
                <a:lnTo>
                  <a:pt x="4700" y="333"/>
                </a:lnTo>
                <a:cubicBezTo>
                  <a:pt x="4700" y="166"/>
                  <a:pt x="4533" y="0"/>
                  <a:pt x="4367" y="0"/>
                </a:cubicBezTo>
                <a:lnTo>
                  <a:pt x="333" y="0"/>
                </a:lnTo>
              </a:path>
            </a:pathLst>
          </a:custGeom>
          <a:solidFill>
            <a:srgbClr val="99CCFF"/>
          </a:solidFill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cs-CZ" sz="3200" b="1" strike="noStrike" spc="-1">
                <a:solidFill>
                  <a:srgbClr val="000000"/>
                </a:solidFill>
                <a:latin typeface="Comic Sans MS"/>
              </a:rPr>
              <a:t>přírodní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29" name="CustomShape 5"/>
          <p:cNvSpPr/>
          <p:nvPr/>
        </p:nvSpPr>
        <p:spPr>
          <a:xfrm>
            <a:off x="6480360" y="2520720"/>
            <a:ext cx="2160000" cy="720000"/>
          </a:xfrm>
          <a:custGeom>
            <a:avLst/>
            <a:gdLst/>
            <a:ahLst/>
            <a:cxnLst/>
            <a:rect l="0" t="0" r="r" b="b"/>
            <a:pathLst>
              <a:path w="6002" h="2002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7"/>
                </a:lnTo>
                <a:cubicBezTo>
                  <a:pt x="0" y="1834"/>
                  <a:pt x="166" y="2001"/>
                  <a:pt x="333" y="2001"/>
                </a:cubicBezTo>
                <a:lnTo>
                  <a:pt x="5667" y="2001"/>
                </a:lnTo>
                <a:cubicBezTo>
                  <a:pt x="5834" y="2001"/>
                  <a:pt x="6001" y="1834"/>
                  <a:pt x="6001" y="1667"/>
                </a:cubicBezTo>
                <a:lnTo>
                  <a:pt x="6001" y="333"/>
                </a:lnTo>
                <a:cubicBezTo>
                  <a:pt x="6001" y="166"/>
                  <a:pt x="5834" y="0"/>
                  <a:pt x="5667" y="0"/>
                </a:cubicBezTo>
                <a:lnTo>
                  <a:pt x="333" y="0"/>
                </a:lnTo>
              </a:path>
            </a:pathLst>
          </a:custGeom>
          <a:solidFill>
            <a:srgbClr val="99CCFF"/>
          </a:solidFill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cs-CZ" sz="3200" b="1" strike="noStrike" spc="-1">
                <a:solidFill>
                  <a:srgbClr val="000000"/>
                </a:solidFill>
                <a:latin typeface="Comic Sans MS"/>
              </a:rPr>
              <a:t>syntetické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30" name="CustomShape 6"/>
          <p:cNvSpPr/>
          <p:nvPr/>
        </p:nvSpPr>
        <p:spPr>
          <a:xfrm>
            <a:off x="7740720" y="3709080"/>
            <a:ext cx="2160000" cy="1260000"/>
          </a:xfrm>
          <a:custGeom>
            <a:avLst/>
            <a:gdLst/>
            <a:ahLst/>
            <a:cxnLst/>
            <a:rect l="0" t="0" r="r" b="b"/>
            <a:pathLst>
              <a:path w="6001" h="3502">
                <a:moveTo>
                  <a:pt x="583" y="0"/>
                </a:moveTo>
                <a:cubicBezTo>
                  <a:pt x="291" y="0"/>
                  <a:pt x="0" y="291"/>
                  <a:pt x="0" y="583"/>
                </a:cubicBezTo>
                <a:lnTo>
                  <a:pt x="0" y="2917"/>
                </a:lnTo>
                <a:cubicBezTo>
                  <a:pt x="0" y="3209"/>
                  <a:pt x="291" y="3501"/>
                  <a:pt x="583" y="3501"/>
                </a:cubicBezTo>
                <a:lnTo>
                  <a:pt x="5417" y="3501"/>
                </a:lnTo>
                <a:cubicBezTo>
                  <a:pt x="5708" y="3501"/>
                  <a:pt x="6000" y="3209"/>
                  <a:pt x="6000" y="2917"/>
                </a:cubicBezTo>
                <a:lnTo>
                  <a:pt x="6000" y="583"/>
                </a:lnTo>
                <a:cubicBezTo>
                  <a:pt x="6000" y="291"/>
                  <a:pt x="5708" y="0"/>
                  <a:pt x="5417" y="0"/>
                </a:cubicBezTo>
                <a:lnTo>
                  <a:pt x="583" y="0"/>
                </a:lnTo>
              </a:path>
            </a:pathLst>
          </a:custGeom>
          <a:solidFill>
            <a:srgbClr val="99CCFF"/>
          </a:solidFill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cs-CZ" sz="3200" b="1" strike="noStrike" spc="-1">
                <a:solidFill>
                  <a:srgbClr val="000000"/>
                </a:solidFill>
                <a:latin typeface="Comic Sans MS"/>
              </a:rPr>
              <a:t>syntetická</a:t>
            </a:r>
            <a:endParaRPr lang="cs-CZ" sz="3200" b="0" strike="noStrike" spc="-1">
              <a:latin typeface="Arial"/>
            </a:endParaRPr>
          </a:p>
          <a:p>
            <a:pPr algn="ctr"/>
            <a:r>
              <a:rPr lang="cs-CZ" sz="3200" b="1" strike="noStrike" spc="-1">
                <a:solidFill>
                  <a:srgbClr val="000000"/>
                </a:solidFill>
                <a:latin typeface="Comic Sans MS"/>
              </a:rPr>
              <a:t>vlákna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31" name="CustomShape 7"/>
          <p:cNvSpPr/>
          <p:nvPr/>
        </p:nvSpPr>
        <p:spPr>
          <a:xfrm>
            <a:off x="5221080" y="3709440"/>
            <a:ext cx="2160000" cy="720000"/>
          </a:xfrm>
          <a:custGeom>
            <a:avLst/>
            <a:gdLst/>
            <a:ahLst/>
            <a:cxnLst/>
            <a:rect l="0" t="0" r="r" b="b"/>
            <a:pathLst>
              <a:path w="6002" h="2002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7"/>
                </a:lnTo>
                <a:cubicBezTo>
                  <a:pt x="0" y="1834"/>
                  <a:pt x="166" y="2001"/>
                  <a:pt x="333" y="2001"/>
                </a:cubicBezTo>
                <a:lnTo>
                  <a:pt x="5667" y="2001"/>
                </a:lnTo>
                <a:cubicBezTo>
                  <a:pt x="5834" y="2001"/>
                  <a:pt x="6001" y="1834"/>
                  <a:pt x="6001" y="1667"/>
                </a:cubicBezTo>
                <a:lnTo>
                  <a:pt x="6001" y="333"/>
                </a:lnTo>
                <a:cubicBezTo>
                  <a:pt x="6001" y="166"/>
                  <a:pt x="5834" y="0"/>
                  <a:pt x="5667" y="0"/>
                </a:cubicBezTo>
                <a:lnTo>
                  <a:pt x="333" y="0"/>
                </a:lnTo>
              </a:path>
            </a:pathLst>
          </a:custGeom>
          <a:solidFill>
            <a:srgbClr val="99CCFF"/>
          </a:solidFill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cs-CZ" sz="3200" b="1" strike="noStrike" spc="-1">
                <a:solidFill>
                  <a:srgbClr val="000000"/>
                </a:solidFill>
                <a:latin typeface="Comic Sans MS"/>
              </a:rPr>
              <a:t>plasty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32" name="CustomShape 8"/>
          <p:cNvSpPr/>
          <p:nvPr/>
        </p:nvSpPr>
        <p:spPr>
          <a:xfrm>
            <a:off x="2664000" y="3708000"/>
            <a:ext cx="2160000" cy="1260000"/>
          </a:xfrm>
          <a:custGeom>
            <a:avLst/>
            <a:gdLst/>
            <a:ahLst/>
            <a:cxnLst/>
            <a:rect l="0" t="0" r="r" b="b"/>
            <a:pathLst>
              <a:path w="6001" h="3502">
                <a:moveTo>
                  <a:pt x="583" y="0"/>
                </a:moveTo>
                <a:cubicBezTo>
                  <a:pt x="291" y="0"/>
                  <a:pt x="0" y="291"/>
                  <a:pt x="0" y="583"/>
                </a:cubicBezTo>
                <a:lnTo>
                  <a:pt x="0" y="2917"/>
                </a:lnTo>
                <a:cubicBezTo>
                  <a:pt x="0" y="3209"/>
                  <a:pt x="291" y="3501"/>
                  <a:pt x="583" y="3501"/>
                </a:cubicBezTo>
                <a:lnTo>
                  <a:pt x="5417" y="3501"/>
                </a:lnTo>
                <a:cubicBezTo>
                  <a:pt x="5708" y="3501"/>
                  <a:pt x="6000" y="3209"/>
                  <a:pt x="6000" y="2917"/>
                </a:cubicBezTo>
                <a:lnTo>
                  <a:pt x="6000" y="583"/>
                </a:lnTo>
                <a:cubicBezTo>
                  <a:pt x="6000" y="291"/>
                  <a:pt x="5708" y="0"/>
                  <a:pt x="5417" y="0"/>
                </a:cubicBezTo>
                <a:lnTo>
                  <a:pt x="583" y="0"/>
                </a:lnTo>
              </a:path>
            </a:pathLst>
          </a:custGeom>
          <a:solidFill>
            <a:srgbClr val="99CCFF"/>
          </a:solidFill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cs-CZ" sz="3200" b="1" strike="noStrike" spc="-1">
                <a:solidFill>
                  <a:srgbClr val="000000"/>
                </a:solidFill>
                <a:latin typeface="Comic Sans MS"/>
              </a:rPr>
              <a:t>nukleové</a:t>
            </a:r>
            <a:endParaRPr lang="cs-CZ" sz="3200" b="0" strike="noStrike" spc="-1">
              <a:latin typeface="Arial"/>
            </a:endParaRPr>
          </a:p>
          <a:p>
            <a:pPr algn="ctr"/>
            <a:r>
              <a:rPr lang="cs-CZ" sz="3200" b="1" strike="noStrike" spc="-1">
                <a:solidFill>
                  <a:srgbClr val="000000"/>
                </a:solidFill>
                <a:latin typeface="Comic Sans MS"/>
              </a:rPr>
              <a:t>kyseliny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33" name="CustomShape 9"/>
          <p:cNvSpPr/>
          <p:nvPr/>
        </p:nvSpPr>
        <p:spPr>
          <a:xfrm>
            <a:off x="180000" y="3708000"/>
            <a:ext cx="1728000" cy="720000"/>
          </a:xfrm>
          <a:custGeom>
            <a:avLst/>
            <a:gdLst/>
            <a:ahLst/>
            <a:cxnLst/>
            <a:rect l="0" t="0" r="r" b="b"/>
            <a:pathLst>
              <a:path w="4802" h="2002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7"/>
                </a:lnTo>
                <a:cubicBezTo>
                  <a:pt x="0" y="1834"/>
                  <a:pt x="166" y="2001"/>
                  <a:pt x="333" y="2001"/>
                </a:cubicBezTo>
                <a:lnTo>
                  <a:pt x="4467" y="2001"/>
                </a:lnTo>
                <a:cubicBezTo>
                  <a:pt x="4634" y="2001"/>
                  <a:pt x="4801" y="1834"/>
                  <a:pt x="4801" y="1667"/>
                </a:cubicBezTo>
                <a:lnTo>
                  <a:pt x="4801" y="333"/>
                </a:lnTo>
                <a:cubicBezTo>
                  <a:pt x="4801" y="166"/>
                  <a:pt x="4634" y="0"/>
                  <a:pt x="4467" y="0"/>
                </a:cubicBezTo>
                <a:lnTo>
                  <a:pt x="333" y="0"/>
                </a:lnTo>
              </a:path>
            </a:pathLst>
          </a:custGeom>
          <a:solidFill>
            <a:srgbClr val="99CCFF"/>
          </a:solidFill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cs-CZ" sz="3200" b="1" strike="noStrike" spc="-1">
                <a:solidFill>
                  <a:srgbClr val="000000"/>
                </a:solidFill>
                <a:latin typeface="Comic Sans MS"/>
              </a:rPr>
              <a:t>bílkoviny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34" name="CustomShape 10"/>
          <p:cNvSpPr/>
          <p:nvPr/>
        </p:nvSpPr>
        <p:spPr>
          <a:xfrm>
            <a:off x="6480000" y="5436000"/>
            <a:ext cx="2160000" cy="720000"/>
          </a:xfrm>
          <a:custGeom>
            <a:avLst/>
            <a:gdLst/>
            <a:ahLst/>
            <a:cxnLst/>
            <a:rect l="0" t="0" r="r" b="b"/>
            <a:pathLst>
              <a:path w="6002" h="2002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7"/>
                </a:lnTo>
                <a:cubicBezTo>
                  <a:pt x="0" y="1834"/>
                  <a:pt x="166" y="2001"/>
                  <a:pt x="333" y="2001"/>
                </a:cubicBezTo>
                <a:lnTo>
                  <a:pt x="5667" y="2001"/>
                </a:lnTo>
                <a:cubicBezTo>
                  <a:pt x="5834" y="2001"/>
                  <a:pt x="6001" y="1834"/>
                  <a:pt x="6001" y="1667"/>
                </a:cubicBezTo>
                <a:lnTo>
                  <a:pt x="6001" y="333"/>
                </a:lnTo>
                <a:cubicBezTo>
                  <a:pt x="6001" y="166"/>
                  <a:pt x="5834" y="0"/>
                  <a:pt x="5667" y="0"/>
                </a:cubicBezTo>
                <a:lnTo>
                  <a:pt x="333" y="0"/>
                </a:lnTo>
              </a:path>
            </a:pathLst>
          </a:custGeom>
          <a:solidFill>
            <a:srgbClr val="99CCFF"/>
          </a:solidFill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cs-CZ" sz="3200" b="1" strike="noStrike" spc="-1">
                <a:solidFill>
                  <a:srgbClr val="000000"/>
                </a:solidFill>
                <a:latin typeface="Comic Sans MS"/>
              </a:rPr>
              <a:t>kaučuky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35" name="CustomShape 11"/>
          <p:cNvSpPr/>
          <p:nvPr/>
        </p:nvSpPr>
        <p:spPr>
          <a:xfrm>
            <a:off x="581904" y="5435640"/>
            <a:ext cx="3440392" cy="1187999"/>
          </a:xfrm>
          <a:custGeom>
            <a:avLst/>
            <a:gdLst/>
            <a:ahLst/>
            <a:cxnLst/>
            <a:rect l="0" t="0" r="r" b="b"/>
            <a:pathLst>
              <a:path w="3504" h="2002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7"/>
                </a:lnTo>
                <a:cubicBezTo>
                  <a:pt x="0" y="1834"/>
                  <a:pt x="166" y="2001"/>
                  <a:pt x="333" y="2001"/>
                </a:cubicBezTo>
                <a:lnTo>
                  <a:pt x="3170" y="2001"/>
                </a:lnTo>
                <a:cubicBezTo>
                  <a:pt x="3336" y="2001"/>
                  <a:pt x="3503" y="1834"/>
                  <a:pt x="3503" y="1667"/>
                </a:cubicBezTo>
                <a:lnTo>
                  <a:pt x="3503" y="333"/>
                </a:lnTo>
                <a:cubicBezTo>
                  <a:pt x="3503" y="166"/>
                  <a:pt x="3336" y="0"/>
                  <a:pt x="3170" y="0"/>
                </a:cubicBezTo>
                <a:lnTo>
                  <a:pt x="333" y="0"/>
                </a:lnTo>
              </a:path>
            </a:pathLst>
          </a:custGeom>
          <a:solidFill>
            <a:srgbClr val="99CCFF"/>
          </a:solidFill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cs-CZ" sz="3200" b="1" spc="-1" dirty="0">
                <a:solidFill>
                  <a:srgbClr val="000000"/>
                </a:solidFill>
                <a:latin typeface="Comic Sans MS"/>
              </a:rPr>
              <a:t>Polysacharidy</a:t>
            </a:r>
          </a:p>
          <a:p>
            <a:pPr algn="ctr"/>
            <a:r>
              <a:rPr lang="cs-CZ" sz="3200" b="1" strike="noStrike" spc="-1" dirty="0">
                <a:solidFill>
                  <a:srgbClr val="000000"/>
                </a:solidFill>
                <a:latin typeface="Comic Sans MS"/>
              </a:rPr>
              <a:t>(škrob, celulóza)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36" name="Line 12"/>
          <p:cNvSpPr/>
          <p:nvPr/>
        </p:nvSpPr>
        <p:spPr>
          <a:xfrm>
            <a:off x="5041080" y="2016000"/>
            <a:ext cx="2600640" cy="50472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Line 13"/>
          <p:cNvSpPr/>
          <p:nvPr/>
        </p:nvSpPr>
        <p:spPr>
          <a:xfrm flipH="1">
            <a:off x="2418840" y="2016000"/>
            <a:ext cx="2622240" cy="50436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Line 14"/>
          <p:cNvSpPr/>
          <p:nvPr/>
        </p:nvSpPr>
        <p:spPr>
          <a:xfrm flipH="1">
            <a:off x="2354760" y="3240360"/>
            <a:ext cx="10440" cy="219564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Line 15"/>
          <p:cNvSpPr/>
          <p:nvPr/>
        </p:nvSpPr>
        <p:spPr>
          <a:xfrm>
            <a:off x="2365200" y="3240360"/>
            <a:ext cx="1423440" cy="46764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Line 16"/>
          <p:cNvSpPr/>
          <p:nvPr/>
        </p:nvSpPr>
        <p:spPr>
          <a:xfrm flipH="1">
            <a:off x="1006200" y="3240360"/>
            <a:ext cx="1359000" cy="46764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Line 17"/>
          <p:cNvSpPr/>
          <p:nvPr/>
        </p:nvSpPr>
        <p:spPr>
          <a:xfrm>
            <a:off x="7566480" y="3240720"/>
            <a:ext cx="0" cy="219528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" name="Line 18"/>
          <p:cNvSpPr/>
          <p:nvPr/>
        </p:nvSpPr>
        <p:spPr>
          <a:xfrm flipH="1">
            <a:off x="6239520" y="3240720"/>
            <a:ext cx="1326960" cy="46872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Line 19"/>
          <p:cNvSpPr/>
          <p:nvPr/>
        </p:nvSpPr>
        <p:spPr>
          <a:xfrm>
            <a:off x="7566480" y="3240720"/>
            <a:ext cx="1316520" cy="46836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494640"/>
            <a:ext cx="8198640" cy="797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0" strike="noStrike" spc="-1">
                <a:solidFill>
                  <a:srgbClr val="0047FF"/>
                </a:solidFill>
                <a:latin typeface="Comic Sans MS"/>
              </a:rPr>
              <a:t>Polymerace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234654" y="1413139"/>
            <a:ext cx="9256680" cy="61233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cs-CZ" sz="2800" b="1" strike="noStrike" spc="-1" dirty="0">
                <a:solidFill>
                  <a:srgbClr val="0070C0"/>
                </a:solidFill>
                <a:latin typeface="Comic Sans MS"/>
              </a:rPr>
              <a:t>Plasty</a:t>
            </a:r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 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se připravují polymeračními reakcemi</a:t>
            </a:r>
          </a:p>
          <a:p>
            <a:r>
              <a:rPr lang="cs-CZ" sz="2800" b="1" strike="noStrike" spc="-1" dirty="0">
                <a:solidFill>
                  <a:srgbClr val="0070C0"/>
                </a:solidFill>
                <a:latin typeface="Comic Sans MS"/>
              </a:rPr>
              <a:t>Polymerace</a:t>
            </a:r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 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je chemická reakce</a:t>
            </a:r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, 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při 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které se </a:t>
            </a:r>
            <a:r>
              <a:rPr lang="cs-CZ" sz="2800" b="1" spc="-1" dirty="0">
                <a:solidFill>
                  <a:srgbClr val="000000"/>
                </a:solidFill>
                <a:latin typeface="Comic Sans MS"/>
              </a:rPr>
              <a:t>slučuje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  <a:ea typeface="Lucida Sans Unicode"/>
              </a:rPr>
              <a:t> 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velké</a:t>
            </a:r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 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množství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  </a:t>
            </a:r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monomeru – 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malých molekul (které 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obsahují alespoň jednu násobnou vazbu)</a:t>
            </a:r>
            <a:endParaRPr lang="cs-CZ" sz="2800" strike="noStrike" spc="-1" dirty="0">
              <a:solidFill>
                <a:srgbClr val="000000"/>
              </a:solidFill>
              <a:latin typeface="Comic Sans MS"/>
            </a:endParaRPr>
          </a:p>
          <a:p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vznikne jedna velká </a:t>
            </a:r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makromolekula - polymer. </a:t>
            </a:r>
            <a:endParaRPr lang="cs-CZ" sz="2800" b="0" strike="noStrike" spc="-1" dirty="0">
              <a:latin typeface="Arial"/>
            </a:endParaRPr>
          </a:p>
          <a:p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(dlouhé řetězce)</a:t>
            </a:r>
          </a:p>
          <a:p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- p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odmínkou polymerace je</a:t>
            </a:r>
          </a:p>
          <a:p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  násobná vazba v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  <a:ea typeface="Lucida Sans Unicode"/>
              </a:rPr>
              <a:t> 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monomeru.</a:t>
            </a:r>
          </a:p>
          <a:p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- při této reakci nevznikají</a:t>
            </a:r>
          </a:p>
          <a:p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  vedlejší produkty</a:t>
            </a:r>
          </a:p>
          <a:p>
            <a:pPr marL="457200" indent="-457200">
              <a:buFontTx/>
              <a:buChar char="-"/>
            </a:pPr>
            <a:endParaRPr lang="cs-CZ" sz="2800" strike="noStrike" spc="-1" dirty="0">
              <a:solidFill>
                <a:srgbClr val="000000"/>
              </a:solidFill>
              <a:latin typeface="Comic Sans MS"/>
            </a:endParaRPr>
          </a:p>
          <a:p>
            <a:pPr marL="457200" indent="-457200">
              <a:buFontTx/>
              <a:buChar char="-"/>
            </a:pPr>
            <a:endParaRPr lang="cs-CZ" sz="2800" spc="-1" dirty="0">
              <a:solidFill>
                <a:srgbClr val="000000"/>
              </a:solidFill>
              <a:latin typeface="Comic Sans MS"/>
            </a:endParaRPr>
          </a:p>
          <a:p>
            <a:pPr marL="457200" indent="-457200">
              <a:buFontTx/>
              <a:buChar char="-"/>
            </a:pPr>
            <a:endParaRPr lang="cs-CZ" sz="2800" strike="noStrike" spc="-1" dirty="0">
              <a:solidFill>
                <a:srgbClr val="000000"/>
              </a:solidFill>
              <a:latin typeface="Comic Sans MS"/>
            </a:endParaRPr>
          </a:p>
          <a:p>
            <a:pPr marL="457200" indent="-457200">
              <a:buFontTx/>
              <a:buChar char="-"/>
            </a:pPr>
            <a:endParaRPr lang="cs-CZ" sz="2800" strike="noStrike" spc="-1" dirty="0">
              <a:latin typeface="Arial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B886E4E-82F0-4655-B797-E1F5098BF5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73" y="3779837"/>
            <a:ext cx="3387436" cy="266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162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494640"/>
            <a:ext cx="8198640" cy="797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0" strike="noStrike" spc="-1">
                <a:solidFill>
                  <a:srgbClr val="0047FF"/>
                </a:solidFill>
                <a:latin typeface="Comic Sans MS"/>
              </a:rPr>
              <a:t>Polymerace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234654" y="1413139"/>
            <a:ext cx="9256680" cy="526152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p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očet monomerů v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  <a:ea typeface="Lucida Sans Unicode"/>
              </a:rPr>
              <a:t> </a:t>
            </a:r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řetězci polymeru udává </a:t>
            </a:r>
            <a:r>
              <a:rPr lang="cs-CZ" sz="2800" b="1" strike="noStrike" spc="-1" dirty="0">
                <a:solidFill>
                  <a:srgbClr val="000000"/>
                </a:solidFill>
                <a:latin typeface="Comic Sans MS"/>
              </a:rPr>
              <a:t>polymerační stupeň</a:t>
            </a:r>
            <a:r>
              <a:rPr lang="cs-CZ" sz="2800" b="1" strike="noStrike" spc="-1" dirty="0">
                <a:solidFill>
                  <a:srgbClr val="FF0000"/>
                </a:solidFill>
                <a:latin typeface="Comic Sans MS"/>
                <a:ea typeface="Lucida Sans Unicode"/>
              </a:rPr>
              <a:t> </a:t>
            </a:r>
            <a:r>
              <a:rPr lang="cs-CZ" sz="2800" b="1" strike="noStrike" spc="-1" dirty="0">
                <a:solidFill>
                  <a:srgbClr val="FF0000"/>
                </a:solidFill>
                <a:latin typeface="Comic Sans MS"/>
              </a:rPr>
              <a:t>n</a:t>
            </a:r>
          </a:p>
          <a:p>
            <a:r>
              <a:rPr lang="cs-CZ" sz="2800" b="1" strike="noStrike" spc="-1" dirty="0">
                <a:latin typeface="Comic Sans MS"/>
              </a:rPr>
              <a:t>   </a:t>
            </a:r>
          </a:p>
          <a:p>
            <a:r>
              <a:rPr lang="cs-CZ" sz="2800" b="1" spc="-1" dirty="0">
                <a:latin typeface="Comic Sans MS"/>
              </a:rPr>
              <a:t>   </a:t>
            </a:r>
            <a:r>
              <a:rPr lang="cs-CZ" sz="2800" b="1" strike="noStrike" spc="-1" dirty="0">
                <a:latin typeface="Comic Sans MS"/>
              </a:rPr>
              <a:t>oligomery </a:t>
            </a:r>
            <a:r>
              <a:rPr lang="cs-CZ" sz="2800" strike="noStrike" spc="-1" dirty="0">
                <a:latin typeface="Comic Sans MS"/>
              </a:rPr>
              <a:t>– n je menší než 10</a:t>
            </a:r>
          </a:p>
          <a:p>
            <a:r>
              <a:rPr lang="cs-CZ" sz="2800" b="1" spc="-1" dirty="0">
                <a:latin typeface="Comic Sans MS"/>
              </a:rPr>
              <a:t>   polymery - </a:t>
            </a:r>
            <a:r>
              <a:rPr lang="cs-CZ" sz="2800" strike="noStrike" spc="-1" dirty="0">
                <a:latin typeface="Comic Sans MS"/>
              </a:rPr>
              <a:t>n je větší než 10</a:t>
            </a:r>
          </a:p>
          <a:p>
            <a:endParaRPr lang="cs-CZ" sz="2800" spc="-1" dirty="0">
              <a:latin typeface="Comic Sans MS"/>
            </a:endParaRPr>
          </a:p>
          <a:p>
            <a:r>
              <a:rPr lang="cs-CZ" sz="2800" spc="-1" dirty="0">
                <a:latin typeface="Comic Sans MS"/>
              </a:rPr>
              <a:t>Polymerační stupeň udává počet monomerů v molekule</a:t>
            </a:r>
            <a:endParaRPr lang="cs-CZ" sz="2800" strike="noStrike" spc="-1" dirty="0">
              <a:latin typeface="Comic Sans MS"/>
            </a:endParaRPr>
          </a:p>
          <a:p>
            <a:endParaRPr lang="cs-CZ" sz="2800" b="1" strike="noStrike" spc="-1" dirty="0">
              <a:latin typeface="Comic Sans MS"/>
            </a:endParaRPr>
          </a:p>
          <a:p>
            <a:pPr marL="457200" indent="-457200">
              <a:buFontTx/>
              <a:buChar char="-"/>
            </a:pPr>
            <a:endParaRPr lang="cs-CZ" sz="2800" b="0" strike="noStrike" spc="-1" dirty="0">
              <a:latin typeface="Arial"/>
            </a:endParaRPr>
          </a:p>
          <a:p>
            <a:pPr marL="457200" indent="-457200">
              <a:buFontTx/>
              <a:buChar char="-"/>
            </a:pPr>
            <a:endParaRPr lang="cs-CZ" sz="2800" spc="-1" dirty="0">
              <a:solidFill>
                <a:srgbClr val="000000"/>
              </a:solidFill>
              <a:latin typeface="Comic Sans MS"/>
            </a:endParaRPr>
          </a:p>
          <a:p>
            <a:pPr marL="457200" indent="-457200">
              <a:buFontTx/>
              <a:buChar char="-"/>
            </a:pPr>
            <a:endParaRPr lang="cs-CZ" sz="2800" strike="noStrike" spc="-1" dirty="0">
              <a:solidFill>
                <a:srgbClr val="000000"/>
              </a:solidFill>
              <a:latin typeface="Comic Sans MS"/>
            </a:endParaRPr>
          </a:p>
          <a:p>
            <a:pPr marL="457200" indent="-457200">
              <a:buFontTx/>
              <a:buChar char="-"/>
            </a:pPr>
            <a:endParaRPr lang="cs-CZ" sz="280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424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940320" y="494640"/>
            <a:ext cx="8198640" cy="797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cs-CZ" sz="4000" b="0" strike="noStrike" spc="-1">
                <a:solidFill>
                  <a:srgbClr val="0047FF"/>
                </a:solidFill>
                <a:latin typeface="Comic Sans MS"/>
              </a:rPr>
              <a:t>Polymerace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234654" y="1413139"/>
            <a:ext cx="9256680" cy="3968864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Polymer tvořen pouze jedním typem monomeru:</a:t>
            </a:r>
          </a:p>
          <a:p>
            <a:pPr marL="457200" indent="-457200">
              <a:buFontTx/>
              <a:buChar char="-"/>
            </a:pPr>
            <a:r>
              <a:rPr lang="cs-CZ" sz="2800" b="1" spc="-1" dirty="0">
                <a:solidFill>
                  <a:srgbClr val="000000"/>
                </a:solidFill>
                <a:latin typeface="Comic Sans MS"/>
              </a:rPr>
              <a:t>homopolymer- </a:t>
            </a:r>
            <a:r>
              <a:rPr lang="cs-CZ" sz="2800" spc="-1" dirty="0" err="1">
                <a:solidFill>
                  <a:srgbClr val="000000"/>
                </a:solidFill>
                <a:latin typeface="Comic Sans MS"/>
              </a:rPr>
              <a:t>poly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 (</a:t>
            </a:r>
            <a:r>
              <a:rPr lang="cs-CZ" sz="2800" spc="-1" dirty="0" err="1">
                <a:solidFill>
                  <a:srgbClr val="000000"/>
                </a:solidFill>
                <a:latin typeface="Comic Sans MS"/>
              </a:rPr>
              <a:t>tetrafluorethylen</a:t>
            </a:r>
            <a:r>
              <a:rPr lang="cs-CZ" sz="2800" spc="-1" dirty="0">
                <a:solidFill>
                  <a:srgbClr val="000000"/>
                </a:solidFill>
                <a:latin typeface="Comic Sans MS"/>
              </a:rPr>
              <a:t>-PTFE) je</a:t>
            </a:r>
          </a:p>
          <a:p>
            <a:r>
              <a:rPr lang="cs-CZ" sz="2800" strike="noStrike" spc="-1" dirty="0">
                <a:solidFill>
                  <a:srgbClr val="000000"/>
                </a:solidFill>
                <a:latin typeface="Comic Sans MS"/>
              </a:rPr>
              <a:t>    homopolymer </a:t>
            </a:r>
            <a:r>
              <a:rPr lang="cs-CZ" sz="2800" strike="noStrike" spc="-1" dirty="0" err="1">
                <a:solidFill>
                  <a:srgbClr val="000000"/>
                </a:solidFill>
                <a:latin typeface="Comic Sans MS"/>
              </a:rPr>
              <a:t>tetrafluorethenu</a:t>
            </a:r>
            <a:endParaRPr lang="cs-CZ" sz="2800" strike="noStrike" spc="-1" dirty="0">
              <a:solidFill>
                <a:srgbClr val="000000"/>
              </a:solidFill>
              <a:latin typeface="Comic Sans MS"/>
            </a:endParaRPr>
          </a:p>
          <a:p>
            <a:r>
              <a:rPr lang="cs-CZ" sz="2800" b="1" strike="noStrike" spc="-1" dirty="0">
                <a:latin typeface="Comic Sans MS"/>
              </a:rPr>
              <a:t>   </a:t>
            </a:r>
          </a:p>
          <a:p>
            <a:endParaRPr lang="cs-CZ" sz="2800" strike="noStrike" spc="-1" dirty="0">
              <a:solidFill>
                <a:srgbClr val="000000"/>
              </a:solidFill>
              <a:latin typeface="Comic Sans MS"/>
            </a:endParaRPr>
          </a:p>
          <a:p>
            <a:endParaRPr lang="cs-CZ" sz="2800" spc="-1" dirty="0">
              <a:solidFill>
                <a:srgbClr val="000000"/>
              </a:solidFill>
              <a:latin typeface="Comic Sans MS"/>
            </a:endParaRPr>
          </a:p>
          <a:p>
            <a:pPr marL="457200" indent="-457200">
              <a:buFontTx/>
              <a:buChar char="-"/>
            </a:pPr>
            <a:endParaRPr lang="cs-CZ" sz="2800" spc="-1" dirty="0">
              <a:solidFill>
                <a:srgbClr val="000000"/>
              </a:solidFill>
              <a:latin typeface="Comic Sans MS"/>
            </a:endParaRPr>
          </a:p>
          <a:p>
            <a:pPr marL="457200" indent="-457200">
              <a:buFontTx/>
              <a:buChar char="-"/>
            </a:pPr>
            <a:endParaRPr lang="cs-CZ" sz="2800" strike="noStrike" spc="-1" dirty="0">
              <a:solidFill>
                <a:srgbClr val="000000"/>
              </a:solidFill>
              <a:latin typeface="Comic Sans MS"/>
            </a:endParaRPr>
          </a:p>
          <a:p>
            <a:pPr marL="457200" indent="-457200">
              <a:buFontTx/>
              <a:buChar char="-"/>
            </a:pPr>
            <a:endParaRPr lang="cs-CZ" sz="2800" strike="noStrike" spc="-1" dirty="0">
              <a:latin typeface="Arial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321E3B54-4056-4F35-993D-3CE3B2E7BA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782" y="3096492"/>
            <a:ext cx="4291445" cy="325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982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1726</TotalTime>
  <Words>431</Words>
  <Application>Microsoft Office PowerPoint</Application>
  <PresentationFormat>Vlastní</PresentationFormat>
  <Paragraphs>115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8" baseType="lpstr">
      <vt:lpstr>NSimSun</vt:lpstr>
      <vt:lpstr>Arial</vt:lpstr>
      <vt:lpstr>Comic Sans MS</vt:lpstr>
      <vt:lpstr>DejaVu Sans</vt:lpstr>
      <vt:lpstr>Liberation Serif</vt:lpstr>
      <vt:lpstr>Lucida Sans Unicode</vt:lpstr>
      <vt:lpstr>Mangal</vt:lpstr>
      <vt:lpstr>Symbol</vt:lpstr>
      <vt:lpstr>Times New Roman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Lada</dc:creator>
  <cp:lastModifiedBy>Zmrzlý Rostislav</cp:lastModifiedBy>
  <cp:revision>17</cp:revision>
  <dcterms:modified xsi:type="dcterms:W3CDTF">2021-03-26T09:19:32Z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2010-07-10T16:20:51Z</dcterms:created>
  <dc:creator/>
  <dc:description/>
  <dc:language>cs-CZ</dc:language>
  <cp:lastModifiedBy/>
  <dcterms:modified xsi:type="dcterms:W3CDTF">2020-03-29T21:01:29Z</dcterms:modified>
  <cp:revision>115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