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3"/>
  </p:notesMasterIdLst>
  <p:handoutMasterIdLst>
    <p:handoutMasterId r:id="rId14"/>
  </p:handoutMasterIdLst>
  <p:sldIdLst>
    <p:sldId id="264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3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xmlns="" id="{27972A17-42A1-4FE1-B9A2-0C5F2CDCBE71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679A0502-F4B2-49C3-8F3B-61CEB3C51FBD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605526E0-D1F0-4D43-9979-FCBFB547E772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72A7D5D7-1C78-44E8-9BF8-0F42BC538BC0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920F4D0-EC55-4DC6-94A8-269EA4D9F97F}" type="slidenum">
              <a:t>‹#›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9038618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xmlns="" id="{C15C166E-475B-492C-81CE-73F82B6BC6A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xmlns="" id="{3F062962-4D77-4113-99FE-BD757A03A66F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cs-CZ"/>
          </a:p>
        </p:txBody>
      </p:sp>
      <p:sp>
        <p:nvSpPr>
          <p:cNvPr id="4" name="Zástupný symbol pro záhlaví 3">
            <a:extLst>
              <a:ext uri="{FF2B5EF4-FFF2-40B4-BE49-F238E27FC236}">
                <a16:creationId xmlns:a16="http://schemas.microsoft.com/office/drawing/2014/main" xmlns="" id="{834504A8-E583-4934-ADC8-787CEB33512C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6870B514-38B9-4446-919B-B5EE2FFC1AD0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20E5C24C-520F-4174-8E2E-8BB5D6B195D5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7134115C-ED2E-47D6-AD06-986FB47F0D49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5D7BEBEB-D179-4B40-9197-81186E268CF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502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0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cs-CZ" sz="2000" b="0" i="0" u="none" strike="noStrike" kern="1200" cap="none" spc="0" baseline="0">
        <a:solidFill>
          <a:srgbClr val="000000"/>
        </a:solidFill>
        <a:uFillTx/>
        <a:latin typeface="Arial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xmlns="" id="{61ED60E4-DFFF-47AF-AF2D-4584E4D33520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61C35CA-27DB-4CFF-940C-ECE9981BE492}" type="slidenum">
              <a:t>2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xmlns="" id="{7CE2ED6B-322D-4D52-8780-02660DC6732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xmlns="" id="{2D60C2F2-C731-4859-84C9-8FF8795667A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9294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xmlns="" id="{E3360373-6B12-4978-9E4F-8BAB699055E0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68EBDE8-797D-462B-BF51-E8619CA879E3}" type="slidenum">
              <a:t>3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xmlns="" id="{3827DC91-C262-4F43-BEEF-81C5C827FE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xmlns="" id="{0A03BFD4-4810-4C55-A8E2-EB0CAF4CF51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5005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xmlns="" id="{D0D9D63E-0307-49DC-930F-5617BCE48ABF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098C148-1FC5-4140-BAF0-9613C2A06387}" type="slidenum">
              <a:t>4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xmlns="" id="{B417D198-BB68-42A3-8590-AF54A250D1B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xmlns="" id="{F2D14711-9422-4D28-AC60-3EAC73FCC6C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9024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xmlns="" id="{CC2FE931-55A8-40B6-9931-DC5809F140B8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6CE7FCE-5E49-4ADB-9A64-147BE529F98F}" type="slidenum">
              <a:t>5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xmlns="" id="{64074A5D-283D-4ED4-8D52-66D7D85742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xmlns="" id="{6C50A252-7580-4FE9-AB5A-5E06BF9463F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56970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xmlns="" id="{9B645014-80F7-4EEA-AF94-E9B24637985F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60DAA67-7416-4E78-A193-21C5450A8C85}" type="slidenum">
              <a:t>6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xmlns="" id="{F8D4BA78-D5AB-4AEF-9686-3BDDB31B032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xmlns="" id="{DFF0545B-9F0F-41DD-B911-09AB71770CA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4534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xmlns="" id="{8DFC9A67-69AB-40C2-B73F-28A772F4ECCC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5A79F16-5902-4862-BC2F-864517221DE6}" type="slidenum">
              <a:t>7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xmlns="" id="{4044E6CE-79A2-4D8E-967B-E9906504FCF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xmlns="" id="{85F4AD8E-3DBB-4CA4-90E2-5EEF1DF8DAE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781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xmlns="" id="{2F04520A-EAEA-4637-8B22-D282DB249C61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9C62D00-AD27-4AF8-9194-AC4AF1A8E96A}" type="slidenum">
              <a:t>8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xmlns="" id="{DC4E202C-6025-4CA2-A48D-73CBD50C0E6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xmlns="" id="{E9FE2853-73C5-4DDA-8EE7-1E9E9B2B665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27430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xmlns="" id="{2B412BCB-543A-4EA2-A2C6-937523EB7AAE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4F3B066-5138-4D81-BC08-4CC9CF3C0A69}" type="slidenum">
              <a:t>9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xmlns="" id="{F018190E-52E1-4448-938E-61AF8AB58FB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xmlns="" id="{860363FE-6586-4ACA-A16C-17BD6D0E71A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BFF833B-4E91-4065-BE3F-582345028B0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4F0DC2EF-2FD0-49AB-9B80-20681D9F087D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/>
            </a:lvl1pPr>
          </a:lstStyle>
          <a:p>
            <a:pPr lvl="0"/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A954E56F-F128-4FDF-84B4-D889C94AA83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B871CD6E-9F08-45D8-B4B3-28D4E0CD326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1DEF477C-613F-4777-A574-EC4A6FA854A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07A2D27-2316-4455-9738-F0812F52C52B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7101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CC18927-9147-4D7C-BB8B-F403CAA9688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94506633-9E80-49F4-8DA2-8A5ADD5FF3BD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B82FF7AF-40E9-4354-829E-C8BA1B7B550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5CD8C2A2-88C6-4E76-BBEE-865EC4529A8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2B258DD7-B2FA-4F7D-909C-0AC72BBD88A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A262AE7-8637-473B-B54E-5B752CBABF4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1214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620F2456-20F2-48DD-9192-342FE4D213B3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5FDF1B61-583A-416F-AF8B-0DCB5D06D8DB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C65FA511-FAB9-4EF1-8E00-25343B8F18D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0BBE710B-24EF-46FE-BEC2-C00FA9E51E3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559D30E0-5491-4428-949A-5A91865FD23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365F18-E6F3-404D-AB4D-F7D58016537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7090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E1870C2-0115-4519-9C14-D07B4BB50F8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730779A2-8C0D-490F-A702-815E48E3729D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/>
            </a:lvl1pPr>
          </a:lstStyle>
          <a:p>
            <a:pPr lvl="0"/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67441A69-F83C-4FDE-94E6-84645993DB1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0DB28BB2-0459-4451-A6CB-7FA75CC7988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6C2632BB-DF19-4A5D-8F00-74DA633E823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7508D9B-1002-4CC6-A00D-12CE2888B03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29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AF121BE-4A85-498E-96C7-12B3A8B4D87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144355F-32E8-4225-A772-0098915D4989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3014AB41-A125-4A59-B350-7B43852E946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38501DEC-EE00-4D0F-8B3E-15D4E397EA3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5348F2A0-AC98-42BC-8D18-752D1921F73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D28C62-7E1A-431F-A712-1D9EEFA9E72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717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21224F1-49CF-4807-B60C-4D8B7AD13CF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B8594BFB-2E3E-4E84-A8CC-7F02CEBFDEB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6F04F7C4-7043-445B-88E9-6BD995E65C0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ACBAE052-3CA0-4DB1-A990-91932D739E4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19FE74F9-6C50-4214-BA36-4E0307B0639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ECF8567-FE30-499B-AD24-DE5591A4211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04361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71A11D6-1620-4AF6-9053-26F7D383443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3FFB34D-0F91-4AF5-848D-66B046077C5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359273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2E2EAFEF-9409-49BE-A99A-B703DBF7EE38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014917" y="1768477"/>
            <a:ext cx="4359273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8EC703B5-482C-42C8-8532-9BEA6350DBB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2EED1D44-CAD9-4C07-B7E7-1775A743E39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45A2EB25-032A-4EA4-93A3-AC8F9AE337A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78FBBF9-2DB0-406B-8899-1247307D279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90695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D56E8F5-2796-4AE5-90FE-57B44F782EB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47067D62-C246-40A9-AC7C-9C9FD8595AB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6E0B8A0E-01FB-4FF6-8EC8-586FC0BDCF6E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2EFF53C3-A5A9-4B25-99F8-31BF538A5D99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D33FBA8B-ABA3-40F5-8DB8-CE8AD466150F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F5D13E49-200C-4758-AE3A-0166F785346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0E9A1D94-C0F7-4026-9433-BED04B35B30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5BC0B606-1F07-4D0E-9E52-BC9753F83E1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A531EFB-BE58-4B6D-8079-B4D27955020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1335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03D44CF-DF8E-4D50-9B8D-60FB85C2544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8F6728C8-9B13-4501-82F7-958A9BF812F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211ED42C-2246-4827-B6DB-C92A9691034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B2D926C8-76AE-4F3B-9EA4-BED70461DAA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954302-79C2-435F-BAB6-7AF34F97B0B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37014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0A2CAA73-9567-4E99-8D31-B53F08EAC0C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420D3327-BCA6-4A26-A7BD-2FEDF8C1C93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41930CCD-6C5C-42D6-B4BA-9C81A8FF2A1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ACFAC34-1992-4EEF-921B-06D3E67F702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58931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CC3BEA0-0B15-41A8-AF5A-F91F2F8B7E1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DC5B05F-C4F3-4434-BF50-C1F0EFFD201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139A0835-C70A-4B7E-8D31-F6700DA587EC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1E7F2DF1-D854-4B9E-B439-96ACC0169A0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9A88C08F-4800-4F91-9AF0-E0196627E16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58B1BBA3-F18D-409B-BF97-283124FB0D4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4060C54-CFBE-479C-81A8-58774F302A6C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6700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7DCE265-DF82-4EBC-A9CE-58C181B3D60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F8F2CCE-E829-4C42-958E-8105E67D903B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1330256B-F8B5-43FD-9B52-566C3435B70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EF596AE7-4B02-413E-99F8-5B39E636F2D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57EC1EBC-52DB-42FB-9B1D-8948E46BAE5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16ECD43-E698-4EB0-8EBD-55DCC70033C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4742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5D0E9A6-650C-427C-9DF9-4260B0B34D1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9488249B-046E-4E69-A0EF-50805187B522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</a:lstStyle>
          <a:p>
            <a:pPr lvl="0"/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C5B4BE29-3635-4E07-B94C-FA0C2595F989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60AF7D0C-CA32-4B3D-BC73-764CD65C370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198C1480-5796-4166-B708-050167BF5D4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FD7015B3-96CE-47A7-A1B6-32D53B8B11B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3928B61-0BF3-4EBD-8C16-67C630EC95FE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4837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2E243FA-F3B7-47DD-9CA8-E80FD71EEE2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4A6179BE-B4A1-4B5C-8EB8-10D7A0A3F971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1959783B-8391-4336-A3CE-137BFBFDFB4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21896B2-D7D5-48A4-8FAC-FFFBC045AE4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2E6A98D1-E84F-4D1A-9DA2-96FF197D445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1F5390C-0663-4471-89E7-A241C0C7FC1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30601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E1A4C8E3-45D0-46FF-9E58-CA98F237327F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053526CC-0B15-4E3F-A72E-84864B942D9D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67F74E4B-8790-4C1E-A3D8-2C0C859AE78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E24AB7AB-9230-430C-A2F7-ABB12C6DBD4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3210CB3D-78CD-42C4-AE8F-40E68276540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09DD784-C4C3-4002-A4D6-2ACB19F224C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67087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17F6F1E-33B9-412C-9A8C-9B6372D3F7EF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7790636A-A361-4F48-9874-C990A712440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/>
            </a:lvl1pPr>
          </a:lstStyle>
          <a:p>
            <a:pPr lvl="0"/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09BD09BC-6E0B-4F90-9D67-199905378F7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BB75876D-D9DE-40AD-8572-CE7D1CF291B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A398477A-6D9F-4651-AF17-E2FFB1476F5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D58208-2CE0-4D8E-B904-FFDB7CA1184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51450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0DC4087-EC42-4A68-91B2-EF676BE8F41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2D037FA-C60F-43F1-824E-5727BFFACE4F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1C24E308-F0FB-4F8E-9F33-4BC79D82180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BA8085E4-0B9F-4F93-950A-BA1A1A954B1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56490EA6-CE76-454E-819E-38B2F626ACE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EF9109-6BD1-41DF-AF97-0D7A00B387A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9723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2902E13-1AA7-44D7-BFF8-78B4AB77F46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03488653-A33B-4E06-A7B5-F199D4EAC83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A3B1E82-745D-477B-8E88-39A704B3173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B98752DB-2154-452C-9226-137FE092B92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5F2BD457-3532-46DC-83D0-E105D113398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D60DDDE-EDA2-45BD-A393-F33286568E5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4682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CFA8830-C0E8-4C57-90C9-FB3C6E74203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0BBF07C-F1F1-49EC-9FA3-921FF6C7719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459291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72C2A053-2182-4350-8593-66D92237EB3D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114925" y="1768477"/>
            <a:ext cx="4460872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4AA1D9C3-2782-4DB4-950D-3E0A460B044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71FF2657-9738-4DC9-A9A4-FC3C2B00D9E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7A77E9B3-5188-4AC5-BB21-F5E7F0C52F6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2CDC25F-150D-41BF-95EB-457646C95DB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81511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2DFDD92-39B4-419F-9BDA-4D481627B6F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B81917A6-AF80-4CB6-9507-D2F966249A5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5D1B885D-5ECD-4304-B9A6-A4959751E847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9EE9CAA1-80D5-492B-9E44-98920F42A2DD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3CE50C58-1E48-41F1-A46F-20997EA78E18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B3D4C6A9-960B-4EDB-8CA3-591C66501E5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5E030073-BD51-4E10-B0B5-CD1DB8B73F6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B8E3275F-4642-4C5D-A34B-D930406C5B9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976D08D-4A2C-4F5D-8BAD-66CD37FAA21B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69398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7A33F2E-1ABF-450E-B63F-07750CA3BE5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85237C82-0EA4-457C-AD48-C25F9E9C60C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14F15C7A-F73A-48EB-A19A-0DC54C004D7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409260F9-B413-4D4F-9173-65929733581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470F590-BBFA-42D9-8AF9-69592431CFDE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78743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44C783EE-C08F-4970-87F5-86F485D3CEE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E4590F3B-1256-460D-89D0-3F4156107A1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189AEDB1-ACD8-403B-B238-11FCBD5E75F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B02FEDE-907C-4399-BA4C-D97D13F6507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75492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EE30BDD-388B-44B3-A5FF-192530DDA4B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DC8D337A-988E-4020-B31C-2B2C0340E50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1CCA76D-1F21-4382-93BF-2F15369B9DF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AB0C6204-A87F-4EB5-829B-DDCD8BC65EF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0ADF06B-2F52-4F8E-9766-ABFBBAF1307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07640A-BA09-4205-82FC-ABBBF64A2DA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05790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5259EAF-F55A-4294-B70F-38C83FB6E5B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518CADC-885D-44D0-AA34-A7780B5067A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C3E94EE2-E28A-468E-A99D-45C34B6B2FD3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D4EC8164-A517-43AB-80EE-C13097383E0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12A6CF9F-09EB-47B5-BEDF-D60C3665060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511B66A6-36D3-4436-B72F-AF96961F166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6C5166A-FAFD-4782-A7A0-5D20AA04B7F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37571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1D52B81-974B-48F9-B1EC-27044874B0E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D4A2952C-3E4C-4028-8E50-8F23853089EA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</a:lstStyle>
          <a:p>
            <a:pPr lvl="0"/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6F98792B-202A-43E5-B12E-DEC805EF4627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796191D7-F953-427C-8F1F-BF51F713E3A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56157F31-700C-4A3F-94BB-B8FEC32C798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D0AAA264-21D9-4E0F-990B-3D3C5B98A53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061D2A0-FDCA-4C89-8C47-1C1C42AEF12F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46313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331C8BD-11D9-46E8-9526-4525DA4DF88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E27BBB6A-5AE4-42B3-9AF0-668776B581F7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DCFC7914-9B2C-47C6-A974-059697358DF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7DB12E3-A8D3-4F95-A0A9-ECE4E8EB51F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3A589BC8-0511-4C71-9F13-24BFD16ED93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71492DA-96D2-46E8-945E-76F715CA070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7910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121729CE-67B5-4340-999A-8668752C1B46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BF867549-0FF1-4B1A-B0DD-0DAE45CDEF63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ED840411-F337-4F37-97C8-A665D13C44A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FCE60811-18DA-4227-818B-F2F15FD0995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EAB80C21-17D4-43D8-AB2A-38F4EF6A65C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024E04C-DB30-4299-945D-2AF2F21C5AF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883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9AB9429-010B-4557-AD3E-CBB409CBC0C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68605EF-4A57-484F-A780-0177B77B9A4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459291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92B5733E-A66C-4DA8-970D-3DF7EC0AC63C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114925" y="1768477"/>
            <a:ext cx="4460872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65340B30-EF02-4673-88C4-957F5738FC8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B5E14566-A6B9-4FAD-9121-1A9170D15B0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A7183AA5-2740-4C7B-AFEB-8DDDA5D8E66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A00991F-5125-496B-B357-DA0E465DB77B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594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7570331-6F0F-4D53-9097-63E1F6B2A25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6CC43747-C932-4AD4-B4C3-47AD2629DAF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5C10BEC4-67E8-4ADB-A102-589ADE0804D0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41BC50B8-650C-4136-ABEB-78AB14F4FB22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9B7C9F85-67C4-4158-B0D0-1DB7AC2650F8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FA7A1068-FEC8-48FD-AFC0-2FF398D8E32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B54C2A10-A176-4B6A-8B37-0FD4FAA74B1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470CC416-6400-4998-8C1A-487FDF70DD6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1409B42-D36F-4364-9379-AC84B0988EC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117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D176ECC-3AC4-4E62-9554-D87DF812BEE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45761F6A-7FFF-432C-85B2-BF9F7A5600F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5424F552-9637-4049-8F03-119E81AC473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7EBFCFB0-DD99-4BDB-A790-3696FDE3FF4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5E650AC-6AAB-45F1-AC86-29C08BBF6E7E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7688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1A11F250-12FC-4D77-B77F-67851DEDFC7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784DF7AB-5803-420B-9D34-6911AF895DC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C3D9025E-CCF0-4FE9-87C1-EE5069A3699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A1C3BE4-2C49-470E-BD6F-B898DB95DEC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81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EA38985-FAD7-49D4-9FC4-B93F4E48066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6314093-7602-4B4B-8F9B-B02D4AD353A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E1F10B9E-97FF-41F8-81A8-5FFDFC01C16E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C7784D5A-BBE0-48D8-B509-1D177AEC6CA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94D257BC-EC74-4F0D-BAC2-8188F6B0943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F1338E42-D4DB-4AF6-A248-28844DAD051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DFC69BC-1B26-4A9A-98C5-EE191CA924D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7122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C8271E8-95FE-4496-94B3-BB3B8B56FF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F2D1F9C5-F154-4172-8410-D9B0505CF688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</a:lstStyle>
          <a:p>
            <a:pPr lvl="0"/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B34B2840-FC8B-4B0C-A59D-086EA300285D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D850ABD0-058D-4F1E-AB31-92010847629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1D908651-8B83-4388-B8BD-72AB338ADD8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BECEAFF5-3B64-4381-B324-267C859F41C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FC65E84-C2AB-4CA0-8CBA-97090C3E0C3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8150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4BD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F4F8134D-FA36-4203-AEAE-CDF04AE0139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DDBC3119-A06F-48E9-873B-B0BCEFC9BCE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9071643" cy="43848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D0EBFD36-3AB2-405B-8DFE-6F58AD93BCB1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845AD135-CB76-4925-BDD0-E2B090F747DE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0C80E69B-456D-47FE-8AB9-71669D3DC0A1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465EE811-2C2D-40FA-8A00-1D9D9A323464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4400" b="0" i="0" u="none" strike="noStrike" kern="1200" cap="none" spc="0" baseline="0">
          <a:solidFill>
            <a:srgbClr val="000000"/>
          </a:solidFill>
          <a:uFillTx/>
          <a:latin typeface="Arial" pitchFamily="18"/>
          <a:cs typeface="Tahoma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Arial" pitchFamily="18"/>
          <a:cs typeface="Tahoma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254E72E9-B0BC-43E1-9967-FAB0E0CDDD3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30DCF65E-8F75-4C5F-8200-EB821975C1F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8870036" cy="43848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E881FDDF-A323-4FC5-82C2-E2CA76A25259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8C505555-4C03-49D4-9765-0BC4E5B9641C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0CD2A1EB-E1EF-4906-8475-247F1C7AD844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0170AEDC-46A5-424C-83A0-A4A33A9EA8D6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4400" b="0" i="0" u="none" strike="noStrike" kern="1200" cap="none" spc="0" baseline="0">
          <a:solidFill>
            <a:srgbClr val="000000"/>
          </a:solidFill>
          <a:uFillTx/>
          <a:latin typeface="Liberation Sans" pitchFamily="18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Liberation Sans" pitchFamily="18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3CE0FBCF-36BE-44AC-AC64-3D3AC086CDB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B3D0AD53-B20F-41A9-9B5E-B3962754577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9071643" cy="43848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62C69123-6A52-4E60-93F6-A837D3E446FD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C1B70193-9D57-4CE8-A48B-06CDB39C959F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58B7D8F6-3764-47F8-8CFF-F33BA7C77277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BFAB51FA-901F-4AC0-A511-4054EE464D70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5280" b="1" i="0" u="none" strike="noStrike" kern="0" cap="none" spc="0" baseline="0">
          <a:solidFill>
            <a:srgbClr val="000080"/>
          </a:solidFill>
          <a:uFillTx/>
          <a:latin typeface="Albany" pitchFamily="18"/>
          <a:cs typeface="Tahoma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cs-CZ" sz="2400" b="0" i="0" u="none" strike="noStrike" kern="0" cap="none" spc="0" baseline="0">
          <a:solidFill>
            <a:srgbClr val="000000"/>
          </a:solidFill>
          <a:uFillTx/>
          <a:latin typeface="Albany" pitchFamily="18"/>
          <a:cs typeface="Tahoma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9100649-31DD-4E4E-AE3D-F092D4256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A295941-88A2-4CC7-BD05-AD1D83F23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kern="150" dirty="0">
                <a:solidFill>
                  <a:schemeClr val="tx1"/>
                </a:solidFill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Chemie 9</a:t>
            </a:r>
            <a:r>
              <a:rPr lang="cs-CZ" sz="2400" kern="150" dirty="0">
                <a:solidFill>
                  <a:schemeClr val="tx1"/>
                </a:solidFill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.A (15.3 – 26.3) Nukleové kyseliny</a:t>
            </a:r>
            <a:br>
              <a:rPr lang="cs-CZ" sz="2400" kern="150" dirty="0">
                <a:solidFill>
                  <a:schemeClr val="tx1"/>
                </a:solidFill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</a:br>
            <a:r>
              <a:rPr lang="cs-CZ" sz="2400" kern="150" dirty="0">
                <a:solidFill>
                  <a:schemeClr val="tx1"/>
                </a:solidFill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Udělejte si výpisky z přiložené prezentace Nukleové kyseliny. </a:t>
            </a:r>
          </a:p>
          <a:p>
            <a:r>
              <a:rPr lang="cs-CZ" sz="2400" kern="150" dirty="0">
                <a:solidFill>
                  <a:schemeClr val="tx1"/>
                </a:solidFill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Písemně do sešitu odpovězte na otázku</a:t>
            </a:r>
            <a:r>
              <a:rPr lang="cs-CZ" sz="2400" kern="150" dirty="0">
                <a:solidFill>
                  <a:schemeClr val="tx1"/>
                </a:solidFill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: Nukleotid tvoří 3 základní části, jaké?</a:t>
            </a:r>
          </a:p>
          <a:p>
            <a:r>
              <a:rPr lang="cs-CZ" sz="2400" kern="150" dirty="0">
                <a:solidFill>
                  <a:schemeClr val="tx1"/>
                </a:solidFill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 </a:t>
            </a:r>
            <a:r>
              <a:rPr lang="cs-CZ" sz="2400" kern="150" dirty="0">
                <a:solidFill>
                  <a:schemeClr val="tx1"/>
                </a:solidFill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Práci máte na 14 dní.</a:t>
            </a:r>
            <a:br>
              <a:rPr lang="cs-CZ" sz="2400" kern="150" dirty="0">
                <a:solidFill>
                  <a:schemeClr val="tx1"/>
                </a:solidFill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</a:br>
            <a:r>
              <a:rPr lang="cs-CZ" sz="2400" kern="150" dirty="0">
                <a:solidFill>
                  <a:schemeClr val="tx1"/>
                </a:solidFill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Nukleové kyseliny</a:t>
            </a:r>
            <a:r>
              <a:rPr lang="cs-CZ" sz="2400" b="1" kern="150" dirty="0">
                <a:solidFill>
                  <a:schemeClr val="tx1"/>
                </a:solidFill>
                <a:effectLst/>
                <a:latin typeface="Helvetica" panose="020B0604020202020204" pitchFamily="34" charset="0"/>
                <a:ea typeface="NSimSun" panose="02010609030101010101" pitchFamily="49" charset="-122"/>
                <a:cs typeface="Mangal" panose="02040503050203030202" pitchFamily="18" charset="0"/>
              </a:rPr>
              <a:t>.</a:t>
            </a:r>
            <a:r>
              <a:rPr lang="cs-CZ" sz="2400" kern="150" dirty="0">
                <a:solidFill>
                  <a:schemeClr val="tx1"/>
                </a:solidFill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pptx </a:t>
            </a:r>
            <a:br>
              <a:rPr lang="cs-CZ" sz="2400" kern="150" dirty="0">
                <a:solidFill>
                  <a:schemeClr val="tx1"/>
                </a:solidFill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</a:br>
            <a:endParaRPr lang="cs-CZ" sz="2400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7925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ázev prezentace">
            <a:extLst>
              <a:ext uri="{FF2B5EF4-FFF2-40B4-BE49-F238E27FC236}">
                <a16:creationId xmlns:a16="http://schemas.microsoft.com/office/drawing/2014/main" xmlns="" id="{DAF840D5-797F-46F1-975F-B63293592FC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4355" y="509759"/>
            <a:ext cx="9071643" cy="1416241"/>
          </a:xfrm>
        </p:spPr>
        <p:txBody>
          <a:bodyPr/>
          <a:lstStyle/>
          <a:p>
            <a:pPr lvl="0"/>
            <a:r>
              <a:rPr lang="cs-CZ" sz="8000">
                <a:solidFill>
                  <a:srgbClr val="355E00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Nukleové kyseliny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D10BBDFC-A01D-4CD4-81E9-BB4125258426}"/>
              </a:ext>
            </a:extLst>
          </p:cNvPr>
          <p:cNvSpPr txBox="1"/>
          <p:nvPr/>
        </p:nvSpPr>
        <p:spPr>
          <a:xfrm>
            <a:off x="1799996" y="6138723"/>
            <a:ext cx="6483598" cy="1081076"/>
          </a:xfrm>
          <a:prstGeom prst="rect">
            <a:avLst/>
          </a:prstGeom>
          <a:solidFill>
            <a:srgbClr val="FFFF00"/>
          </a:solidFill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3465A4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Ing.L.Johnová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3465A4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ZŠ Lom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DE4A40CB-CB63-48C6-B16E-179F7AA1D7B8}"/>
              </a:ext>
            </a:extLst>
          </p:cNvPr>
          <p:cNvSpPr txBox="1"/>
          <p:nvPr/>
        </p:nvSpPr>
        <p:spPr>
          <a:xfrm>
            <a:off x="343082" y="2502721"/>
            <a:ext cx="9396356" cy="2925357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Pohleď na boží dílo, člověče!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Arial CE" pitchFamily="2"/>
                <a:cs typeface="Arial CE" pitchFamily="2"/>
              </a:rPr>
              <a:t>Kdo napraví to, co Bůh dopustil?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Arial CE" pitchFamily="2"/>
                <a:cs typeface="Arial CE" pitchFamily="2"/>
              </a:rPr>
              <a:t>Nemyslím si, že bychom si mohli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Arial CE" pitchFamily="2"/>
                <a:cs typeface="Arial CE" pitchFamily="2"/>
              </a:rPr>
              <a:t>svévolně pohrávat s matkou přírodou.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Arial CE" pitchFamily="2"/>
                <a:cs typeface="Arial CE" pitchFamily="2"/>
              </a:rPr>
              <a:t>Mám dojem, že ona to chce sama…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49C57C12-6103-4638-81FC-4B013CD2C784}"/>
              </a:ext>
            </a:extLst>
          </p:cNvPr>
          <p:cNvSpPr txBox="1"/>
          <p:nvPr/>
        </p:nvSpPr>
        <p:spPr>
          <a:xfrm>
            <a:off x="940323" y="170636"/>
            <a:ext cx="8198638" cy="79775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0" i="0" u="none" strike="noStrike" kern="120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Dědičnost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CCCCCDBA-1979-4420-89FB-83B5F0CF0913}"/>
              </a:ext>
            </a:extLst>
          </p:cNvPr>
          <p:cNvSpPr txBox="1"/>
          <p:nvPr/>
        </p:nvSpPr>
        <p:spPr>
          <a:xfrm>
            <a:off x="7964" y="899275"/>
            <a:ext cx="10088191" cy="6953271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Dědičnost je schopnost organismu, díky které potomek získává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vlastnosti nebo predispozice k vlastnostem rodičovské buňky nebo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organismu. Vlastnosti přenášené do další generace nemusí být 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zcela totožné s vlastnostmi rodiče. Rozdíly mezi generacemi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mohou být dány jednak kombinací vlastností dvou rodičů 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(pohlavní rozmnožování), ale i v případě přímého přenosu 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děděných vlastností do následující generace (dělení buněk, 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nepohlavní rozmnožování) přenos nemusí být a ani nebývá 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dokonale přesný. Rozdíly mezi generacemi se přitom mohou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v průběhu času hromadit. Tyto rozdíly způsobují vývoj druhu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neboli fylogenezi.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Ve většině organismů je dědičnost fyzicky zajišťována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přenosem genetické informace ve formě molekuly 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deoxyribonukleové kyseliny (DNA). Informace je zakódována 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v pořadí nukleotidů. Informace obsažené v sekvencích nukleotidů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jsou strukturované do jednotek informace, které nazýváme gen.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8077858A-4A0D-4B4C-84C4-F6401C72C63B}"/>
              </a:ext>
            </a:extLst>
          </p:cNvPr>
          <p:cNvSpPr txBox="1"/>
          <p:nvPr/>
        </p:nvSpPr>
        <p:spPr>
          <a:xfrm>
            <a:off x="940323" y="170636"/>
            <a:ext cx="8198638" cy="79775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0" i="0" u="none" strike="noStrike" kern="120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Dědičnost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12FBB4C0-4724-4BF8-BFE0-3F422D35C30B}"/>
              </a:ext>
            </a:extLst>
          </p:cNvPr>
          <p:cNvSpPr txBox="1"/>
          <p:nvPr/>
        </p:nvSpPr>
        <p:spPr>
          <a:xfrm>
            <a:off x="187040" y="990715"/>
            <a:ext cx="10704231" cy="32359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1200" cap="none" spc="0" baseline="0">
                <a:solidFill>
                  <a:srgbClr val="FF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Řehoř Jan Mendel</a:t>
            </a:r>
            <a:r>
              <a:rPr lang="cs-CZ" sz="28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byl mnich a později opat 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augustiniánského kláštera, brněnský přírodovědec,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badatel, zakladatel genetiky a objevitel základních 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zákonů dědičnosti.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1200" cap="none" spc="0" baseline="0">
                <a:solidFill>
                  <a:srgbClr val="FF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Genetika</a:t>
            </a:r>
            <a:r>
              <a:rPr lang="cs-CZ" sz="28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je věda o dědičnosti a </a:t>
            </a: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proměnlivosti organizmu. 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Podstatou jsou </a:t>
            </a:r>
            <a:r>
              <a:rPr lang="cs-CZ" sz="3200" b="1" i="0" u="none" strike="noStrike" kern="1200" cap="none" spc="0" baseline="0">
                <a:solidFill>
                  <a:srgbClr val="FF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nukleové kyseliny</a:t>
            </a: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5F79C774-A17C-4FB7-BDBD-696F08173A2A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983995" y="4607999"/>
            <a:ext cx="1685522" cy="270467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9A46F339-94EE-4F4D-A05F-D792CB538FF3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1438195" y="4606920"/>
            <a:ext cx="3682800" cy="2703597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6A36A695-579F-44B4-BECF-AE7A1047D8BD}"/>
              </a:ext>
            </a:extLst>
          </p:cNvPr>
          <p:cNvSpPr txBox="1"/>
          <p:nvPr/>
        </p:nvSpPr>
        <p:spPr>
          <a:xfrm>
            <a:off x="940323" y="494635"/>
            <a:ext cx="8198638" cy="79775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0" i="0" u="none" strike="noStrike" kern="120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Nukleové kyseliny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33E240E3-963E-4CA9-ADE6-6ED8F36386DD}"/>
              </a:ext>
            </a:extLst>
          </p:cNvPr>
          <p:cNvSpPr txBox="1"/>
          <p:nvPr/>
        </p:nvSpPr>
        <p:spPr>
          <a:xfrm>
            <a:off x="342717" y="1422714"/>
            <a:ext cx="9396356" cy="405935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Přenos genů je spojen s nukleovými kyselinami.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3200" b="1" i="0" u="none" strike="noStrike" kern="1200" cap="none" spc="0" baseline="0">
              <a:solidFill>
                <a:srgbClr val="000000"/>
              </a:solidFill>
              <a:effectLst>
                <a:outerShdw dist="17962" dir="2700000">
                  <a:srgbClr val="000000"/>
                </a:outerShdw>
              </a:effectLst>
              <a:uFillTx/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jsou to složité makromolekulární látky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jsou uloženy v buněčných jádrech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                    (nucleus = jádro)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jsou nositeli dědičných vlastností organismů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rozlišujeme dva základní typy (</a:t>
            </a:r>
            <a:r>
              <a:rPr lang="cs-CZ" sz="3200" b="1" i="0" u="none" strike="noStrike" kern="1200" cap="none" spc="0" baseline="0">
                <a:solidFill>
                  <a:srgbClr val="FF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DNA</a:t>
            </a: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a </a:t>
            </a:r>
            <a:r>
              <a:rPr lang="cs-CZ" sz="3200" b="1" i="0" u="none" strike="noStrike" kern="1200" cap="none" spc="0" baseline="0">
                <a:solidFill>
                  <a:srgbClr val="FF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RNA</a:t>
            </a: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964061A7-86C8-4209-BE01-7993B77BBF27}"/>
              </a:ext>
            </a:extLst>
          </p:cNvPr>
          <p:cNvSpPr txBox="1"/>
          <p:nvPr/>
        </p:nvSpPr>
        <p:spPr>
          <a:xfrm>
            <a:off x="940323" y="494635"/>
            <a:ext cx="8198638" cy="79775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0" i="0" u="none" strike="noStrike" kern="120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Nukleové kyseliny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5C0C8D9-C3B0-4600-B925-D0E17FC996D9}"/>
              </a:ext>
            </a:extLst>
          </p:cNvPr>
          <p:cNvSpPr txBox="1"/>
          <p:nvPr/>
        </p:nvSpPr>
        <p:spPr>
          <a:xfrm>
            <a:off x="418319" y="1422714"/>
            <a:ext cx="9250920" cy="2442243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Základní stavební složky nukleových kyselin: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  - sacharid deoxyribóza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  - kyselina trihydrogenfosforečná H</a:t>
            </a:r>
            <a:r>
              <a:rPr lang="cs-CZ" sz="3200" b="1" i="0" u="none" strike="noStrike" kern="1200" cap="none" spc="0" baseline="-3300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3</a:t>
            </a: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PO</a:t>
            </a:r>
            <a:r>
              <a:rPr lang="cs-CZ" sz="3200" b="1" i="0" u="none" strike="noStrike" kern="1200" cap="none" spc="0" baseline="-3300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4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  - jedna ze čtyř dusíkatých bází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6B35D747-9BC3-4418-93D7-D2D5315CBE18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327998" y="3840480"/>
            <a:ext cx="4679999" cy="364752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xmlns="" id="{D159EC41-FBE1-4E73-B2C2-5A3434723C27}"/>
              </a:ext>
            </a:extLst>
          </p:cNvPr>
          <p:cNvSpPr txBox="1"/>
          <p:nvPr/>
        </p:nvSpPr>
        <p:spPr>
          <a:xfrm>
            <a:off x="418676" y="4158718"/>
            <a:ext cx="9250920" cy="2925357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Dusíkaté sloučeniny (báze):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  - adenin      	</a:t>
            </a:r>
            <a:r>
              <a:rPr lang="cs-CZ" sz="3200" b="1" i="0" u="none" strike="noStrike" kern="1200" cap="none" spc="0" baseline="0">
                <a:solidFill>
                  <a:srgbClr val="FF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  - thymin      	</a:t>
            </a:r>
            <a:r>
              <a:rPr lang="cs-CZ" sz="3200" b="1" i="0" u="none" strike="noStrike" kern="1200" cap="none" spc="0" baseline="0">
                <a:solidFill>
                  <a:srgbClr val="FF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T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  - cytosin     	</a:t>
            </a:r>
            <a:r>
              <a:rPr lang="cs-CZ" sz="3200" b="1" i="0" u="none" strike="noStrike" kern="1200" cap="none" spc="0" baseline="0">
                <a:solidFill>
                  <a:srgbClr val="FF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C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  - guanin      	</a:t>
            </a:r>
            <a:r>
              <a:rPr lang="cs-CZ" sz="3200" b="1" i="0" u="none" strike="noStrike" kern="1200" cap="none" spc="0" baseline="0">
                <a:solidFill>
                  <a:srgbClr val="FF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59109811-4406-44E9-9B32-020CF2A46CBA}"/>
              </a:ext>
            </a:extLst>
          </p:cNvPr>
          <p:cNvSpPr txBox="1"/>
          <p:nvPr/>
        </p:nvSpPr>
        <p:spPr>
          <a:xfrm>
            <a:off x="845637" y="494635"/>
            <a:ext cx="8412123" cy="79775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0" i="0" u="none" strike="noStrike" kern="120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DNA  (deoxyribonukleová kyselina)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4A5ADF1F-35F3-4210-B4E6-E04D41D5A5B6}"/>
              </a:ext>
            </a:extLst>
          </p:cNvPr>
          <p:cNvSpPr txBox="1"/>
          <p:nvPr/>
        </p:nvSpPr>
        <p:spPr>
          <a:xfrm>
            <a:off x="418319" y="1422714"/>
            <a:ext cx="9250920" cy="405935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má tvar </a:t>
            </a:r>
            <a:r>
              <a:rPr lang="cs-CZ" sz="3200" b="1" i="0" u="none" strike="noStrike" kern="1200" cap="none" spc="0" baseline="0">
                <a:solidFill>
                  <a:srgbClr val="FF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dvojité šroubovice</a:t>
            </a: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je složena z </a:t>
            </a:r>
            <a:r>
              <a:rPr lang="cs-CZ" sz="3200" b="1" i="0" u="none" strike="noStrike" kern="1200" cap="none" spc="0" baseline="0">
                <a:solidFill>
                  <a:srgbClr val="FF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nukleotid</a:t>
            </a: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ů, přitom pořadí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   nukleotidů tvoří genetickou informaci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jednotlivé úseky molekuly DNA tvoří </a:t>
            </a:r>
            <a:r>
              <a:rPr lang="cs-CZ" sz="3200" b="1" i="0" u="none" strike="noStrike" kern="1200" cap="none" spc="0" baseline="0">
                <a:solidFill>
                  <a:srgbClr val="FF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gen</a:t>
            </a: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y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určuje vývoj a vlastnosti jedince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je nositelkou dědičnosti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nachází se v jádře buňky, v </a:t>
            </a:r>
            <a:r>
              <a:rPr lang="cs-CZ" sz="3200" b="1" i="0" u="none" strike="noStrike" kern="1200" cap="none" spc="0" baseline="0">
                <a:solidFill>
                  <a:srgbClr val="FF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chromozom</a:t>
            </a: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ech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1215F883-6DD5-49FA-B5ED-103F47D296D3}"/>
              </a:ext>
            </a:extLst>
          </p:cNvPr>
          <p:cNvSpPr txBox="1"/>
          <p:nvPr/>
        </p:nvSpPr>
        <p:spPr>
          <a:xfrm>
            <a:off x="845637" y="494635"/>
            <a:ext cx="8412123" cy="79775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0" i="0" u="none" strike="noStrike" kern="120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RNA  (ribonukleová kyselina)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0F029B7-8C87-45CE-B5A8-22F111CBDE4D}"/>
              </a:ext>
            </a:extLst>
          </p:cNvPr>
          <p:cNvSpPr txBox="1"/>
          <p:nvPr/>
        </p:nvSpPr>
        <p:spPr>
          <a:xfrm>
            <a:off x="418319" y="1422714"/>
            <a:ext cx="9250920" cy="4626361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má tvar </a:t>
            </a:r>
            <a:r>
              <a:rPr lang="cs-CZ" sz="3200" b="1" i="0" u="none" strike="noStrike" kern="1200" cap="none" spc="0" baseline="0">
                <a:solidFill>
                  <a:srgbClr val="FF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jednoduché šroubovice</a:t>
            </a: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je složena z </a:t>
            </a:r>
            <a:r>
              <a:rPr lang="cs-CZ" sz="3200" b="1" i="0" u="none" strike="noStrike" kern="1200" cap="none" spc="0" baseline="0">
                <a:solidFill>
                  <a:srgbClr val="FF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nukleotid</a:t>
            </a: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ů (liší se od DNA)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řídí v buňce syntézu bílkovin z aminokyselin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   a určuje jejich vlastnosti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jednotlivé úseky molekuly RNA tvoří </a:t>
            </a:r>
            <a:r>
              <a:rPr lang="cs-CZ" sz="3200" b="1" i="0" u="none" strike="noStrike" kern="1200" cap="none" spc="0" baseline="0">
                <a:solidFill>
                  <a:srgbClr val="FF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gen</a:t>
            </a: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y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používají se symboly </a:t>
            </a:r>
            <a:r>
              <a:rPr lang="cs-CZ" sz="3200" b="1" i="0" u="none" strike="noStrike" kern="1200" cap="none" spc="0" baseline="0">
                <a:solidFill>
                  <a:srgbClr val="FF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A</a:t>
            </a: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, </a:t>
            </a:r>
            <a:r>
              <a:rPr lang="cs-CZ" sz="3200" b="1" i="0" u="none" strike="noStrike" kern="1200" cap="none" spc="0" baseline="0">
                <a:solidFill>
                  <a:srgbClr val="FF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U</a:t>
            </a: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, </a:t>
            </a:r>
            <a:r>
              <a:rPr lang="cs-CZ" sz="3200" b="1" i="0" u="none" strike="noStrike" kern="1200" cap="none" spc="0" baseline="0">
                <a:solidFill>
                  <a:srgbClr val="FF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C</a:t>
            </a: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, </a:t>
            </a:r>
            <a:r>
              <a:rPr lang="cs-CZ" sz="3200" b="1" i="0" u="none" strike="noStrike" kern="1200" cap="none" spc="0" baseline="0">
                <a:solidFill>
                  <a:srgbClr val="FF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G</a:t>
            </a: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   Místo thyminu se v RNA vyskytuje uracil.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  - uracil </a:t>
            </a:r>
            <a:r>
              <a:rPr lang="cs-CZ" sz="3200" b="1" i="0" u="none" strike="noStrike" kern="1200" cap="none" spc="0" baseline="0">
                <a:solidFill>
                  <a:srgbClr val="FF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CE56A22D-943F-4832-9FDD-A7E36CA4E138}"/>
              </a:ext>
            </a:extLst>
          </p:cNvPr>
          <p:cNvSpPr txBox="1"/>
          <p:nvPr/>
        </p:nvSpPr>
        <p:spPr>
          <a:xfrm>
            <a:off x="940323" y="494635"/>
            <a:ext cx="8198638" cy="79775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0" i="0" u="none" strike="noStrike" kern="120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Nukleové kyseliny - souhrn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BC69C424-113B-4E11-ACBD-B73589815858}"/>
              </a:ext>
            </a:extLst>
          </p:cNvPr>
          <p:cNvSpPr txBox="1"/>
          <p:nvPr/>
        </p:nvSpPr>
        <p:spPr>
          <a:xfrm>
            <a:off x="317689" y="1422714"/>
            <a:ext cx="9452180" cy="3593180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1200" cap="none" spc="0" baseline="0">
                <a:solidFill>
                  <a:srgbClr val="FF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Nukleovými kyseliny jsou makromolekulární 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1200" cap="none" spc="0" baseline="0">
                <a:solidFill>
                  <a:srgbClr val="FF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látky obsažené ve všech organizmech. 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1200" cap="none" spc="0" baseline="0">
                <a:solidFill>
                  <a:srgbClr val="FF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Typy nukleových kyselin jsou DNA a RNA.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1200" cap="none" spc="0" baseline="0">
                <a:solidFill>
                  <a:srgbClr val="FF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Jsou nezbytné pro uchování a přenos 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1200" cap="none" spc="0" baseline="0">
                <a:solidFill>
                  <a:srgbClr val="FF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genetické informace. Přenos spočívá ve dvou krocích: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1200" cap="none" spc="0" baseline="0">
                <a:solidFill>
                  <a:srgbClr val="FF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přepis (transkripce) z DNA do RNA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1200" cap="none" spc="0" baseline="0">
                <a:solidFill>
                  <a:srgbClr val="FF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překlad (translace) z RNA do bílkoviny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FC031E92-8EB9-4DAC-B5AE-613F5C4C78FD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42717" y="5401799"/>
            <a:ext cx="9723235" cy="2158203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Výchozí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UM%20 %20prezenta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yt techpol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1028</TotalTime>
  <Words>497</Words>
  <Application>Microsoft Office PowerPoint</Application>
  <PresentationFormat>Vlastní</PresentationFormat>
  <Paragraphs>86</Paragraphs>
  <Slides>9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13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9</vt:i4>
      </vt:variant>
    </vt:vector>
  </HeadingPairs>
  <TitlesOfParts>
    <vt:vector size="25" baseType="lpstr">
      <vt:lpstr>NSimSun</vt:lpstr>
      <vt:lpstr>Albany</vt:lpstr>
      <vt:lpstr>Arial</vt:lpstr>
      <vt:lpstr>Arial CE</vt:lpstr>
      <vt:lpstr>Calibri</vt:lpstr>
      <vt:lpstr>Comic Sans MS</vt:lpstr>
      <vt:lpstr>Helvetica</vt:lpstr>
      <vt:lpstr>Liberation Sans</vt:lpstr>
      <vt:lpstr>Liberation Serif</vt:lpstr>
      <vt:lpstr>Lucida Sans Unicode</vt:lpstr>
      <vt:lpstr>Mangal</vt:lpstr>
      <vt:lpstr>Tahoma</vt:lpstr>
      <vt:lpstr>Times New Roman</vt:lpstr>
      <vt:lpstr>Výchozí</vt:lpstr>
      <vt:lpstr>DUM%20 %20prezentace</vt:lpstr>
      <vt:lpstr>lyt techpoly</vt:lpstr>
      <vt:lpstr>Prezentace aplikace PowerPoint</vt:lpstr>
      <vt:lpstr>Nukleové kyseliny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Nukleové kyseliny</dc:title>
  <dc:creator>Lada</dc:creator>
  <cp:lastModifiedBy>Zmrzlý Rostislav</cp:lastModifiedBy>
  <cp:revision>100</cp:revision>
  <dcterms:created xsi:type="dcterms:W3CDTF">2010-07-10T16:20:51Z</dcterms:created>
  <dcterms:modified xsi:type="dcterms:W3CDTF">2021-03-13T09:40:15Z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rmace 1">
    <vt:lpwstr/>
  </property>
  <property fmtid="{D5CDD505-2E9C-101B-9397-08002B2CF9AE}" pid="3" name="Informace 2">
    <vt:lpwstr/>
  </property>
  <property fmtid="{D5CDD505-2E9C-101B-9397-08002B2CF9AE}" pid="4" name="Informace 3">
    <vt:lpwstr/>
  </property>
  <property fmtid="{D5CDD505-2E9C-101B-9397-08002B2CF9AE}" pid="5" name="Informace 4">
    <vt:lpwstr/>
  </property>
</Properties>
</file>