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309" r:id="rId3"/>
    <p:sldId id="256" r:id="rId4"/>
    <p:sldId id="257" r:id="rId5"/>
    <p:sldId id="266" r:id="rId6"/>
    <p:sldId id="303" r:id="rId7"/>
    <p:sldId id="278" r:id="rId8"/>
    <p:sldId id="279" r:id="rId9"/>
    <p:sldId id="304" r:id="rId10"/>
    <p:sldId id="305" r:id="rId11"/>
    <p:sldId id="306" r:id="rId12"/>
    <p:sldId id="307" r:id="rId13"/>
    <p:sldId id="308" r:id="rId14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5AC101F7-8A42-41BC-8463-4032EE06055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BF74E386-7833-48CE-ABF9-B3619DA72949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14DE0AD4-3742-4FF6-AD1E-06CD6B29BF6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F473E7F-DB61-4040-8C63-9E35095D7C21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98A081D-72BC-4D6A-B1FF-D6D539809802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24911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xmlns="" id="{83C39879-8073-48BF-9F36-86DCE35626E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xmlns="" id="{21F8A44E-F55E-4E3D-B434-2E7D5E5B9F17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xmlns="" id="{1FD8EA29-7817-40C8-A455-F4AE53FC253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C887CD5-D83E-4E99-ABCC-91600ADD6A43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2EFD2FD-20E7-49EF-933B-FB36BBA2661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5ACA789-0E1A-4C7A-A51E-D8974D5A2F1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E394842-B027-475F-B8CC-EE181A502A9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114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9799D026-D491-43A7-98F8-7B09D530111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C1F80AB-A26E-49C6-ADC9-394547D05A63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F603935A-6ECD-490E-AAAB-B552A9C76B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A2993D46-22AC-4D9B-815C-BB7E611B841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7580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099D9826-AECD-4750-9338-B40C7A23E3F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C5253A-5362-43CC-92F3-8F5F464B386C}" type="slidenum">
              <a:t>11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298C1E3F-5E0A-4424-8249-A60EBA953D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CC80B7FE-D404-4B97-9C2B-759300E77ED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451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48308FC9-0F28-4A89-BCBC-78583D66030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099581-41D2-4A74-9E1B-A1FFD38E716F}" type="slidenum">
              <a:t>12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BEAD1185-42B1-4C8F-9C6E-6FFFAE0C97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C3FDB5B7-B183-4B7C-A6C5-FD19C0EA3BD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355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CABCC290-185C-444F-B1C9-03DA367772B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4107E9F-CD8B-497D-8B82-89EFBBBDEF72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9AE11B73-6A27-46F2-B5BC-AB84BF7EC4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8F0EA1C9-C596-4696-B7F2-37D0DDAF21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125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2C1592EC-6983-4E0D-8F29-99E89AA8689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D9B436B-48B1-464E-A8E6-661DCD4C79D7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9249F7B1-6C53-4FA4-9948-F2957A264E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C39D0F9F-3536-4CC4-9683-3403558B62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299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706FAB58-F1A4-4D9A-8689-A94B227F599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B5E7B68-E1E8-40AF-8476-8F03AF284FD9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A436671A-7CBA-4269-91FE-3AE67B5D73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C10F7246-7348-4DF2-B84D-26AACC2220D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95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AE2157DD-B2EF-4623-A9E4-CB332223F99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62C254-5AA4-42D7-B35D-F7185195B326}" type="slidenum">
              <a:t>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80783141-C3C1-4843-ABD1-05CDB9291F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DADB3811-A1E5-448A-9149-8E3607E029A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595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8DC3BB60-E90A-4F86-B2E9-CDADB0E953D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A1A6527-E7AE-434B-8E8A-7F756E059902}" type="slidenum">
              <a:t>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D9A40983-28C9-4B03-9FEB-4895D3578A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B378C1A0-A3A1-41E8-8B5F-931959129B2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007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A45B2493-D71B-47C4-BC38-C4C284172A3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81456BD-4802-445B-8BA6-52D5546D3A2E}" type="slidenum">
              <a:t>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4E2D0B00-579E-4363-BD8B-D42E52B254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E165192E-F264-49DA-91E1-AFEA4C5194D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221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308CEACE-9E1E-4A6F-9D98-7788E536BB8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2B424B5-BE39-4EFD-A997-92118680A20A}" type="slidenum">
              <a:t>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B3FBD702-961A-4B8F-A4DC-D9EC8B6BBA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EDDD9824-8D30-423B-A6E1-0D7CC57541F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69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xmlns="" id="{E5D34514-603E-4DB3-BD61-B05D640394D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114BDD2-2ED3-4AA6-A1FF-EB5263C97772}" type="slidenum">
              <a:t>10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xmlns="" id="{379E38A4-302E-4792-BD57-BB19D46F38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xmlns="" id="{9FE538D9-1DBF-4718-9BE2-30620ACE6E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5998" y="5078156"/>
            <a:ext cx="6047640" cy="4811042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645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FF3D7A0-6469-41A0-B020-09F5A707FC5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C9ED0D5-8969-4AA5-9FD3-3694E9401AF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7A29CFB-E1FC-4115-B9D0-FDE0D4E74FE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F6DCCE9-44BA-4425-9BD8-BB78A96DF0D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0A9E6B8-5252-467B-A3C7-C83637FF27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A691B3-D645-457C-A1D6-134146100A2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778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CAAECED-919B-412D-B4C4-21639779BDD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1CC765F4-8628-493D-B0B9-F36466C38C9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CB48F9F-1CFB-4AB1-957E-63BEC063800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5008AFD-765D-4923-8CDE-0F41C1BA88F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2F7098C-7964-4430-B0B2-1C3575C8B2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A8C157-127E-4739-88F7-DCB220D0330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47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511FFC1-3088-43DD-BD6B-6DF140AFBDC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7CF940FB-162D-4E43-B777-05FEB88F438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E0C203C-6873-4325-A834-5C46D2ECB8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F2AC1D4-F8CA-4C62-9519-7A024F69988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5101D2-C2DA-4522-A665-ADA3781171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1AF134-B22F-4CEF-9618-4CF2C000C1B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744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AC5B41-6C5E-4457-B813-155AD4EB8C0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FB37AE2-520A-464C-8D54-A546FC96446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4336829-B2B0-4050-948B-754211AD00E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D05666E-3153-4F53-9EEF-55AC7AB155A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2EC7567-E76D-4E00-BBD4-87A9D81C5E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133050-54F4-42F0-99A8-E9AA883498F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2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431C80-A6F1-4F39-979D-693A2E22F10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813BC6F-8557-43C2-B254-8A5150E9E01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8B1FB64-3F24-4C57-BE89-312055C7755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E00BF00-8D52-4170-A79B-7327AC8122A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4E758E4-E045-4F24-A253-C3E21F9E3C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CA43C8-16D6-45D8-9661-D5750AA95EC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75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55F6858-84C7-4AC6-BA63-12F2FFF27EE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DFA8025-ECBA-419E-8133-AAB888D689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C298D2C-AE9E-4AC6-8A07-FF3931FFFF9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C0AF481-C890-4EA3-93A7-E111ABAB7D4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8F22A17-2334-4105-9EE9-FBCA1DFE87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400D85-4884-4DF7-9848-FA9F3785E8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759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684485-A4AE-4671-9408-6379712E746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0E88BB8-481A-4A80-AE60-5CCCEB60CC6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765F6C4-206A-4E14-AE38-E2259E9097D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7214111-3AF3-48F6-AD98-AC26B347A99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C7B6EF2-9BE4-486A-9309-B4CC18AE5B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3E6D75E-8C56-4139-AFF6-F5CCFEEE20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42224C-F0C2-4681-9077-F014DE86C7B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68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48A7D1C-8F2E-4565-8D10-C8EB6BB48D6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3A74FEB-2D33-44BC-81A5-7601911E23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9FCD838B-E30D-41BA-AF89-8E5EA1C70C7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A907E4E6-50A8-467E-A887-5DE1A8B3A6B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D3BFCD1E-53FD-40F2-A4A6-5B363492EC4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67BCD253-1E31-4D88-BFA9-D54F088D36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588C31D8-72BA-43EE-900F-35A89D0C75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FC9B23E1-68BB-4DC0-812A-025FA1FCDB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4959A3-58FA-4791-9B35-375BB368F43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565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5BCFDB-FDF3-48B7-9C28-61E6938B49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7A293D0C-00DD-4952-B9E8-96BB20D0FCC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B56F2FAB-1BB0-41C3-A644-714CE131044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F061A8EA-061B-4196-99E7-2F8F4E15F0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CAF864-26AB-4763-AA27-509F26A786B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04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BCCF97DE-3E67-43F4-A5B4-02C579EC327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F8E1CC1B-9F5D-4819-9E28-9516E70B96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C97E0AA1-2209-4FC9-ABDD-C7F9C7C18C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486D1A-4132-4277-9ABA-3E5BC86D14F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689932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D40EE4-789A-4F95-BFDA-CB071943795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CD9A7B2-F26A-47CF-87E2-AB0D666A137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7C7F9755-6141-4D61-AC00-E3CBC7629D5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68379C2-6B14-4896-BC99-014A146FB84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527DAF0-2428-4B66-8771-5946E714F2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47F740-D879-4A84-8BEF-1EEFE6C2E4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FDF8D9-D82A-4CFC-96A8-148E0FE699E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01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FF8AF52-8A28-4540-816E-862F9B71BF3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C886C03-0D96-4003-8FD1-8045E8F3965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6546E51-F732-4302-809C-9D0CD79ACCE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014F366-F4A8-4E86-8B27-F3B72F14019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AA66223-4AFE-40A7-AEE6-12A2CD5E45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2D86BD-DC29-409D-AACE-48CFE5ADA6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484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E1905E8-8AD1-439A-B9AD-5F19F8853B3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DA33A5A2-595D-40D4-94F2-9CDA6D5CF15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7C5E6C7E-D59A-439C-BBA9-4442B56938D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EA9D8C83-F69D-4DA6-9EAB-024A90CA62D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1A1117F-662F-48CD-9884-35191388A85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2D892D4B-5FE1-4693-B3EC-C56A5BE4DA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B6E58E-326C-413E-A670-775A9359360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307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BF85F1A-C31E-45E1-B329-367867482D7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0129A190-C116-48B1-B398-A91D1191043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DBBCA48-0622-4101-AA9D-BFE836B158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1504BF-1353-4014-ADB8-8EA3AC0CE8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86C0D22-28B3-4156-98F0-2155510B6E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EB3D16-F1B1-46F1-BF8E-CBF96F39139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968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D9A6908B-AC31-47F4-8ADC-B13CCF5D4410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39BDF3B4-15B8-435B-A8BB-6F12AB315A0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0CBDC0E-BADA-4C0F-9470-FFA15A91C0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289AE1B-6B2F-448C-9412-D25AEB6FD29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9E449BC-AE03-438A-BD22-4E69756A4A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E9F6E4-5D15-44CB-A78F-AD67E288A74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54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B36BCB-1EF6-45E7-AAA6-DA4C1BFD00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F9E2311-B100-4AE2-8DC0-ADB9560CDC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571AF16-64ED-47C2-8562-60CD8EF9FF3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3905E2-33C3-42E1-BC92-368C6B9CFF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7D2A874-0398-46C5-A53F-AAC9DF11A8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96C06D-54DD-434B-9366-28D7791C8F6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87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58A88C-561E-45DE-AAE8-67057993D5E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15E25A0-A894-4175-96ED-FDF2F67025F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FF1B8F7-392C-4BEF-BDE2-A2BE97305E6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1B560D2-0461-4CDF-A6EE-A6929F89009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37A12A7-0BC4-4AC6-9DBB-5D1BA0ED79E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08280EF-7558-4EBA-B614-7E8278B622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2A738-7D9D-4F07-8065-3FF0BC2C667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88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ED2E9A8-502B-43CE-B0AA-7813CCCFEA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A118468D-7F18-4047-A30B-61489DF643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DC7C6D2A-5443-45E2-9F0D-252006BC684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8DE51A6B-2A12-4F76-8263-063E1E12199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489FCB76-6D3F-44A9-9CCA-77448B1A4E57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0A5E27FD-327C-44FF-94D1-4E4D46C9A7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7828D9F6-321B-4087-AB3E-D36AD01562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3AECF507-3BF4-4799-A79D-1BE35F42C3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36E7A8-CEA9-4D26-A317-A1ACA3B9705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08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35F8E9-C344-48D5-8A12-101949184C5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4189773E-E7CE-4D3A-A039-DC3DF668E6B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A535987-8605-43E3-A6C3-F9FC7F1947C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0200DCF-981C-4071-9BA1-C083E60032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4B1C26-7F0F-45C4-933C-5780BD2DBD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30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F0F91087-DF07-4E07-9AD4-04947446EEC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C0FC0436-12C6-4F6B-95B2-02B257F1DBD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3C4D5B67-10C9-42AD-BD13-449671DE24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70591B-BCF0-4F04-94DD-7F407E93569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17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6C3B5AC-DDB7-45C5-B94A-D44E442E35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032AE77-8C5C-4A29-B393-7995620C4F7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AAE130CA-F327-405A-9803-A3628C2CD1B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EB085E40-F086-45CF-BB82-0254AB300C9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30CD475-F863-49F4-8FD7-8037AC0E05C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B35CBC6-2B19-4AE9-863B-977A881230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5BB887-3F45-49BF-A037-7CABCCD725F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212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BC67180-2372-4D68-82C7-69254F3F9A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C9933096-CA41-4B1F-998B-9CF86D61E3A8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A79EA64-26F1-44DC-A50C-4D86533F92B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B26A913E-8DC4-4C3F-9BEA-64CF4CA56C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2D64A38-551B-49FE-BDF7-EFFBF988B09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B9E7C7A-82B3-4524-86EA-D433F15C5A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1F10FA-ADE1-498F-88D1-145F61A9C1F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17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5DC0E23D-E3B2-4582-A1C8-26E0AA7273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98FFEA9-C27C-404D-AF3D-2D2389E5C4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9BB9CCC-7FBC-40AE-9E7C-0CAA9D27CF0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10B9CF3-C0E8-428D-8395-8454DB9926D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97C35D7-C105-4C26-B00B-4F09B34AC98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86296DD-1A9F-48B9-8935-E9E4A4BB29A1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C14C6F67-8382-42D4-A4B1-9C804C952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6BADE841-DB9B-4E80-8468-E9E900B84E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40AF86B-D847-44B8-B835-5E28547E862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F689516-92F6-4E6C-9ADD-F2D9A4336BE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7A404DA-AD85-45C9-99E1-46F164895DA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6B0D18E-7ABD-47BD-9AB6-D499A61B3E4F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5280" b="1" i="0" u="none" strike="noStrike" kern="0" cap="none" spc="0" baseline="0">
          <a:solidFill>
            <a:srgbClr val="00008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2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jf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f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5.jf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E6273AA-3543-42E8-AEE8-69388273F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53F017-E465-4B02-9AD2-AC68EB68E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latin typeface="Comic Sans MS" pitchFamily="66"/>
                <a:ea typeface="NSimSun" pitchFamily="49"/>
                <a:cs typeface="Mangal" pitchFamily="18"/>
              </a:rPr>
              <a:t>Chemie 8.A (15.3 – 19.3)Halogeny-Prvky 17. skupiny</a:t>
            </a:r>
            <a:br>
              <a:rPr lang="cs-CZ" dirty="0">
                <a:latin typeface="Comic Sans MS" pitchFamily="66"/>
                <a:ea typeface="NSimSun" pitchFamily="49"/>
                <a:cs typeface="Mangal" pitchFamily="18"/>
              </a:rPr>
            </a:br>
            <a:r>
              <a:rPr lang="cs-CZ" dirty="0">
                <a:latin typeface="Comic Sans MS" pitchFamily="66"/>
                <a:ea typeface="NSimSun" pitchFamily="49"/>
                <a:cs typeface="Mangal" pitchFamily="18"/>
              </a:rPr>
              <a:t>Udělejte si výpisky z přiložené prezentace Halogeny-Prvky 17. skupiny</a:t>
            </a:r>
            <a:br>
              <a:rPr lang="cs-CZ" dirty="0">
                <a:latin typeface="Comic Sans MS" pitchFamily="66"/>
                <a:ea typeface="NSimSun" pitchFamily="49"/>
                <a:cs typeface="Mangal" pitchFamily="18"/>
              </a:rPr>
            </a:br>
            <a:r>
              <a:rPr lang="cs-CZ" dirty="0">
                <a:latin typeface="Comic Sans MS" pitchFamily="66"/>
                <a:ea typeface="NSimSun" pitchFamily="49"/>
                <a:cs typeface="Mangal" pitchFamily="18"/>
              </a:rPr>
              <a:t>Písemně do sešitu odpovězte na otázku: Vysvětli co jsou freony?</a:t>
            </a:r>
          </a:p>
          <a:p>
            <a:pPr lvl="0"/>
            <a:r>
              <a:rPr lang="cs-CZ" dirty="0">
                <a:latin typeface="Comic Sans MS" pitchFamily="66"/>
                <a:ea typeface="NSimSun" pitchFamily="49"/>
                <a:cs typeface="Mangal" pitchFamily="18"/>
              </a:rPr>
              <a:t>Halogeny-Prvky 17. skupiny</a:t>
            </a:r>
            <a:r>
              <a:rPr lang="cs-CZ" b="1" dirty="0">
                <a:latin typeface="Comic Sans MS" pitchFamily="66"/>
                <a:ea typeface="NSimSun" pitchFamily="49"/>
                <a:cs typeface="Mangal" pitchFamily="18"/>
              </a:rPr>
              <a:t>.</a:t>
            </a:r>
            <a:r>
              <a:rPr lang="cs-CZ" dirty="0">
                <a:latin typeface="Comic Sans MS" pitchFamily="66"/>
                <a:ea typeface="NSimSun" pitchFamily="49"/>
                <a:cs typeface="Mangal" pitchFamily="18"/>
              </a:rPr>
              <a:t>pptx </a:t>
            </a:r>
            <a:endParaRPr lang="cs-CZ" dirty="0">
              <a:latin typeface="Comic Sans MS" pitchFamily="66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527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3A360FA9-4732-409B-92AC-4A3C57F89A92}"/>
              </a:ext>
            </a:extLst>
          </p:cNvPr>
          <p:cNvSpPr txBox="1"/>
          <p:nvPr/>
        </p:nvSpPr>
        <p:spPr>
          <a:xfrm>
            <a:off x="459760" y="1284274"/>
            <a:ext cx="9161099" cy="40935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Brom (Br)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červenohnědá kapalina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 nepříjemného  zápachu,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páry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dráždí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leptá sliznice i pokožku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jedovatý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a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velmi reaktivní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 proto se vyskytuje pouze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vázaný ve –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sloučeninách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(jsou rozpuštěné v mořské vodě, slaná jezera)</a:t>
            </a: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ve fotografickém průmyslu, výroba halogenových žárovek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8E04A0D7-7560-4EE7-AFD5-AC18E0D45C59}"/>
              </a:ext>
            </a:extLst>
          </p:cNvPr>
          <p:cNvSpPr txBox="1"/>
          <p:nvPr/>
        </p:nvSpPr>
        <p:spPr>
          <a:xfrm>
            <a:off x="2380192" y="359596"/>
            <a:ext cx="45686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17.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1E0B5E4C-9E49-43DC-A1C6-28AE2C923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0384" y="5247412"/>
            <a:ext cx="1736271" cy="191270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6">
            <a:extLst>
              <a:ext uri="{FF2B5EF4-FFF2-40B4-BE49-F238E27FC236}">
                <a16:creationId xmlns:a16="http://schemas.microsoft.com/office/drawing/2014/main" xmlns="" id="{96976612-5C7A-4E3A-8BFB-7F5B946EAD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1401" y="4847069"/>
            <a:ext cx="2197998" cy="231304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031668A0-1540-4091-A646-11683C25081C}"/>
              </a:ext>
            </a:extLst>
          </p:cNvPr>
          <p:cNvSpPr txBox="1"/>
          <p:nvPr/>
        </p:nvSpPr>
        <p:spPr>
          <a:xfrm>
            <a:off x="459760" y="1284274"/>
            <a:ext cx="9161099" cy="45938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Jod (I)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tmavě fialová až šedočerná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 kovově lesklá pevná nekovová látka, za běžné teploty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sublimuje,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páry jsou fialové, zapáchají, leptají dráždí</a:t>
            </a:r>
            <a:endParaRPr lang="cs-CZ" sz="2800" b="1" i="0" u="none" strike="noStrike" kern="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 přírodě se vyskytuje jen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vázaný ve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sloučeninách </a:t>
            </a:r>
            <a:endParaRPr lang="cs-CZ" sz="2800" b="1" i="0" u="none" strike="noStrike" kern="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biogenní prvek –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 potravě (nezbytný pro vývoj),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 součástí hormonů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vylučovaných štítnou žlázou- nedostatek jodu – vole (struma)</a:t>
            </a:r>
          </a:p>
          <a:p>
            <a:pPr marL="457200" marR="0" lvl="0" indent="-45720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445B8D07-0A0E-40F6-8196-DFBF36E87F27}"/>
              </a:ext>
            </a:extLst>
          </p:cNvPr>
          <p:cNvSpPr txBox="1"/>
          <p:nvPr/>
        </p:nvSpPr>
        <p:spPr>
          <a:xfrm>
            <a:off x="2380192" y="359596"/>
            <a:ext cx="45686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17.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xmlns="" id="{35A3647D-C065-4618-A4C5-CB7A57C5B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1252" y="4781452"/>
            <a:ext cx="3201963" cy="243132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8EE6B0C0-9735-4C9A-B949-D75392949A5D}"/>
              </a:ext>
            </a:extLst>
          </p:cNvPr>
          <p:cNvSpPr txBox="1"/>
          <p:nvPr/>
        </p:nvSpPr>
        <p:spPr>
          <a:xfrm>
            <a:off x="459760" y="1284274"/>
            <a:ext cx="9161099" cy="159186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Jod (I)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 lékařství, 5% ethanolový roztok-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jodová tinktura k desinfekci ran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AD6A96D-2FBA-473A-97C4-CF919CBE66B4}"/>
              </a:ext>
            </a:extLst>
          </p:cNvPr>
          <p:cNvSpPr txBox="1"/>
          <p:nvPr/>
        </p:nvSpPr>
        <p:spPr>
          <a:xfrm>
            <a:off x="2380192" y="359596"/>
            <a:ext cx="45686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17.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2EB76E06-AAF4-4849-BB8A-D7D63B6E0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389" y="2995135"/>
            <a:ext cx="3860898" cy="310641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6">
            <a:extLst>
              <a:ext uri="{FF2B5EF4-FFF2-40B4-BE49-F238E27FC236}">
                <a16:creationId xmlns:a16="http://schemas.microsoft.com/office/drawing/2014/main" xmlns="" id="{6E948866-F7A6-40D9-ACB1-789A049D01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7015" y="2995135"/>
            <a:ext cx="3429000" cy="2969239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prezentace">
            <a:extLst>
              <a:ext uri="{FF2B5EF4-FFF2-40B4-BE49-F238E27FC236}">
                <a16:creationId xmlns:a16="http://schemas.microsoft.com/office/drawing/2014/main" xmlns="" id="{6DE98F9C-757D-4ADA-80A5-18603D907BA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355" y="1949043"/>
            <a:ext cx="9071643" cy="2832116"/>
          </a:xfrm>
        </p:spPr>
        <p:txBody>
          <a:bodyPr/>
          <a:lstStyle/>
          <a:p>
            <a:pPr lvl="0"/>
            <a:r>
              <a:rPr lang="cs-CZ" sz="800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Halogeny-</a:t>
            </a:r>
            <a:br>
              <a:rPr lang="cs-CZ" sz="800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</a:br>
            <a:r>
              <a:rPr lang="cs-CZ" sz="8000">
                <a:solidFill>
                  <a:srgbClr val="355E00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Prvky 17.skupiny</a:t>
            </a:r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xmlns="" id="{827FBE75-3562-4401-9D16-C1655D966F10}"/>
              </a:ext>
            </a:extLst>
          </p:cNvPr>
          <p:cNvSpPr txBox="1"/>
          <p:nvPr/>
        </p:nvSpPr>
        <p:spPr>
          <a:xfrm>
            <a:off x="1836179" y="4953798"/>
            <a:ext cx="6407996" cy="1081076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>
                <a:solidFill>
                  <a:srgbClr val="2A6099"/>
                </a:solidFill>
                <a:uFillTx/>
                <a:latin typeface="Comic Sans MS"/>
              </a:rPr>
              <a:t>Ing.L.Johnová</a:t>
            </a:r>
            <a:endParaRPr lang="cs-CZ" sz="2800" b="0" i="0" u="none" strike="noStrike" kern="1200" cap="none" spc="-1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>
                <a:solidFill>
                  <a:srgbClr val="2A6099"/>
                </a:solidFill>
                <a:uFillTx/>
                <a:latin typeface="Comic Sans MS"/>
              </a:rPr>
              <a:t>ZŠ Lom</a:t>
            </a:r>
            <a:endParaRPr lang="cs-CZ" sz="2800" b="0" i="0" u="none" strike="noStrike" kern="1200" cap="none" spc="-1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15DA6B37-4EC8-4C89-8452-D6DD025543F2}"/>
              </a:ext>
            </a:extLst>
          </p:cNvPr>
          <p:cNvSpPr txBox="1"/>
          <p:nvPr/>
        </p:nvSpPr>
        <p:spPr>
          <a:xfrm>
            <a:off x="2160015" y="350635"/>
            <a:ext cx="5183263" cy="80568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 dirty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17.SKUPINY</a:t>
            </a:r>
            <a:endParaRPr lang="cs-CZ" sz="4000" b="1" i="0" u="none" strike="noStrike" kern="1200" cap="none" spc="0" baseline="0" dirty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xmlns="" id="{65D3691E-416B-4E44-BAF8-13885EE3F201}"/>
              </a:ext>
            </a:extLst>
          </p:cNvPr>
          <p:cNvGrpSpPr/>
          <p:nvPr/>
        </p:nvGrpSpPr>
        <p:grpSpPr>
          <a:xfrm>
            <a:off x="276843" y="1399681"/>
            <a:ext cx="9574189" cy="5581442"/>
            <a:chOff x="276843" y="1399681"/>
            <a:chExt cx="9574189" cy="5581442"/>
          </a:xfrm>
        </p:grpSpPr>
        <p:grpSp>
          <p:nvGrpSpPr>
            <p:cNvPr id="4" name="Skupina 3">
              <a:extLst>
                <a:ext uri="{FF2B5EF4-FFF2-40B4-BE49-F238E27FC236}">
                  <a16:creationId xmlns:a16="http://schemas.microsoft.com/office/drawing/2014/main" xmlns="" id="{279D3C3C-CD00-41A5-93AF-6BD593E6F30A}"/>
                </a:ext>
              </a:extLst>
            </p:cNvPr>
            <p:cNvGrpSpPr/>
            <p:nvPr/>
          </p:nvGrpSpPr>
          <p:grpSpPr>
            <a:xfrm>
              <a:off x="276843" y="1399681"/>
              <a:ext cx="1046869" cy="5566684"/>
              <a:chOff x="276843" y="1399681"/>
              <a:chExt cx="1046869" cy="5566684"/>
            </a:xfrm>
          </p:grpSpPr>
          <p:pic>
            <p:nvPicPr>
              <p:cNvPr id="5" name="Obrázek 4">
                <a:extLst>
                  <a:ext uri="{FF2B5EF4-FFF2-40B4-BE49-F238E27FC236}">
                    <a16:creationId xmlns:a16="http://schemas.microsoft.com/office/drawing/2014/main" xmlns="" id="{AA36991D-3525-4976-9489-91930ECCD9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lum/>
                <a:alphaModFix/>
              </a:blip>
              <a:srcRect l="765" t="1311" r="765" b="1311"/>
              <a:stretch>
                <a:fillRect/>
              </a:stretch>
            </p:blipFill>
            <p:spPr>
              <a:xfrm>
                <a:off x="283317" y="1399681"/>
                <a:ext cx="1040395" cy="579601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6" name="Obrázek 5">
                <a:extLst>
                  <a:ext uri="{FF2B5EF4-FFF2-40B4-BE49-F238E27FC236}">
                    <a16:creationId xmlns:a16="http://schemas.microsoft.com/office/drawing/2014/main" xmlns="" id="{19485775-40C1-4FD1-86BF-145D99322E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276843" y="2026804"/>
                <a:ext cx="1042196" cy="4939561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</p:grpSp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xmlns="" id="{24A062BC-ED52-4CF8-81E8-38D7755511E9}"/>
                </a:ext>
              </a:extLst>
            </p:cNvPr>
            <p:cNvGrpSpPr/>
            <p:nvPr/>
          </p:nvGrpSpPr>
          <p:grpSpPr>
            <a:xfrm>
              <a:off x="6698876" y="1399681"/>
              <a:ext cx="3152156" cy="4862879"/>
              <a:chOff x="6698876" y="1399681"/>
              <a:chExt cx="3152156" cy="4862879"/>
            </a:xfrm>
          </p:grpSpPr>
          <p:pic>
            <p:nvPicPr>
              <p:cNvPr id="8" name="Obrázek 7">
                <a:extLst>
                  <a:ext uri="{FF2B5EF4-FFF2-40B4-BE49-F238E27FC236}">
                    <a16:creationId xmlns:a16="http://schemas.microsoft.com/office/drawing/2014/main" xmlns="" id="{B7E6EFB2-6398-4FC0-AF23-BC3A27AE7C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lum/>
                <a:alphaModFix/>
              </a:blip>
              <a:srcRect t="1311" r="257" b="1311"/>
              <a:stretch>
                <a:fillRect/>
              </a:stretch>
            </p:blipFill>
            <p:spPr>
              <a:xfrm>
                <a:off x="6702122" y="1399681"/>
                <a:ext cx="3140278" cy="576355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9" name="Obrázek 8">
                <a:extLst>
                  <a:ext uri="{FF2B5EF4-FFF2-40B4-BE49-F238E27FC236}">
                    <a16:creationId xmlns:a16="http://schemas.microsoft.com/office/drawing/2014/main" xmlns="" id="{B2311C36-BD2A-492F-AF8B-B6CDF87E71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6698876" y="2030041"/>
                <a:ext cx="3152156" cy="4232519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</p:grp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xmlns="" id="{A37ED635-44B1-4A74-A253-F11977522109}"/>
                </a:ext>
              </a:extLst>
            </p:cNvPr>
            <p:cNvGrpSpPr/>
            <p:nvPr/>
          </p:nvGrpSpPr>
          <p:grpSpPr>
            <a:xfrm>
              <a:off x="1383121" y="3507117"/>
              <a:ext cx="5237993" cy="3474006"/>
              <a:chOff x="1383121" y="3507117"/>
              <a:chExt cx="5237993" cy="3474006"/>
            </a:xfrm>
          </p:grpSpPr>
          <p:pic>
            <p:nvPicPr>
              <p:cNvPr id="11" name="Obrázek 10">
                <a:extLst>
                  <a:ext uri="{FF2B5EF4-FFF2-40B4-BE49-F238E27FC236}">
                    <a16:creationId xmlns:a16="http://schemas.microsoft.com/office/drawing/2014/main" xmlns="" id="{F28165D0-86D5-4472-A92F-DDAD5571E2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lum/>
                <a:alphaModFix/>
              </a:blip>
              <a:srcRect l="153" t="1311" r="379" b="1311"/>
              <a:stretch>
                <a:fillRect/>
              </a:stretch>
            </p:blipFill>
            <p:spPr>
              <a:xfrm>
                <a:off x="1404719" y="3507117"/>
                <a:ext cx="5216395" cy="579958"/>
              </a:xfrm>
              <a:prstGeom prst="rect">
                <a:avLst/>
              </a:prstGeom>
              <a:noFill/>
              <a:ln w="12600" cap="sq">
                <a:solidFill>
                  <a:srgbClr val="000000"/>
                </a:solidFill>
                <a:prstDash val="solid"/>
                <a:miter/>
              </a:ln>
            </p:spPr>
          </p:pic>
          <p:pic>
            <p:nvPicPr>
              <p:cNvPr id="12" name="Obrázek 11">
                <a:extLst>
                  <a:ext uri="{FF2B5EF4-FFF2-40B4-BE49-F238E27FC236}">
                    <a16:creationId xmlns:a16="http://schemas.microsoft.com/office/drawing/2014/main" xmlns="" id="{132E549B-C0EA-4019-A448-D3F366B4F2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lum/>
                <a:alphaModFix/>
              </a:blip>
              <a:srcRect/>
              <a:stretch>
                <a:fillRect/>
              </a:stretch>
            </p:blipFill>
            <p:spPr>
              <a:xfrm>
                <a:off x="1383121" y="4145761"/>
                <a:ext cx="5230075" cy="2835362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D062168B-B224-4D26-AC09-7AF79564B8EF}"/>
              </a:ext>
            </a:extLst>
          </p:cNvPr>
          <p:cNvSpPr txBox="1"/>
          <p:nvPr/>
        </p:nvSpPr>
        <p:spPr>
          <a:xfrm>
            <a:off x="654628" y="1242715"/>
            <a:ext cx="9060871" cy="55944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Halogeny jsou prvky 17. skupiny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PSP( dříve skupiny VII. A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endParaRPr lang="cs-CZ" sz="2800" b="1" i="0" u="none" strike="noStrike" kern="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Stavba: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7. skupina-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mají ve valenční elektronové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vrstvě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7               valenčních elektronů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anionty:  - fluoridy  F</a:t>
            </a:r>
            <a:r>
              <a:rPr lang="cs-CZ" sz="2800" b="0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-1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		- chloridy  Cl</a:t>
            </a:r>
            <a:r>
              <a:rPr lang="cs-CZ" sz="2800" b="0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-1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		- bromidy  Br</a:t>
            </a:r>
            <a:r>
              <a:rPr lang="cs-CZ" sz="2800" b="0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-1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		- jodidy  I</a:t>
            </a:r>
            <a:r>
              <a:rPr lang="cs-CZ" sz="2800" b="0" i="0" u="none" strike="noStrike" kern="1200" cap="none" spc="0" baseline="30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-1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9F48BA70-F325-42B5-975C-446BF525F8AA}"/>
              </a:ext>
            </a:extLst>
          </p:cNvPr>
          <p:cNvSpPr txBox="1"/>
          <p:nvPr/>
        </p:nvSpPr>
        <p:spPr>
          <a:xfrm>
            <a:off x="901004" y="359596"/>
            <a:ext cx="7526984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Halogeny - Prvky 17.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26A8E2A1-0312-4798-9B01-07399CEB4B1F}"/>
              </a:ext>
            </a:extLst>
          </p:cNvPr>
          <p:cNvSpPr txBox="1"/>
          <p:nvPr/>
        </p:nvSpPr>
        <p:spPr>
          <a:xfrm>
            <a:off x="554400" y="1242715"/>
            <a:ext cx="9161099" cy="45938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Jejich název odvozen od řeckého hals - sůl 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g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ennó – tvořím – prvky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solitvorný</a:t>
            </a: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fluor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F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chlor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Cl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brom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(Br)</a:t>
            </a: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jod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(I)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astat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(At) – radioaktivní polokov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tennessin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(Ts) – radioaktivní uměle vyrobený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8D3771EC-02B6-4C1A-91EF-810E4EE3F7C8}"/>
              </a:ext>
            </a:extLst>
          </p:cNvPr>
          <p:cNvSpPr txBox="1"/>
          <p:nvPr/>
        </p:nvSpPr>
        <p:spPr>
          <a:xfrm>
            <a:off x="901004" y="359596"/>
            <a:ext cx="7526984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Halogeny - Prvky 17.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5ADB0B1F-B8C0-4F88-9190-EDC4C3D0613E}"/>
              </a:ext>
            </a:extLst>
          </p:cNvPr>
          <p:cNvSpPr txBox="1"/>
          <p:nvPr/>
        </p:nvSpPr>
        <p:spPr>
          <a:xfrm>
            <a:off x="554400" y="1242715"/>
            <a:ext cx="9161099" cy="759581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Vytvářejí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dvouatomové molekuly -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F</a:t>
            </a:r>
            <a:r>
              <a:rPr lang="cs-CZ" sz="2800" b="0" i="0" u="none" strike="noStrike" kern="1200" cap="none" spc="0" baseline="-25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 Cl</a:t>
            </a:r>
            <a:r>
              <a:rPr lang="cs-CZ" sz="2800" b="0" i="0" u="none" strike="noStrike" kern="1200" cap="none" spc="0" baseline="-25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 Br</a:t>
            </a:r>
            <a:r>
              <a:rPr lang="cs-CZ" sz="2800" b="0" i="0" u="none" strike="noStrike" kern="1200" cap="none" spc="0" baseline="-25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 I</a:t>
            </a:r>
            <a:r>
              <a:rPr lang="cs-CZ" sz="2800" b="0" i="0" u="none" strike="noStrike" kern="1200" cap="none" spc="0" baseline="-2500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2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Jsou velmi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reaktivní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(vysoká elektronegativita)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roto se vyskytují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pouze vázané ve sloučeninách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(halit, fluorit)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Halogeny se také slučují navzájem.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Jsou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jedovaté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žíravé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Biogenní prvky –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fluor, chlor, jod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i="0" u="none" strike="noStrike" kern="0" cap="none" spc="0" baseline="0">
              <a:solidFill>
                <a:srgbClr val="5B9BD5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i="0" u="none" strike="noStrike" kern="0" cap="none" spc="0" baseline="0">
              <a:solidFill>
                <a:srgbClr val="5B9BD5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1" i="0" u="none" strike="noStrike" kern="0" cap="none" spc="0" baseline="0">
              <a:solidFill>
                <a:srgbClr val="5B9BD5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1B1139D7-9215-4034-ADDD-A244EDE64CC5}"/>
              </a:ext>
            </a:extLst>
          </p:cNvPr>
          <p:cNvSpPr txBox="1"/>
          <p:nvPr/>
        </p:nvSpPr>
        <p:spPr>
          <a:xfrm>
            <a:off x="1168767" y="359596"/>
            <a:ext cx="699144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Halogeny Prvky 17.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DAC5A2C5-F83C-471B-B86B-A701E6857452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94607" y="1889013"/>
            <a:ext cx="3806354" cy="131138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B464BA5-98D8-4BEC-99B5-68D9A6B853C9}"/>
              </a:ext>
            </a:extLst>
          </p:cNvPr>
          <p:cNvSpPr txBox="1"/>
          <p:nvPr/>
        </p:nvSpPr>
        <p:spPr>
          <a:xfrm>
            <a:off x="459760" y="1284274"/>
            <a:ext cx="9161099" cy="588046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Fluor (F)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zelenožlutý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 velmi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jedovatý plyn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 zapáchá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nejvyšší elektronegativitu, velmi reaktivní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pouze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vázaný ve sloučeninách -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minerál fluorit</a:t>
            </a:r>
            <a:endParaRPr lang="cs-CZ" sz="2800" b="1" i="0" u="none" strike="noStrike" kern="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</a:t>
            </a:r>
            <a:r>
              <a:rPr lang="cs-CZ" sz="16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(kazivec - fluorit vápenatý CaF2)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6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800" b="0" i="0" u="none" strike="noStrike" kern="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biogenní prvek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– (součást živých organismů)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– v kostech, zubech,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 přítomen v pitné vodě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výroba teflonu, freonů, přidává se do zubních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past pro zvyšování tvrdosti zubní skloviny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46BE76A7-6D8D-4034-A44A-350D06BA6AA3}"/>
              </a:ext>
            </a:extLst>
          </p:cNvPr>
          <p:cNvSpPr txBox="1"/>
          <p:nvPr/>
        </p:nvSpPr>
        <p:spPr>
          <a:xfrm>
            <a:off x="901004" y="359596"/>
            <a:ext cx="7526984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Halogeny - Prvky 17.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BE950C4F-E08C-4BA0-98CF-83005DFF1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1771" y="3252356"/>
            <a:ext cx="2286000" cy="178724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1EA52426-E877-4F67-A1F4-E6F983AC1442}"/>
              </a:ext>
            </a:extLst>
          </p:cNvPr>
          <p:cNvSpPr txBox="1"/>
          <p:nvPr/>
        </p:nvSpPr>
        <p:spPr>
          <a:xfrm>
            <a:off x="459760" y="1284274"/>
            <a:ext cx="9161099" cy="55944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Chlor (F)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světlezelený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 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jedovatý plyn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, štiplavého zápachu,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   který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dráždí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a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leptá sliznice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velmi reaktivní, proto se vyskytuje pouze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vázaný ve - sloučeninách(jsou rozpuštěné v mořské vodě, slaná jezera)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minerál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halit- sůl kamenná NaCl</a:t>
            </a:r>
            <a:endParaRPr lang="cs-CZ" sz="2800" b="1" i="0" u="none" strike="noStrike" kern="1200" cap="none" spc="0" baseline="0">
              <a:solidFill>
                <a:srgbClr val="000000"/>
              </a:solidFill>
              <a:uFillTx/>
              <a:latin typeface="Comic Sans MS" pitchFamily="66"/>
              <a:ea typeface="Lucida Sans Unicode" pitchFamily="2"/>
              <a:cs typeface="Tahoma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-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biogenní prvek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– (součást živých organismů) 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–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je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800" b="0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součástí žaludeční šťávy krevní plazmy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 desinfekční prostředek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při výrobě pitné vody(hubí choroboplodné zárodky, bakterie),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savo,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bělící účinky –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bělení papíru, textilu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FD11E41D-08C9-4525-9B21-85D614C0A05A}"/>
              </a:ext>
            </a:extLst>
          </p:cNvPr>
          <p:cNvSpPr txBox="1"/>
          <p:nvPr/>
        </p:nvSpPr>
        <p:spPr>
          <a:xfrm>
            <a:off x="2380192" y="359596"/>
            <a:ext cx="45686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17.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D4BE217B-7577-49D2-BCA8-65616C2CA738}"/>
              </a:ext>
            </a:extLst>
          </p:cNvPr>
          <p:cNvSpPr txBox="1"/>
          <p:nvPr/>
        </p:nvSpPr>
        <p:spPr>
          <a:xfrm>
            <a:off x="459760" y="1284274"/>
            <a:ext cx="9161099" cy="20921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5B9BD5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Chlor (F)</a:t>
            </a:r>
            <a:r>
              <a:rPr lang="cs-CZ" sz="2800" b="1" i="0" u="none" strike="noStrike" kern="120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Použití: desinfekční prostředek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při výrobě pitné vody(hubí choroboplodné zárodky, bakterie),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savo, </a:t>
            </a:r>
            <a:r>
              <a:rPr lang="cs-CZ" sz="2800" b="1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bělící účinky – </a:t>
            </a:r>
            <a:r>
              <a:rPr lang="cs-CZ" sz="2800" b="0" i="0" u="none" strike="noStrike" kern="0" cap="none" spc="0" baseline="0">
                <a:solidFill>
                  <a:srgbClr val="0000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bělení papíru, textilu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0B2C4F04-BE7E-4587-B58B-BB4229D048D3}"/>
              </a:ext>
            </a:extLst>
          </p:cNvPr>
          <p:cNvSpPr txBox="1"/>
          <p:nvPr/>
        </p:nvSpPr>
        <p:spPr>
          <a:xfrm>
            <a:off x="2380192" y="359596"/>
            <a:ext cx="4568607" cy="80568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1" i="0" u="none" strike="noStrike" kern="0" cap="none" spc="0" baseline="0">
                <a:solidFill>
                  <a:srgbClr val="0047FF"/>
                </a:solidFill>
                <a:effectLst>
                  <a:outerShdw dist="17962" dir="2700000">
                    <a:srgbClr val="000000"/>
                  </a:outerShdw>
                </a:effectLst>
                <a:uFillTx/>
                <a:latin typeface="Comic Sans MS" pitchFamily="66"/>
                <a:ea typeface="Lucida Sans Unicode" pitchFamily="2"/>
                <a:cs typeface="Tahoma" pitchFamily="2"/>
              </a:rPr>
              <a:t>Prvky 17. skupiny</a:t>
            </a:r>
            <a:endParaRPr lang="cs-CZ" sz="4000" b="1" i="0" u="none" strike="noStrike" kern="1200" cap="none" spc="0" baseline="0">
              <a:solidFill>
                <a:srgbClr val="0047FF"/>
              </a:solidFill>
              <a:effectLst>
                <a:outerShdw dist="17962" dir="2700000">
                  <a:srgbClr val="000000"/>
                </a:outerShdw>
              </a:effectLst>
              <a:uFillTx/>
              <a:latin typeface="Comic Sans MS" pitchFamily="66"/>
              <a:ea typeface="Lucida Sans Unicode" pitchFamily="2"/>
              <a:cs typeface="Tahoma" pitchFamily="2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xmlns="" id="{DB0E8EEF-9CFE-46EE-9927-1AE5F8F3C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412" y="3495467"/>
            <a:ext cx="3013359" cy="341861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techpo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12929</TotalTime>
  <Words>500</Words>
  <Application>Microsoft Office PowerPoint</Application>
  <PresentationFormat>Vlastní</PresentationFormat>
  <Paragraphs>89</Paragraphs>
  <Slides>12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23" baseType="lpstr">
      <vt:lpstr>NSimSun</vt:lpstr>
      <vt:lpstr>Albany</vt:lpstr>
      <vt:lpstr>Arial</vt:lpstr>
      <vt:lpstr>Calibri</vt:lpstr>
      <vt:lpstr>Comic Sans MS</vt:lpstr>
      <vt:lpstr>Lucida Sans Unicode</vt:lpstr>
      <vt:lpstr>Mangal</vt:lpstr>
      <vt:lpstr>Tahoma</vt:lpstr>
      <vt:lpstr>Times New Roman</vt:lpstr>
      <vt:lpstr>Výchozí</vt:lpstr>
      <vt:lpstr>lyt techpoly</vt:lpstr>
      <vt:lpstr>Prezentace aplikace PowerPoint</vt:lpstr>
      <vt:lpstr>Halogeny- Prvky 17.skupiny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Kovy alkalických zemin</dc:title>
  <dc:creator>Lada</dc:creator>
  <cp:lastModifiedBy>Zmrzlý Rostislav</cp:lastModifiedBy>
  <cp:revision>215</cp:revision>
  <dcterms:created xsi:type="dcterms:W3CDTF">2010-07-10T16:20:51Z</dcterms:created>
  <dcterms:modified xsi:type="dcterms:W3CDTF">2021-03-13T09:39:41Z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