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4"/>
  </p:notesMasterIdLst>
  <p:handoutMasterIdLst>
    <p:handoutMasterId r:id="rId25"/>
  </p:handoutMasterIdLst>
  <p:sldIdLst>
    <p:sldId id="275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FD3A8A15-4F1F-4466-A133-84FBA0AC7749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146D2F0-3CEA-4042-812E-0C417FB8405E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7FB2C8A-D13B-44BF-B1B2-D414A135C13C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9E8F2EE-BFB7-4EE5-A3DF-937F4495FC09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BB158B0-6680-4F6F-8F62-B266FD535091}" type="slidenum">
              <a:t>‹#›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305433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CBAF80C1-9DC8-4079-B97D-1C2B43C52E0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00871AF-204F-4B18-9645-4AA714AE01F5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4" name="Zástupný symbol pro záhlaví 3">
            <a:extLst>
              <a:ext uri="{FF2B5EF4-FFF2-40B4-BE49-F238E27FC236}">
                <a16:creationId xmlns:a16="http://schemas.microsoft.com/office/drawing/2014/main" id="{08CAF9D8-2218-439D-B798-C3ABC6C6252A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0A66FCF-8C7A-4B37-B2DB-28F164369CA1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231FB62-8C5B-4268-AC1C-D72031A9B97E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39E4A8-20CB-41EA-9F6B-2E7A12ED119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EFE99FD9-ABBB-4AC0-A980-4FE20D59FC1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117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0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cs-CZ" sz="2000" b="0" i="0" u="none" strike="noStrike" kern="1200" cap="none" spc="0" baseline="0">
        <a:solidFill>
          <a:srgbClr val="000000"/>
        </a:solidFill>
        <a:uFillTx/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3C2FDB73-8CC8-4964-B1B1-FEDA45CE1056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3091115-95E1-4366-BDF9-9B633867190E}" type="slidenum">
              <a:t>2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25DE5C8E-9FAF-474D-964C-7D7A8889C7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52E9A703-CFD3-4D49-8DF4-1601EDFD94B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2E7808E1-74C7-4DCE-9965-DDEBDC786862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5CF9B4F-16C5-4FC5-B8D6-5C07C50E8ADC}" type="slidenum">
              <a:t>11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AB994AB7-AA73-412A-8214-2D10E88968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01821F93-E402-4D4E-A784-3A8992B3DDB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59A767B8-7BE3-41CA-B9EA-9761605640D0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00D9D92-D5B1-41E2-9966-A8755CA548BC}" type="slidenum">
              <a:t>12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624FCAC4-87D8-489C-906D-DBE1029BDB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F86E9B43-E09B-49B5-908D-CEB8F2BF596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3B797B85-799A-4525-8083-A698AD71C3C4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36CF128-A139-445B-AF0F-D6F9199587C5}" type="slidenum">
              <a:t>13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B339525B-9445-4111-8107-208475888E6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0E4D391D-2838-4CAD-BE94-98523A9433B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672964A0-BCE3-4CDC-9277-2E4CCB185640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A0E8D1D-C6A7-40E8-B320-AC928E17DAC1}" type="slidenum">
              <a:t>14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9E638570-D62B-4248-A548-2DE97996CF9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6D0E8ECA-03BF-4412-82FA-4906DC81A5B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D423E2D8-CBFD-46E2-867C-F81E9CBEE655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2592109-2E39-40E1-B9B3-1FA177503675}" type="slidenum">
              <a:t>15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1981D4F8-A289-4F1A-934E-1E745A2158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4C191C59-5560-45ED-869C-52C02AFD8C4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A6DA0680-2052-4A8E-9CA2-8B66F2ED5493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C4D4CFD-CC67-473B-B418-1B92BD91FD13}" type="slidenum">
              <a:t>16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0D909BF4-B6F9-4F80-8E20-8EBEE38A32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4A1D69CB-D8B8-4600-BE8F-DCF175C23A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4F570E34-3AC6-43E3-BC9F-F4241C1F82DF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631D0E6-EE60-42E0-B3CE-6852543478FF}" type="slidenum">
              <a:t>17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827FAFBB-F0EB-497D-938A-5A0BFE7A8A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8DB7B455-DDED-49B9-BCB0-E31B823FA8E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F417B7BF-EF8F-4C14-AEDF-5DE1DF31E01B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1769D23-6016-4C01-8661-18BD82491040}" type="slidenum">
              <a:t>18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6E1D5F87-F1FF-4899-B35F-85B617BF5D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E7109AE5-FEAF-4182-BC4E-0E06B721850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5CF3BD70-0B7A-405B-9808-A42B842EA7AE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3049D36-26AC-4394-93B5-94C9A39F6FE5}" type="slidenum">
              <a:t>19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3495A41E-4E58-475D-9F8E-35E4E46BE7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F9EC0FD7-86E4-49D9-A6E0-199349D4C27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E40B7C96-9D7E-4BEE-8774-0566271C9116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35C4C3F-0E76-4169-80A3-E7881684D98E}" type="slidenum">
              <a:t>20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949BEEAF-5EAA-4E4D-B385-FB941AD125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698FB93C-A95B-45DC-A05D-6316FBD379F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EFADE778-D8DB-42F4-9BFB-DE203F08A04D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2D1B851-8F22-47E6-B1A6-7FD350DB05BA}" type="slidenum">
              <a:t>3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F2663418-1A95-423B-A4AB-53E49B5AD2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5403B5D3-7372-42A2-9933-84BCA76006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C6B4554C-4EC2-4D29-9E87-4792F73684FE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62C1751-562C-4F91-AB4A-0474B5A8E1AD}" type="slidenum">
              <a:t>4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DF0975C7-8F11-40EC-8632-0C8681B3A16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5B6D9AFE-25F8-49B5-9D07-B5C442E556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EFB237E7-589C-42A4-AB46-9473F3D567DD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6B50530-C30D-4AA4-8DDB-EB31FD66BB44}" type="slidenum">
              <a:t>5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96AC99AA-A37D-4336-8842-EEBA89B834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5A640EAC-2459-4739-BAAF-682CB4D135E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0EFFBD74-1652-4E9D-BCDF-1716C21DFA2E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139860E-61C6-43D4-9807-188046B9FD17}" type="slidenum">
              <a:t>6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59C911A9-0A33-4225-9AC3-9FB40F5DF4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F9A3FB34-F9C3-464B-A8CF-1A16A05F182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6EC055DA-AC0C-42F9-BECD-18D91D78A8C6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F00CDE4-B507-4A7D-A556-4EB0B10B128D}" type="slidenum">
              <a:t>7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7104F940-5C13-428D-94DA-D370ED3E1E8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0D75FDDD-2F9E-425B-A0A0-218EC73961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CE5B4E30-4349-4624-98C6-7DDC77CA4A62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F776CF2-2435-4AEA-9B63-CD0AAA9A8A73}" type="slidenum">
              <a:t>8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4B4B8FC7-7806-42C8-9F91-C3E9DC029B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5CEBFBF7-ADE3-4F19-A0B3-3362E24FBE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5783AFB0-D749-4182-A8FC-E305CAE41A2D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285E323-DC7D-4E4E-9348-09B94FC540A3}" type="slidenum">
              <a:t>9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E73ED683-6D20-4CD2-816D-C869E8C690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AE743A9B-242D-4428-9144-659BE034487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70FCAAF4-D32A-4084-948C-BAE5586E3592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1D77EF7-6B84-4EEB-940A-96EFA559A3CB}" type="slidenum">
              <a:t>10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26544E95-F8C0-4D42-9DAA-3801B1BFA6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7847F587-40C0-4A58-B84F-3C3AAB34C7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9667B-F723-443C-A969-6D07431EF63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A1B5618-79ED-4247-AD3D-8FDCDE4DF3B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8B0078-61F6-4675-A9B6-E1D10BFAA9F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F984B3-B0A7-46CC-AEEC-B569DB9D640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A993CB-4191-453D-9DF6-C6D70965D7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A94524-F1CF-489F-AFC5-D19F4110C4F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2943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C0902C-8C8C-41F4-BABA-2AD8158759C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0FD3EA3-0385-4834-81B2-41C05731E55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A149EF-95DC-47AD-ADE2-B8E6F64703B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F4A525-4012-4DC5-BFF9-D56BA0E1E79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F8D1A6-B987-4172-BF6F-737849AFD4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D6AF0A4-F4F9-45FE-A578-B852089C0CD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096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2660A87-1350-4AF8-A289-3146CDD6045D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0107816-1FEF-46F4-9D60-E6AAD235688A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572FFF-E300-441B-A485-EDB1E1AC666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5F00D6-1B90-463E-9684-D0727F45C0F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318F72-6AE4-45BC-A3F5-1428953E8D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8F34E9-A2CA-44F6-A67E-E8292D7A374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428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0076CF-F82B-4E10-BFC4-BC0AAEBB0F5A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D02305B-EB46-4E4F-A51E-10F3284D711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A018B1-0642-486A-BAF4-3C046E2DDD7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7AB01A-0218-4E81-AFE0-39C1BFB796B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11FBAA-C43C-46DC-9103-FE70B3D0BD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8221A7F-B35C-4952-B975-45122B198E7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5729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994E0D-70F5-474F-8842-3159557C42D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2B83F4-B06F-4A57-8B44-44439AF4D946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3124DE-038D-46D9-A204-EA1AEE3BDA8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4EEA5D-41F9-4806-900D-FB12FDD4E31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638A4D9-43A2-474A-8463-C1249764810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C8B344-378C-406F-A872-ED4A1163409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2720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3D5CBC-5B69-4072-8B11-8866269D3B5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F83A091-7DBA-465B-BBF7-AC058FCC34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80622D-817C-4223-B39E-35C3BB868C6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E60E1F-131A-411F-86AE-290C04DE349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FA7A72-14C0-4AF3-96DF-D76C1E194AD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042117-98DA-4873-B2D1-711958C2052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5905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632368-8411-4651-B9A5-7F3D7585FF2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9F4610-327E-4077-B6EA-BD531E1BB4F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359273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AA906FA-CA0C-441C-8998-A303BFD9F4F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014917" y="1768477"/>
            <a:ext cx="4359273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8343B3B-622C-43A5-B659-7B464D85D22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8A520E5-7C39-40D7-A5B3-D0E134CC711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FE97CC3-3DA5-4EF5-90FA-F538836240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DFE1068-4687-40FF-A4D8-3FBF70D48CE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379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5B4773-D2BC-4118-950F-FE4D2E789D7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2891EC-7852-4361-9298-6BE62C41942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8F2E931-DFD9-4601-AB47-4729E3A692E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7C23C99-3688-4A31-93EA-03822553C3B1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0A82CBB-0A64-48CC-B6A2-097B91B0E014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756F061-BCEB-4A5F-9AF2-301BADD75DA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92CE36A-C87F-4EC0-BFA7-74D90D0553C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633859C-8AB7-429D-A721-5EDF4CF4A5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450633-74BF-49FD-9040-5E65F8EA6D3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862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BBA1A-56C9-4E0E-B48C-CC4A380CE37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D831AF3-3373-4D8D-850E-4E544D38E30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0A8ED0D-5FB0-4B87-8A29-A89566F8C93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57C4779-5E3B-40D0-8AEB-B9C1849D89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FBF507-1CF4-4C20-8119-7A5801B8481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0863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754D809-D108-472B-96DA-373D2596FFA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947DBE9-96EE-498B-BB25-B389D97A84D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E2F87A6-4C9A-49ED-9C29-D1A80FCC7D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0C7F08-7BD9-4FB8-B1CC-8802BF2FE89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1661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16C6C0-0672-4CB6-B1AC-C1A45FF1FDE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25FB2F-CA23-402A-8898-D533C87AD6E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91FE8AF-913F-42A1-8617-030804954E9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BB4E59E-5595-4354-BBD1-29F645DFA79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0A6B9C9-62D9-4571-9BEB-8557B53C18A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5CBF171-998F-4FE0-9096-435FD23945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2938AD1-5094-461F-A7F6-052B961E7ED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876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08A4E2-9274-4AB7-894D-16708E35C9B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3A23BE-DE4A-4040-87BC-59598C838A9F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A5A61E-71C9-4068-B728-558495E0C82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2FD1FA-F54F-40AC-9965-1DDB778712F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801099-3D3F-44C2-9B14-40DE18343DB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C3A6BB1-DCDB-430B-A0B1-03979981D73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3177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3443AA-CDF8-4E41-81BA-BFB1E4FEA9D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8693F84-8DA5-4560-BBA8-56CE0334F39C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755B269-D981-4E3F-B870-21634A850A0C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B6A361C-C6E3-4E25-84CC-1DF0421C622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8CF6DFA-F449-4134-AB26-EA347F2B762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A12343E-CAC0-4A64-92C7-C5CA4611C8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E556FBB-A709-4490-A20A-32D0B801DB3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78813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6FECE9-1BD4-45D4-AD7F-725CBE50443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835817E-A265-452F-9D1F-335D22E78CF3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29CDFA-8A4D-4D80-A23E-6412B4354EC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E83A41-CF77-4FE9-B435-319D5BB7E70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764882-49D2-4F1C-9ACA-A388634E01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9D9EDA-9D28-4888-A0D7-3B3A5448823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2519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0890B02-4CF5-49E2-9764-495538748A12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A8A86CD-A5D5-4D42-B126-DF2752BE9A3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1C00AE-D44C-4F4D-AAC7-2480EDE4C21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5E0BB1-52DF-4F87-A417-B86358F61B0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F77ABE-77BB-4C1F-A1E2-B8112C979CD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57A741-412F-45D6-9325-00092FCE894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2463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A462C7-8582-4E0C-9E88-966CD6EFFD1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34C8B8-6FC2-4B5A-B9B4-9B4B84564A3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E91ED0-DC5C-49EF-A5DB-2864F34244C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27F552-C424-4544-A902-ECBAE885964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352303-3CE3-47E5-A804-B9A431F4E85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865C2BA-4226-431F-9CB7-EF0F26549F0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4409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E8C67A-248C-40C1-B448-3FCE5E5BDF9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70679A-3AEE-4AF2-B473-F5EC93E65BE7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7B07E9-24A7-4E2C-A86C-C619710BD12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8F2BF1-211D-4DCF-AE17-B124CFD4936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81F41E-2753-4C11-A8DB-83F8DA4F57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CF6FC49-2E1B-42B4-9494-87712F613A5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59379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DB91CC-07C0-4D50-88D9-9184A568786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632B847-3C26-43E8-AFFB-86E4B9D1C52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84A999-5C12-4439-B32B-59CCA54E768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40D0D4-54CD-4276-802F-DF2A47323AA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097AD9-8254-4EF8-B3EF-663F4E6DD0A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02EC5B-CD8B-40F3-B080-77B2BF1F4E7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6166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0BBAA4-C0C3-4E92-BC92-3015880D920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B8E980-48F4-4D18-B715-0FBBC674E0A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95BB0D7-AEA8-48BE-AD9F-6B38D8216968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68525F6-932B-426A-8C94-DF0673527C9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6D8DDD8-3165-4747-B8C3-2FF02D4509B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BE2F935-E166-4A6E-AAA5-F60BA0C32D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2F5911F-63AD-47CD-82EC-64A9C936EB3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9531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3187C6-D011-4377-A0C5-BEBEF04217B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0B63BE-D151-4C1B-8515-27A855440BF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46B5016-2DEB-4556-8198-19E30921F5D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2F195C6-3E72-4557-B3C0-9E9FB6C17F86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708025E-EB4B-48E1-93A1-1A907269AC7D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A12B628-EFE0-46F2-8474-95916FFF290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AC27584-8178-4BF0-A2CB-BA6844C864C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7E69791-B9B2-4C75-9041-BD64CFD44ED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15EC488-59AE-4181-ACED-6324D0DBACC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8754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CB91D2-CBE6-4380-AC16-706DFB32477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04BACE9-8A1A-400A-8B1C-EBD4E713CA3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148D7C0-BAC2-4DA7-A980-951B8076532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1538796-6F1C-4ED4-9A34-D567353E236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63DE5BE-4EB8-44A8-BC17-677202B0E08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2765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BBA66B2-5245-4F6D-81C4-85130725F23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C37F01C-974F-43F4-8BAA-2DA2A48B5FD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2A35DC5-B692-4833-9741-A288B0387A1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CF0C80-DD35-4ECB-8A63-7FD85F93B04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67113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045ED3-F7B4-419A-A509-3712343F8B3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F9337D1-6818-4B53-A8AA-8D419765687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CA2C0E-BBAE-48CF-A929-86E7342A5A6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8A7BAD-2578-4CDE-821F-85959556707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0B716E-B359-4F06-9366-7AF3197B49A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31BABE-DA82-425E-9DEB-7A7A88A4314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82805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26283F-51E3-4B27-B643-F04C607B5F1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36E091-F116-4A4D-9D06-230AD9534ED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58D6E77-64F2-4B48-B252-BC237B65656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355B697-75B5-4D96-A425-3A2FD54B909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2691860-5586-497B-B7F6-C851C4617CD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BB215AA-BF0B-4F5B-AA29-78337FA4B2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36CB4AB-7C8D-4EB2-8F36-29C63E1ED8F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0008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1984C6-A361-48FA-80BF-13FD1C194E0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5BF18C1-BE7C-4BD8-955E-736DA397B346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89F84D8-4D93-4768-A40A-05426FD9A02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5EEA01C-7C84-42FC-A2B4-A922991193C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63B7C75-CFFB-49E0-AE10-C32DE3FFE07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3A3BA34-6B07-4FBA-B132-6FFF2DEC55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58DA65B-1F59-47AF-9361-4EE186CBCA4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9969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08A4C7-E7DB-4D71-BD7C-88D25193F6B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0BBBD29-079E-461E-B1E1-753270622C70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4E7165-8A72-4114-A610-DEB28C15360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3DC4A0-57B9-4F3C-9EE2-398DF883759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012C55-210A-4B7B-A0BC-477DC799F9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4B8902C-A664-420B-A29B-2A888EDE0F0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6519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F1F0469-800F-4FB3-B2E5-D4D348C4B553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8E6A880-F423-4213-803D-51AD6B72FE8E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2E946E-D0B8-4968-9D9F-6186AA37F1A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C53CBE-D1BE-43F5-A656-5112DA7BBDE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233575A-AA32-4C37-B8C7-E4931D2F531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FE0FEF-FECD-46ED-9759-DEA9A94DDAA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996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2F5B24-DF9D-40B4-A7C7-29BA3577958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006801-89D9-4286-8C15-D8F2C4F5971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0BDACC-BAB1-44E1-B1DD-041E2F5CE7F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4E1C3DB-4965-471E-859B-18018CC282D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FC1A508-39AD-446E-86EB-EB30FE6D1D7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5444268-001E-4B93-A291-2C3BD1F8187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2615929-6DB1-4DAB-8426-9A010CA2FFB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698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78F719-5812-44AE-8E12-CBEFD19FFF0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AF76445-276A-4A05-AA88-705A5191717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3232628-0060-493A-8911-2786D68FC015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34763BD-AC6F-439B-A89D-9DFB20A9B40C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4EA7790-01FD-464A-84E8-89A2C352F642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68E5BDE-3868-4562-B6D0-205893A3EA9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B2B5F18-A94E-4F0D-B7C1-DE98D43EBEE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F864E0B-EFD1-4813-9021-B726A244ADD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04D9D9-7646-481D-B8B3-A0A86A083FF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53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DCB95C-4BB0-40AE-9504-03ACCCE0FBF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D6D1761-D5E3-43D3-B5D0-FBCC1D26292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C12E88D-F02A-4174-84ED-6BC28104147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01F763A-4192-4D62-99D5-AB6BB4B417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87F825-D4B8-43F8-955F-34626B4FB5D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217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16D9C34-363F-411C-91E7-28AF5273DF5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E9782C4-CD4E-4A2F-B60A-3AD16761377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BE78131-555B-4BCB-B622-304ADE889F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272989-AE1C-4378-A0B4-87D22441E89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04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BE6097-1735-4101-B79C-A97655283BD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9AB690-4E81-4058-9E1D-31AEA28592C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EBF89BC-AA7E-4A8E-90A5-CB71D232BEC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5A12FF4-F268-4BE9-A848-30CD15883C6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C1A2C42-D0F5-46B3-AB17-F414EFF125A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503261-3359-4D94-B8D9-DB7F2CF2A2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BEEFE4-8258-4C57-B11F-A59A1492B42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221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93F697-0477-4AD0-97D6-F8FB448213C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CE2CB90-6D4D-4E5A-9AC3-7AEB430CCB39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5BA7A2A-94AE-41A0-8997-EF280236B15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710615C-3CFC-4105-8256-D02E1FBAECA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1C14052-0949-42FD-B239-A82667272EF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804E47-1B24-46E3-9835-71D49164AC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A3836A7-F957-4DCE-B213-6152A35B23D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11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BD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794C0FC-D936-4D7A-A314-E9A637F990E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67CB9BB-2B85-4144-B7DD-074AE2DD2F8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3848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AD7FF1-2E65-49ED-BAE7-FDCFFBC7DA90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863FFA-F566-418A-80CA-8F91A6648142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8EAEDF-3FFB-4F59-8B0A-B8FD03F59554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E27E3CD8-B282-4783-A16E-709A6849E0A2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Arial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Arial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1C7A7F4-E761-4236-8395-4130C0CD021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E47F549-0DB0-489C-9F1B-A03D72BE3C2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8870036" cy="43848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7CE8EB-2D65-4122-A60D-DFF221065EBA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F113A1-8DE1-4EEC-9E70-2FA4AFC5F674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F63917-052B-4D87-86E3-15D31544D110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A92124D2-3F90-4CC7-99D2-D585285C687B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Liberation Sans" pitchFamily="18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Liberation Sans" pitchFamily="18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51108F5-444C-4850-BB9B-289D624777A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EBBEDDB-A98C-49D2-9CC4-2D2D0CF1632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3848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A37812-DEC8-4271-92EA-8ABC3A242BB3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BD9075-CF44-41B8-A5D4-63F8F0D65F2B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437789-3871-4AC8-BB3E-5DB986C780A7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00608F72-EB02-46D7-B11B-400F4673DA9E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5280" b="1" i="0" u="none" strike="noStrike" kern="0" cap="none" spc="0" baseline="0">
          <a:solidFill>
            <a:srgbClr val="00008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cs-CZ" sz="2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C0B3BE-5149-4F28-8022-13A907007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sz="6000" kern="150" dirty="0"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</a:b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C44F14-6232-4CA6-AD2A-9A04BB5D5F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91" y="1039092"/>
            <a:ext cx="8694736" cy="5672860"/>
          </a:xfrm>
        </p:spPr>
        <p:txBody>
          <a:bodyPr/>
          <a:lstStyle/>
          <a:p>
            <a:r>
              <a:rPr lang="cs-CZ" kern="150" dirty="0">
                <a:solidFill>
                  <a:schemeClr val="tx1"/>
                </a:solidFill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9</a:t>
            </a:r>
            <a:r>
              <a:rPr lang="cs-CZ" sz="2400" kern="150" dirty="0">
                <a:solidFill>
                  <a:schemeClr val="tx1"/>
                </a:solidFill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.A Proteiny(bílkoviny)</a:t>
            </a:r>
            <a:br>
              <a:rPr lang="cs-CZ" sz="2400" kern="150" dirty="0">
                <a:solidFill>
                  <a:schemeClr val="tx1"/>
                </a:solidFill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</a:br>
            <a:r>
              <a:rPr lang="cs-CZ" sz="2400" kern="150" dirty="0">
                <a:solidFill>
                  <a:schemeClr val="tx1"/>
                </a:solidFill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Udělejte si výpisky z přiložené prezentace Proteiny(bílkoviny)</a:t>
            </a:r>
            <a:br>
              <a:rPr lang="cs-CZ" sz="2400" kern="150" dirty="0">
                <a:solidFill>
                  <a:schemeClr val="tx1"/>
                </a:solidFill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</a:br>
            <a:r>
              <a:rPr lang="cs-CZ" sz="2400" kern="150" dirty="0">
                <a:solidFill>
                  <a:schemeClr val="tx1"/>
                </a:solidFill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Písemně do sešitu odpovězte na otázku</a:t>
            </a:r>
            <a:r>
              <a:rPr lang="cs-CZ" sz="2400" kern="150" dirty="0">
                <a:solidFill>
                  <a:schemeClr val="tx1"/>
                </a:solidFill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: </a:t>
            </a:r>
            <a:r>
              <a:rPr lang="cs-CZ" kern="150" dirty="0">
                <a:solidFill>
                  <a:schemeClr val="tx1"/>
                </a:solidFill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Vyhledej, co je fibroin a k čemu se používá? </a:t>
            </a:r>
            <a:r>
              <a:rPr lang="cs-CZ" sz="2400" kern="150" dirty="0">
                <a:solidFill>
                  <a:schemeClr val="tx1"/>
                </a:solidFill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Práci máte na 14 dní.</a:t>
            </a:r>
            <a:br>
              <a:rPr lang="cs-CZ" sz="2400" kern="150" dirty="0">
                <a:solidFill>
                  <a:schemeClr val="tx1"/>
                </a:solidFill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</a:br>
            <a:r>
              <a:rPr lang="cs-CZ" sz="2400" kern="150" dirty="0">
                <a:solidFill>
                  <a:schemeClr val="tx1"/>
                </a:solidFill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Proteiny(bílkoviny)</a:t>
            </a:r>
            <a:r>
              <a:rPr lang="cs-CZ" sz="2400" b="1" kern="150" dirty="0">
                <a:solidFill>
                  <a:schemeClr val="tx1"/>
                </a:solidFill>
                <a:effectLst/>
                <a:latin typeface="Helvetica" panose="020B0604020202020204" pitchFamily="34" charset="0"/>
                <a:ea typeface="NSimSun" panose="02010609030101010101" pitchFamily="49" charset="-122"/>
                <a:cs typeface="Mangal" panose="02040503050203030202" pitchFamily="18" charset="0"/>
              </a:rPr>
              <a:t>.</a:t>
            </a:r>
            <a:r>
              <a:rPr lang="cs-CZ" sz="2400" kern="150" dirty="0">
                <a:solidFill>
                  <a:schemeClr val="tx1"/>
                </a:solidFill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  <a:t>pptx </a:t>
            </a:r>
            <a:br>
              <a:rPr lang="cs-CZ" sz="2400" kern="150" dirty="0">
                <a:solidFill>
                  <a:schemeClr val="tx1"/>
                </a:solidFill>
                <a:effectLst/>
                <a:latin typeface="Liberation Serif"/>
                <a:ea typeface="NSimSun" panose="02010609030101010101" pitchFamily="49" charset="-122"/>
                <a:cs typeface="Mangal" panose="02040503050203030202" pitchFamily="18" charset="0"/>
              </a:rPr>
            </a:br>
            <a:endParaRPr lang="cs-CZ" sz="2400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1123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B64BAEF6-8EC5-42DB-9D96-93CAD25B591A}"/>
              </a:ext>
            </a:extLst>
          </p:cNvPr>
          <p:cNvSpPr txBox="1"/>
          <p:nvPr/>
        </p:nvSpPr>
        <p:spPr>
          <a:xfrm>
            <a:off x="940323" y="494635"/>
            <a:ext cx="8198638" cy="150515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Regulační bílkoviny biokatalyzátory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73FFB91-EDD3-4482-BF27-6DCB1EBB3176}"/>
              </a:ext>
            </a:extLst>
          </p:cNvPr>
          <p:cNvSpPr txBox="1"/>
          <p:nvPr/>
        </p:nvSpPr>
        <p:spPr>
          <a:xfrm>
            <a:off x="554400" y="2106722"/>
            <a:ext cx="9303425" cy="409408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Biokatalyzátory svým působením umožňují,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ovlivňují a usměrňují průběh chemických dějů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v živém organizmu.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Podle funkce v organizmu se dělí na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- enzymy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- hormony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- vitamíny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41DEBEB1-A650-4C9C-8E35-B12D9C87A1D0}"/>
              </a:ext>
            </a:extLst>
          </p:cNvPr>
          <p:cNvSpPr txBox="1"/>
          <p:nvPr/>
        </p:nvSpPr>
        <p:spPr>
          <a:xfrm>
            <a:off x="940323" y="494635"/>
            <a:ext cx="8198638" cy="150515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Regulační bílkoviny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enzymy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E7408C3-213E-47A7-9BCC-A109341DB70D}"/>
              </a:ext>
            </a:extLst>
          </p:cNvPr>
          <p:cNvSpPr txBox="1"/>
          <p:nvPr/>
        </p:nvSpPr>
        <p:spPr>
          <a:xfrm>
            <a:off x="338757" y="2107435"/>
            <a:ext cx="9662400" cy="4626361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– katalyzují většinu chemických reakcí v živém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organizmu (dýchání, trávení, 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Arial CE" pitchFamily="2"/>
                <a:cs typeface="Arial CE" pitchFamily="2"/>
              </a:rPr>
              <a:t>…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působí pouze na určitý druh látky (škrob, 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Arial CE" pitchFamily="2"/>
                <a:cs typeface="Arial CE" pitchFamily="2"/>
              </a:rPr>
              <a:t>…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působí jen na určitý typ reakce (oxidace, 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Arial CE" pitchFamily="2"/>
                <a:cs typeface="Arial CE" pitchFamily="2"/>
              </a:rPr>
              <a:t>…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ke svému účinku vyžadují určitou optimální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teplotu (přibližně 37</a:t>
            </a:r>
            <a:r>
              <a:rPr lang="zxx-Z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Arial CE" pitchFamily="2"/>
                <a:cs typeface="Arial CE" pitchFamily="2"/>
              </a:rPr>
              <a:t>°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C)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ke svému účinku vyžadují většinou neutrální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prostředí (ph 6-7)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8490794-5668-4054-B150-1DCA6859FCE8}"/>
              </a:ext>
            </a:extLst>
          </p:cNvPr>
          <p:cNvSpPr txBox="1"/>
          <p:nvPr/>
        </p:nvSpPr>
        <p:spPr>
          <a:xfrm>
            <a:off x="940323" y="350635"/>
            <a:ext cx="8198638" cy="150515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Regulační bílkoviny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příklady enzymů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1546030-2675-442F-8D43-B8A7CBAC048F}"/>
              </a:ext>
            </a:extLst>
          </p:cNvPr>
          <p:cNvSpPr txBox="1"/>
          <p:nvPr/>
        </p:nvSpPr>
        <p:spPr>
          <a:xfrm>
            <a:off x="338401" y="1962723"/>
            <a:ext cx="9186839" cy="1224363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Ptyalin – je obsažený ve slinách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    - štěpí škrob na jednodušší sacharidy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9851074-0CB4-4783-BE9C-EEED7D680DD5}"/>
              </a:ext>
            </a:extLst>
          </p:cNvPr>
          <p:cNvSpPr txBox="1"/>
          <p:nvPr/>
        </p:nvSpPr>
        <p:spPr>
          <a:xfrm>
            <a:off x="338757" y="3187077"/>
            <a:ext cx="9186839" cy="179136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Pepsin – je obsažený v žaludeční šťávě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   - při trávení štěpí bílkoviny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            až na aminokyseliny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381A663-6A32-4EA1-B0C1-63D768132DA9}"/>
              </a:ext>
            </a:extLst>
          </p:cNvPr>
          <p:cNvSpPr txBox="1"/>
          <p:nvPr/>
        </p:nvSpPr>
        <p:spPr>
          <a:xfrm>
            <a:off x="338757" y="4987082"/>
            <a:ext cx="9671764" cy="65736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Lipázy – se účastní štěpení různých tuků (lipidů)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2FFA4E3-1985-4160-B407-74B19E32B220}"/>
              </a:ext>
            </a:extLst>
          </p:cNvPr>
          <p:cNvSpPr txBox="1"/>
          <p:nvPr/>
        </p:nvSpPr>
        <p:spPr>
          <a:xfrm>
            <a:off x="338757" y="5671437"/>
            <a:ext cx="20409151" cy="1234650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Enzymy se využívají v potravinářském,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textil-ním, koželužském a farmaceutickém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průmyslu  a při výrobě enzymatických pracích prostředků.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403646C0-3996-443D-8A65-86C2F38D2396}"/>
              </a:ext>
            </a:extLst>
          </p:cNvPr>
          <p:cNvSpPr txBox="1"/>
          <p:nvPr/>
        </p:nvSpPr>
        <p:spPr>
          <a:xfrm>
            <a:off x="940323" y="494635"/>
            <a:ext cx="8198638" cy="150515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Regulační bílkoviny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hormony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7C03F36-C00F-4B74-8062-31A58039C4AA}"/>
              </a:ext>
            </a:extLst>
          </p:cNvPr>
          <p:cNvSpPr txBox="1"/>
          <p:nvPr/>
        </p:nvSpPr>
        <p:spPr>
          <a:xfrm>
            <a:off x="371520" y="2106722"/>
            <a:ext cx="9353516" cy="349235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ovlivňují různé děje v živém organizmu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jsou účinné i v nepatrném množství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v lidském těle jsou produkovány žlázami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s vnitřním vyměšováním (endokrinní žlázy).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spolu s nervovou soustavou se podílejí na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řízení organizmu.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B9BF7953-05AA-463C-A2F2-FF6801A5C324}"/>
              </a:ext>
            </a:extLst>
          </p:cNvPr>
          <p:cNvSpPr txBox="1"/>
          <p:nvPr/>
        </p:nvSpPr>
        <p:spPr>
          <a:xfrm>
            <a:off x="940323" y="494635"/>
            <a:ext cx="8198638" cy="79775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Přehled endokrinních žláz</a:t>
            </a:r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1D5895DD-DFE8-43C6-A263-33A42063AF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676842" y="1870917"/>
            <a:ext cx="4421517" cy="587303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D89E8F93-A5A1-489D-9718-E7C49D999067}"/>
              </a:ext>
            </a:extLst>
          </p:cNvPr>
          <p:cNvSpPr txBox="1"/>
          <p:nvPr/>
        </p:nvSpPr>
        <p:spPr>
          <a:xfrm>
            <a:off x="218523" y="1344963"/>
            <a:ext cx="8039523" cy="632736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hypotalamus (bazální část mezimozku)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hypofýza (přední a zadní lalok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podvěsku mozkového)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epifýza (šišinka)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štítná žláza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příštitná tělíska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srdce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žaludek a střeva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játra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Langerhansovy ostrůvky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ve slinivce břišní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44180EE1-637C-456B-B9AB-6ECEB0C2C519}"/>
              </a:ext>
            </a:extLst>
          </p:cNvPr>
          <p:cNvSpPr txBox="1"/>
          <p:nvPr/>
        </p:nvSpPr>
        <p:spPr>
          <a:xfrm>
            <a:off x="940323" y="494635"/>
            <a:ext cx="8198638" cy="79775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Přehled endokrinních žláz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84E4FD0-D764-4F9B-B3E5-181FFB075B76}"/>
              </a:ext>
            </a:extLst>
          </p:cNvPr>
          <p:cNvSpPr txBox="1"/>
          <p:nvPr/>
        </p:nvSpPr>
        <p:spPr>
          <a:xfrm>
            <a:off x="374401" y="6354723"/>
            <a:ext cx="3749762" cy="1224363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A933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Sem si žáci nalepí podrobnou tabulku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3066EFB-770B-445E-BF16-5ED27B63F6E3}"/>
              </a:ext>
            </a:extLst>
          </p:cNvPr>
          <p:cNvSpPr txBox="1"/>
          <p:nvPr/>
        </p:nvSpPr>
        <p:spPr>
          <a:xfrm>
            <a:off x="218523" y="1344963"/>
            <a:ext cx="8963277" cy="4626361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nadledvinové žlázy (kůra a dřeň nadledvin)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ledvina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kůže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tuková tkáň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</a:t>
            </a:r>
            <a:r>
              <a:rPr lang="zxx-Z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Arial CE" pitchFamily="2"/>
                <a:cs typeface="Arial CE" pitchFamily="2"/>
              </a:rPr>
              <a:t>♂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varlata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</a:t>
            </a:r>
            <a:r>
              <a:rPr lang="zxx-Z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Arial CE" pitchFamily="2"/>
                <a:cs typeface="Arial CE" pitchFamily="2"/>
              </a:rPr>
              <a:t>♀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vaječníkový folikul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</a:t>
            </a:r>
            <a:r>
              <a:rPr lang="zxx-Z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Arial CE" pitchFamily="2"/>
                <a:cs typeface="Arial CE" pitchFamily="2"/>
              </a:rPr>
              <a:t>♀ 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žluté tělísko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</a:t>
            </a:r>
            <a:r>
              <a:rPr lang="zxx-Z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Arial CE" pitchFamily="2"/>
                <a:cs typeface="Arial CE" pitchFamily="2"/>
              </a:rPr>
              <a:t>♀ 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placenta (v těhotenství)</a:t>
            </a:r>
          </a:p>
        </p:txBody>
      </p:sp>
      <p:pic>
        <p:nvPicPr>
          <p:cNvPr id="5" name="">
            <a:extLst>
              <a:ext uri="{FF2B5EF4-FFF2-40B4-BE49-F238E27FC236}">
                <a16:creationId xmlns:a16="http://schemas.microsoft.com/office/drawing/2014/main" id="{714D6469-A747-4027-B179-7B1AA6E2CC8C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843518" y="1943282"/>
            <a:ext cx="4224957" cy="5610602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A7651DE6-6DA9-40DA-9EF1-302D9C62E5C3}"/>
              </a:ext>
            </a:extLst>
          </p:cNvPr>
          <p:cNvSpPr txBox="1"/>
          <p:nvPr/>
        </p:nvSpPr>
        <p:spPr>
          <a:xfrm>
            <a:off x="940323" y="494635"/>
            <a:ext cx="8198638" cy="150515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Regulační bílkoviny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vitamíny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6EA295F-F104-477E-ACB5-DBD3FE4D4CD0}"/>
              </a:ext>
            </a:extLst>
          </p:cNvPr>
          <p:cNvSpPr txBox="1"/>
          <p:nvPr/>
        </p:nvSpPr>
        <p:spPr>
          <a:xfrm>
            <a:off x="554400" y="2142722"/>
            <a:ext cx="9195654" cy="292535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V malých koncentracích ovlivňují průběh některých chemických dějů v organizmu. Vznikají v rostlinách. Živočišný organizmus si vitamíny vytváří v omezeném množství. Je odkázán na dodatečný příjem v potravě.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435BBEF-B894-454E-A5A0-A31C8A15D321}"/>
              </a:ext>
            </a:extLst>
          </p:cNvPr>
          <p:cNvSpPr txBox="1"/>
          <p:nvPr/>
        </p:nvSpPr>
        <p:spPr>
          <a:xfrm>
            <a:off x="2300401" y="5844597"/>
            <a:ext cx="5195520" cy="1224363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Vitamíny jsou nezbytné pro spravný růst a vývoj!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68307996-A623-4F86-AC55-608B48945BFA}"/>
              </a:ext>
            </a:extLst>
          </p:cNvPr>
          <p:cNvSpPr txBox="1"/>
          <p:nvPr/>
        </p:nvSpPr>
        <p:spPr>
          <a:xfrm>
            <a:off x="940323" y="494635"/>
            <a:ext cx="8198638" cy="150515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Regulační bílkoviny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vitamíny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2ED8EEC-03AB-47C0-9A3A-805E4E7E0115}"/>
              </a:ext>
            </a:extLst>
          </p:cNvPr>
          <p:cNvSpPr txBox="1"/>
          <p:nvPr/>
        </p:nvSpPr>
        <p:spPr>
          <a:xfrm>
            <a:off x="554400" y="2142722"/>
            <a:ext cx="9186839" cy="519336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označují se velkými písmeny (s indexy)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</a:t>
            </a: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hypovitaminóza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je nedostatek vitamínů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(snížený příjem)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</a:t>
            </a: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avitaminóza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je úplný nedostatek vitamínů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</a:t>
            </a: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hypervitaminóza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je přebytek některého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vitamínu. Způsobuje poruchy činnosti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organizmu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z </a:t>
            </a: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provitamín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ů v organizmu vznikají vitamíny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Karoten obsažený v mrkvi je provitamínem 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878955E-3C21-4AC0-A34B-4863C4F7FA5E}"/>
              </a:ext>
            </a:extLst>
          </p:cNvPr>
          <p:cNvSpPr txBox="1"/>
          <p:nvPr/>
        </p:nvSpPr>
        <p:spPr>
          <a:xfrm>
            <a:off x="940323" y="26636"/>
            <a:ext cx="8198638" cy="150515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Regulační bílkoviny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vitamíny - přehled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0340FF9-D2CB-432E-9D44-07E718708BE4}"/>
              </a:ext>
            </a:extLst>
          </p:cNvPr>
          <p:cNvSpPr txBox="1"/>
          <p:nvPr/>
        </p:nvSpPr>
        <p:spPr>
          <a:xfrm>
            <a:off x="257037" y="1545116"/>
            <a:ext cx="9588956" cy="601199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- </a:t>
            </a: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rozpustné ve vodě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B</a:t>
            </a:r>
            <a:r>
              <a:rPr lang="cs-CZ" sz="3200" b="1" i="0" u="none" strike="noStrike" kern="1200" cap="none" spc="0" baseline="-3300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1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kvasnice, obilné klíčky, vnitřnosti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B</a:t>
            </a:r>
            <a:r>
              <a:rPr lang="cs-CZ" sz="3200" b="1" i="0" u="none" strike="noStrike" kern="1200" cap="none" spc="0" baseline="-3300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2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kvasnice, vnitřnosti, vejce, mléko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B</a:t>
            </a:r>
            <a:r>
              <a:rPr lang="cs-CZ" sz="3200" b="1" i="0" u="none" strike="noStrike" kern="1200" cap="none" spc="0" baseline="-3300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12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vnitřnosti, maso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C   čerstvé ovoce, zelenina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- </a:t>
            </a: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rozpustné v tucích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A  játra, rybí tuk, máslo, mléko, špenát, salát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D  sluneční svit, rybí tuk, máslo, vejce, mléko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E  obilné klíčky, máslo, vejce, rostlinné oleje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K  listová zelenina, kvasnice, žloutky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E04379A3-AF5D-40E7-95D6-3752E4BD77FE}"/>
              </a:ext>
            </a:extLst>
          </p:cNvPr>
          <p:cNvSpPr txBox="1"/>
          <p:nvPr/>
        </p:nvSpPr>
        <p:spPr>
          <a:xfrm>
            <a:off x="940323" y="494635"/>
            <a:ext cx="8198638" cy="79775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Bílkoviny - souhrn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D5ABFFC-725D-4CF0-ABCB-D4335400854C}"/>
              </a:ext>
            </a:extLst>
          </p:cNvPr>
          <p:cNvSpPr txBox="1"/>
          <p:nvPr/>
        </p:nvSpPr>
        <p:spPr>
          <a:xfrm>
            <a:off x="187040" y="1422714"/>
            <a:ext cx="9580415" cy="523786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Bílkoviny (proteiny) jsou makromolekulární látky složené z aminokyselin. Živočichové je přijímají v potravě, rostliny je vytvářejí z produktů fotosyntézy a dusíku. Většinou jsou rozpustné ve vodě, za zvýšené teploty a vlivem různých chemických látek podlé-hají denaturaci. Bílkoviny jsou důležitou stavební látkou a působí jako biokatalyzá-tory (enzymy, hormony nebo vitamíny).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ázev prezentace">
            <a:extLst>
              <a:ext uri="{FF2B5EF4-FFF2-40B4-BE49-F238E27FC236}">
                <a16:creationId xmlns:a16="http://schemas.microsoft.com/office/drawing/2014/main" id="{8EAAF53D-C588-49AB-BF84-95F745850B8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4355" y="1409035"/>
            <a:ext cx="9071643" cy="2832116"/>
          </a:xfrm>
        </p:spPr>
        <p:txBody>
          <a:bodyPr/>
          <a:lstStyle/>
          <a:p>
            <a:pPr lvl="0"/>
            <a:r>
              <a:rPr lang="cs-CZ" sz="8000" dirty="0">
                <a:solidFill>
                  <a:srgbClr val="355E00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Proteiny </a:t>
            </a:r>
            <a:br>
              <a:rPr lang="cs-CZ" sz="8000" dirty="0">
                <a:solidFill>
                  <a:srgbClr val="355E00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</a:br>
            <a:r>
              <a:rPr lang="cs-CZ" sz="4800" dirty="0">
                <a:solidFill>
                  <a:srgbClr val="355E00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(bílkoviny)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9B32A2B-5031-45BE-9B2C-F05914C45CA9}"/>
              </a:ext>
            </a:extLst>
          </p:cNvPr>
          <p:cNvSpPr txBox="1"/>
          <p:nvPr/>
        </p:nvSpPr>
        <p:spPr>
          <a:xfrm>
            <a:off x="2231995" y="5838480"/>
            <a:ext cx="6407996" cy="1081076"/>
          </a:xfrm>
          <a:prstGeom prst="rect">
            <a:avLst/>
          </a:prstGeom>
          <a:solidFill>
            <a:srgbClr val="FFFF00"/>
          </a:solidFill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2A6099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Ing.L.Johnová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2A6099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ZŠ Lom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8C4CBEC4-E5F6-47C1-9032-7FAEE6AA4A44}"/>
              </a:ext>
            </a:extLst>
          </p:cNvPr>
          <p:cNvSpPr txBox="1"/>
          <p:nvPr/>
        </p:nvSpPr>
        <p:spPr>
          <a:xfrm>
            <a:off x="940323" y="494635"/>
            <a:ext cx="8198638" cy="9028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Vitamín B</a:t>
            </a:r>
            <a:r>
              <a:rPr lang="cs-CZ" sz="4000" b="0" i="0" u="none" strike="noStrike" kern="1200" cap="none" spc="0" baseline="-3300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6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C89F3E1-E9DC-4448-AF7D-111745041AFA}"/>
              </a:ext>
            </a:extLst>
          </p:cNvPr>
          <p:cNvSpPr txBox="1"/>
          <p:nvPr/>
        </p:nvSpPr>
        <p:spPr>
          <a:xfrm>
            <a:off x="373678" y="1422714"/>
            <a:ext cx="10397102" cy="53611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Rada: vitamín C, pektin (jablko), vitamín B</a:t>
            </a:r>
            <a:r>
              <a:rPr lang="cs-CZ" sz="3200" b="1" i="0" u="none" strike="noStrike" kern="1200" cap="none" spc="0" baseline="-3300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6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Vitamín B</a:t>
            </a:r>
            <a:r>
              <a:rPr lang="cs-CZ" sz="3200" b="1" i="0" u="none" strike="noStrike" kern="1200" cap="none" spc="0" baseline="-3300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6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je důležitý pro tvorbu červených krvinek a protilátek. Má významnou úlohu pro zužitkování bílkovin, cukrů a tuků a pro přeměnu cukrů na energii. Slouží ke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ke správné funkci psychiky;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k normální látkové výměně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 bílkovin a glykogenu;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správnému fungování imunitního systému.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82BA058E-BC7C-478A-A7D2-D6ADC253CC87}"/>
              </a:ext>
            </a:extLst>
          </p:cNvPr>
          <p:cNvSpPr txBox="1"/>
          <p:nvPr/>
        </p:nvSpPr>
        <p:spPr>
          <a:xfrm>
            <a:off x="940323" y="242636"/>
            <a:ext cx="8198638" cy="79775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Bílkoviny, neboli proteiny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003F97C-7839-4C41-8176-BC6B439D9FE3}"/>
              </a:ext>
            </a:extLst>
          </p:cNvPr>
          <p:cNvSpPr txBox="1"/>
          <p:nvPr/>
        </p:nvSpPr>
        <p:spPr>
          <a:xfrm>
            <a:off x="143999" y="1026715"/>
            <a:ext cx="9828364" cy="235835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organické sloučeniny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nejdůležitější přírodní látky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vytvářejí obrovské molekuly – makromolekuly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základní stavební jednotkou jsou aminokyseliny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D455E03-A0AB-415C-9A15-E00D9256EA1C}"/>
              </a:ext>
            </a:extLst>
          </p:cNvPr>
          <p:cNvSpPr txBox="1"/>
          <p:nvPr/>
        </p:nvSpPr>
        <p:spPr>
          <a:xfrm>
            <a:off x="848288" y="3438720"/>
            <a:ext cx="8203054" cy="1234650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Aminokyseliny jsou organické sloučeniny 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s karboxylovou a aminovou skupinou.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2AD106D-7925-4D41-8EAE-93D175F2324F}"/>
              </a:ext>
            </a:extLst>
          </p:cNvPr>
          <p:cNvSpPr txBox="1"/>
          <p:nvPr/>
        </p:nvSpPr>
        <p:spPr>
          <a:xfrm>
            <a:off x="525962" y="4770717"/>
            <a:ext cx="17656990" cy="1234650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V bílkovinách se vyskytuje dvacet různých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aminokyselin. Bílkoviny se skládají ze zbytků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aminokyselin spojených </a:t>
            </a: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peptidovou vazbou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4357273-F363-4C36-A9D9-2258B05FCBA3}"/>
              </a:ext>
            </a:extLst>
          </p:cNvPr>
          <p:cNvSpPr txBox="1"/>
          <p:nvPr/>
        </p:nvSpPr>
        <p:spPr>
          <a:xfrm>
            <a:off x="1791858" y="6679079"/>
            <a:ext cx="6316647" cy="66275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Peptidová vazba:  </a:t>
            </a: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CONH -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A1AC0D6C-C8A9-4C8C-8E50-971DF1CBF4AF}"/>
              </a:ext>
            </a:extLst>
          </p:cNvPr>
          <p:cNvSpPr txBox="1"/>
          <p:nvPr/>
        </p:nvSpPr>
        <p:spPr>
          <a:xfrm>
            <a:off x="940323" y="494635"/>
            <a:ext cx="8198638" cy="79775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Bílkoviny, neboli proteiny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D2787F5-3518-4D3C-B071-2FD2A07F9803}"/>
              </a:ext>
            </a:extLst>
          </p:cNvPr>
          <p:cNvSpPr txBox="1"/>
          <p:nvPr/>
        </p:nvSpPr>
        <p:spPr>
          <a:xfrm>
            <a:off x="288356" y="1422714"/>
            <a:ext cx="9582838" cy="4227115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obsahují vázané atomy uhlíku, vodíku kyslíku,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  dusíku; někdy atomy síry, fosforu a jódu.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živočichové získávají bílkoviny z potravy.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rostliny vytvářejí bílkoviny z produktů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  fotosyntézy a dusíkatých látek získaných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  z půdy (dusičnanový anion  </a:t>
            </a: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– NO</a:t>
            </a:r>
            <a:r>
              <a:rPr lang="cs-CZ" sz="3200" b="1" i="0" u="none" strike="noStrike" kern="1200" cap="none" spc="0" baseline="-3300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3</a:t>
            </a:r>
            <a:r>
              <a:rPr lang="cs-CZ" sz="3200" b="1" i="0" u="none" strike="noStrike" kern="1200" cap="none" spc="0" baseline="3300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        nebo amonný kation  </a:t>
            </a: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– NH</a:t>
            </a:r>
            <a:r>
              <a:rPr lang="cs-CZ" sz="3200" b="1" i="0" u="none" strike="noStrike" kern="1200" cap="none" spc="0" baseline="-3300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4</a:t>
            </a:r>
            <a:r>
              <a:rPr lang="cs-CZ" sz="3200" b="1" i="0" u="none" strike="noStrike" kern="1200" cap="none" spc="0" baseline="3300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+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FE0DD607-F295-403F-A88D-5FE8E6928F38}"/>
              </a:ext>
            </a:extLst>
          </p:cNvPr>
          <p:cNvSpPr txBox="1"/>
          <p:nvPr/>
        </p:nvSpPr>
        <p:spPr>
          <a:xfrm>
            <a:off x="940323" y="494635"/>
            <a:ext cx="8198638" cy="79775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Vlastnosti bílkovin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3F1055D-220C-413D-BE38-C641C8C755E1}"/>
              </a:ext>
            </a:extLst>
          </p:cNvPr>
          <p:cNvSpPr txBox="1"/>
          <p:nvPr/>
        </p:nvSpPr>
        <p:spPr>
          <a:xfrm>
            <a:off x="360721" y="1423080"/>
            <a:ext cx="9357119" cy="292535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tuhé látky, často krystalické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ve vodě se rozpouštějí na koloidní roztok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účinkem tepla, kyselin, alkoholů a solí těž-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kých kovů se srážejí (denaturace bílkovin)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obsahují dusík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F793FB3-5F78-45F9-9EBB-B18B14276513}"/>
              </a:ext>
            </a:extLst>
          </p:cNvPr>
          <p:cNvSpPr txBox="1"/>
          <p:nvPr/>
        </p:nvSpPr>
        <p:spPr>
          <a:xfrm>
            <a:off x="207815" y="4479124"/>
            <a:ext cx="9746671" cy="237842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Zahříváním v přítomnosti hydroxidu sodného </a:t>
            </a:r>
            <a:r>
              <a:rPr lang="cs-CZ" sz="3200" b="1" i="0" u="none" strike="noStrike" kern="1200" cap="none" spc="0" baseline="0">
                <a:solidFill>
                  <a:srgbClr val="00A933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NaOH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uvolňují amoniak (čpavek) </a:t>
            </a:r>
            <a:r>
              <a:rPr lang="cs-CZ" sz="3200" b="1" i="0" u="none" strike="noStrike" kern="1200" cap="none" spc="0" baseline="0">
                <a:solidFill>
                  <a:srgbClr val="00A933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NH</a:t>
            </a:r>
            <a:r>
              <a:rPr lang="cs-CZ" sz="3200" b="1" i="0" u="none" strike="noStrike" kern="1200" cap="none" spc="0" baseline="-33000">
                <a:solidFill>
                  <a:srgbClr val="00A933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3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. Nadbytečný dusík </a:t>
            </a:r>
            <a:r>
              <a:rPr lang="cs-CZ" sz="3200" b="1" i="0" u="none" strike="noStrike" kern="1200" cap="none" spc="0" baseline="0">
                <a:solidFill>
                  <a:srgbClr val="00A933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N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vylučujeme ledvinami např. v podobě močoviny </a:t>
            </a:r>
            <a:r>
              <a:rPr lang="cs-CZ" sz="3200" b="1" i="0" u="none" strike="noStrike" kern="1200" cap="none" spc="0" baseline="0">
                <a:solidFill>
                  <a:srgbClr val="00A933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NH</a:t>
            </a:r>
            <a:r>
              <a:rPr lang="cs-CZ" sz="3200" b="1" i="0" u="none" strike="noStrike" kern="1200" cap="none" spc="0" baseline="-33000">
                <a:solidFill>
                  <a:srgbClr val="00A933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2</a:t>
            </a:r>
            <a:r>
              <a:rPr lang="cs-CZ" sz="3200" b="1" i="0" u="none" strike="noStrike" kern="1200" cap="none" spc="0" baseline="0">
                <a:solidFill>
                  <a:srgbClr val="00A933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– CO – NH</a:t>
            </a:r>
            <a:r>
              <a:rPr lang="cs-CZ" sz="3200" b="1" i="0" u="none" strike="noStrike" kern="1200" cap="none" spc="0" baseline="-33000">
                <a:solidFill>
                  <a:srgbClr val="00A933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2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BE9C3906-0DC5-4579-B760-D5DD9731F00C}"/>
              </a:ext>
            </a:extLst>
          </p:cNvPr>
          <p:cNvSpPr txBox="1"/>
          <p:nvPr/>
        </p:nvSpPr>
        <p:spPr>
          <a:xfrm>
            <a:off x="940323" y="494635"/>
            <a:ext cx="8198638" cy="79775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Vysvětlení 2 pojmů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90CCA74-38E2-4C05-9FE7-F50B3469F6E6}"/>
              </a:ext>
            </a:extLst>
          </p:cNvPr>
          <p:cNvSpPr txBox="1"/>
          <p:nvPr/>
        </p:nvSpPr>
        <p:spPr>
          <a:xfrm>
            <a:off x="319857" y="1422714"/>
            <a:ext cx="9862416" cy="123465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Koloidní roztok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Molekuly organických látek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rozptýlené v kapalině, např. bílkoviny ve vodě.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E1C2836-1D3E-4BF3-8273-1007494D8169}"/>
              </a:ext>
            </a:extLst>
          </p:cNvPr>
          <p:cNvSpPr txBox="1"/>
          <p:nvPr/>
        </p:nvSpPr>
        <p:spPr>
          <a:xfrm>
            <a:off x="218212" y="3779836"/>
            <a:ext cx="9862416" cy="295031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Denaturace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bílkovin je nevratný proces, při němž dojde k trvalé změně struktury bílkoviny. Pokud takováto změna nastane v organizmu, může to vést k vážnějším následkům, případně až k jeho usmrcení.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08255364-572B-48E2-91D7-D09475DB44B3}"/>
              </a:ext>
            </a:extLst>
          </p:cNvPr>
          <p:cNvSpPr txBox="1"/>
          <p:nvPr/>
        </p:nvSpPr>
        <p:spPr>
          <a:xfrm>
            <a:off x="940323" y="494635"/>
            <a:ext cx="8198638" cy="79775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Výskyt bílkovin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775B2F8-E47B-4149-AB76-CCB69E1EC4C9}"/>
              </a:ext>
            </a:extLst>
          </p:cNvPr>
          <p:cNvSpPr txBox="1"/>
          <p:nvPr/>
        </p:nvSpPr>
        <p:spPr>
          <a:xfrm>
            <a:off x="346319" y="1422714"/>
            <a:ext cx="9594076" cy="237842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457200" marR="0" lvl="0" indent="-45720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rostlinného původu – luštěniny (čočka, hrách,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soja, fazole), obilniny, brambory, atd.</a:t>
            </a:r>
          </a:p>
          <a:p>
            <a:pPr marL="457200" marR="0" lvl="0" indent="-45720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živočišného původu – maso, mléko, vejce,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sýry, vlna, peří, kůže, nehty, vlasy, atd.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9F216B6B-6BF6-464F-AEB6-B8DA65F20F8E}"/>
              </a:ext>
            </a:extLst>
          </p:cNvPr>
          <p:cNvSpPr txBox="1"/>
          <p:nvPr/>
        </p:nvSpPr>
        <p:spPr>
          <a:xfrm>
            <a:off x="940323" y="494635"/>
            <a:ext cx="8198638" cy="150515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Rozdělení bílkovin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podle funkce v organizmu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D048D00-3A42-4E3A-88FA-5C268125F9CA}"/>
              </a:ext>
            </a:extLst>
          </p:cNvPr>
          <p:cNvSpPr txBox="1"/>
          <p:nvPr/>
        </p:nvSpPr>
        <p:spPr>
          <a:xfrm>
            <a:off x="554400" y="2250722"/>
            <a:ext cx="8717395" cy="4626361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strukturní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 – tvoří těla organizmů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 - mají stavební funkci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regulační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 - biokatalyzátory (usměrňují průběh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     chemických reakcí v organizmu)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- transportní (červené krevní barvivo,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                  tzv. </a:t>
            </a:r>
            <a:r>
              <a:rPr lang="cs-CZ" sz="3200" b="1" i="0" u="none" strike="noStrike" kern="1200" cap="none" spc="0" baseline="0">
                <a:solidFill>
                  <a:srgbClr val="FF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hemoglobin</a:t>
            </a: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BF61A297-74D9-4950-ACD7-2CC6E799BF2D}"/>
              </a:ext>
            </a:extLst>
          </p:cNvPr>
          <p:cNvSpPr txBox="1"/>
          <p:nvPr/>
        </p:nvSpPr>
        <p:spPr>
          <a:xfrm>
            <a:off x="940323" y="494635"/>
            <a:ext cx="8198638" cy="79775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Strukturní bílkoviny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D1BF1C3-F2DC-43DE-BFD6-3A4694EE0AF7}"/>
              </a:ext>
            </a:extLst>
          </p:cNvPr>
          <p:cNvSpPr txBox="1"/>
          <p:nvPr/>
        </p:nvSpPr>
        <p:spPr>
          <a:xfrm>
            <a:off x="554400" y="1422714"/>
            <a:ext cx="8717395" cy="292535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Kasein – je součástí mléka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Kolagen - je součástí pojivových tkání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     (kostí, chrupavek, vaziva)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Keratin - je součástí pokožky,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200" b="1" i="0" u="none" strike="noStrike" kern="1200" cap="none" spc="0" baseline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         vlasů, chlupů a peří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Výchozí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UM%20 %20prezenta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yt techpol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1215</TotalTime>
  <Words>1053</Words>
  <Application>Microsoft Office PowerPoint</Application>
  <PresentationFormat>Širokoúhlá obrazovka</PresentationFormat>
  <Paragraphs>170</Paragraphs>
  <Slides>20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20</vt:i4>
      </vt:variant>
    </vt:vector>
  </HeadingPairs>
  <TitlesOfParts>
    <vt:vector size="31" baseType="lpstr">
      <vt:lpstr>Albany</vt:lpstr>
      <vt:lpstr>Arial</vt:lpstr>
      <vt:lpstr>Calibri</vt:lpstr>
      <vt:lpstr>Comic Sans MS</vt:lpstr>
      <vt:lpstr>Helvetica</vt:lpstr>
      <vt:lpstr>Liberation Sans</vt:lpstr>
      <vt:lpstr>Liberation Serif</vt:lpstr>
      <vt:lpstr>Times New Roman</vt:lpstr>
      <vt:lpstr>Výchozí</vt:lpstr>
      <vt:lpstr>DUM%20 %20prezentace</vt:lpstr>
      <vt:lpstr>lyt techpoly</vt:lpstr>
      <vt:lpstr> </vt:lpstr>
      <vt:lpstr>Proteiny  (bílkoviny)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Bílkoviny (proteiny)</dc:title>
  <dc:creator>Lada</dc:creator>
  <cp:lastModifiedBy>lada johnova</cp:lastModifiedBy>
  <cp:revision>111</cp:revision>
  <dcterms:created xsi:type="dcterms:W3CDTF">2010-07-10T16:20:51Z</dcterms:created>
  <dcterms:modified xsi:type="dcterms:W3CDTF">2021-02-28T10:06:44Z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rmace 1">
    <vt:lpwstr/>
  </property>
  <property fmtid="{D5CDD505-2E9C-101B-9397-08002B2CF9AE}" pid="3" name="Informace 2">
    <vt:lpwstr/>
  </property>
  <property fmtid="{D5CDD505-2E9C-101B-9397-08002B2CF9AE}" pid="4" name="Informace 3">
    <vt:lpwstr/>
  </property>
  <property fmtid="{D5CDD505-2E9C-101B-9397-08002B2CF9AE}" pid="5" name="Informace 4">
    <vt:lpwstr/>
  </property>
</Properties>
</file>