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C86EA41-43BB-4244-92B6-13447D271BA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65EDD1D-2D40-467D-8CAD-468547C2FB46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220FBF-A70E-413E-B007-6337F64B876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314667-3BD7-4EA9-BAF8-4B541823F89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F6DA1AE-C04C-4A8B-88E0-75970C12BCCD}" type="slidenum">
              <a:t>‹#›</a:t>
            </a:fld>
            <a:endParaRPr lang="cs-CZ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7148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BBE4676-9461-4121-A137-D745C9EC93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B98DA4C-27C6-4D6C-BAF9-283CF664E7F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56984EFF-F0FF-4C4F-B6B5-C00A6EF6200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8BD724-8018-4657-8A9D-98FE50BE322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B7551B-CC55-4200-BB63-9A9E685AC41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FBCBC1-9631-487F-8963-D961C57C77F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615E84A-AF37-410A-94C4-99729FC948F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93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62E265-09E7-427B-B572-8D421830682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A8E1833-E980-4C88-B977-3C7B9E7E501C}" type="slidenum">
              <a:t>2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DA412BF-508F-4085-BD24-39B7726EE3C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130DC27-1E27-4F36-A46E-6151CFDB60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FD37DF-57CA-4B48-910C-8EF6ED15906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A0945E0-16C9-485A-94E7-9DBCC05F9BE3}" type="slidenum">
              <a:t>11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F0D23C7-ABB7-4C61-8CDD-3E588E34389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1DE41BE-55A1-43B1-8C9C-E1511B8CE1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4B669A-9915-4B0A-9F15-60F07E7EC5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493AA7F-8214-4770-9DBC-CD0BF8D38F62}" type="slidenum">
              <a:t>12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33952B2-653F-4E73-9C27-237F5B1DD5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29180F9-E27A-4A81-985F-7603175C75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56F186-444C-488B-B593-48EAD97AFD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F918F63-01D6-435D-9965-258354D19CF5}" type="slidenum">
              <a:t>13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CD171F-3B3B-47C1-89EF-1896DFECC6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2983E43-3582-4DBD-AC9A-A3E98E7E0C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F0DA94-E567-44E4-92A6-EF578F3F60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4A0258C-1191-4646-8E33-B33094687EF5}" type="slidenum">
              <a:t>3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87005CD-BBC2-4101-9689-AA95760370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C06312F-1E01-4EE2-B57B-337F7E95A5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C57C1A-4C5E-4EB1-B473-87EE92B91E2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EA77CCF-7825-42BE-9AAE-32AEDC59070F}" type="slidenum">
              <a:t>4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08F79BD-2BBE-4FF3-8E30-52A7FB2662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6647091-9BAE-4C32-8A37-47DDD7AA67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9E3439-689C-4C69-9166-73D6732549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D1FC4B8-A89E-442E-B609-83B81466D16B}" type="slidenum">
              <a:t>5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1BDAAEA-63A7-4849-AB46-EDAB78A0EB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9BD0BC9-11E0-44C1-A596-63DA0E58BE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2DDF3A-183A-4C7B-8D9C-7757FC4B11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4E84A68-4706-4CF2-9844-50323DE04CD1}" type="slidenum">
              <a:t>6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EB1A412-CB65-4AFF-B803-202BB9C9FB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03718A2-202D-44A8-B969-A8B24F2676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EBAEE7-9ACD-445A-A83A-442D30F78C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CCAF811-9EFA-4F12-A170-99964EFB4540}" type="slidenum">
              <a:t>7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0D8153-F7CF-482E-8D71-900A5B7950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BD91057-9501-4051-96EC-1972D0B409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9CC8CB-67DD-4231-BD8B-50392E52FE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4334399-351B-46BA-B7BC-275DCF5308C8}" type="slidenum">
              <a:t>8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5F0EE66-422B-463E-94FE-C9D43D572EE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1506480-557D-4D3A-8FC6-FBAB25DDC7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5F543A-3D2D-41F6-833D-A3C6B37E88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3267317-2E9A-42A9-BC8C-BA6ADABD8E57}" type="slidenum">
              <a:t>9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80D3289-0FCF-4037-B4CC-103830D2CB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8C03F0D-642B-464A-81BF-18F8D36AFE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F426A7-7D0E-4F62-93EE-3C70A027AB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D67355F-C710-4B42-BA74-E798DECA63D1}" type="slidenum">
              <a:t>10</a:t>
            </a:fld>
            <a:endParaRPr lang="cs-CZ"/>
          </a:p>
        </p:txBody>
      </p:sp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9120427-816B-497E-AB4C-4F77751216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D4F3136-E016-4A05-982E-446B27C809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indent="0"/>
            <a:endParaRPr lang="cs-CZ" sz="2810">
              <a:latin typeface="Liberation Sans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6B5EC-D245-4C60-AF6E-6AA07B52B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A37282-1121-435F-880A-096AFCE5D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4DBEA0-ABCB-4F3F-A071-8ABBC9E1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F23617-1D2A-4C2B-B197-0D27407B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365ADE-0B7C-4AB1-9192-7481054E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A060B9-B660-4010-8070-DC3D723A672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51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19829-E21D-4242-B266-C92B9767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2E29C8B-3164-405A-B264-A0A152B5B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5EEEDC-7FBF-4FEF-B5E9-C99B6BC6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FD0FE1-BD30-4C20-9D7D-D750DD05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E9E286-8385-4B15-B9B4-9BFBCA50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ACCC7-D12E-49BB-8899-0D93F89B6CA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93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F04A79D-6BD8-4E47-8C8D-79AF79CA2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DA8E993-694A-43BD-83F5-634E18AC0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E83459-82C9-4EC6-A5F3-D771F83E5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0A0CED-677B-48B6-B398-13056EE5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2480B4-C6DB-489B-A241-4567D9A9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B6E091-924D-4D44-9B26-6B4841C6577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164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C5814-03AF-460D-A4C7-3EDD16D9A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11807E-2A9F-40CA-894A-400AB64FC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9A1055-E9F5-48B1-B944-3805BE1E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E71717-47BC-4F8F-834E-375D43DD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D32FE0-E479-4731-8966-5F9FFCFA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C8CA77-6857-483D-975E-0725465958C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82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4865B-C809-4908-BA4B-265EBE64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673CA-51EF-4C95-8CFA-80F601282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5E67F2-554D-4DB2-9F20-6F0202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EAAB1B-38A4-458A-A61A-4D87BB83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BCFB2A-132C-4FF3-91A0-21FE555B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72A178-B367-40A4-AFD7-EEF062758DD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25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653655-C5AB-443A-836C-17AA32D11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5E50A1-8164-44D4-A5C0-8F92FF19E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4A3B60-AC16-4056-BA2B-BEBB87EB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5A79CF-69A1-4DFD-A38C-227ACEE69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CC209D-EA9B-4317-BA23-911C698A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FD87D7-97A1-450E-AB3F-12BB99BF8D8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34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6305A-0D73-47E1-B1BF-B453FB11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94F24-B64B-4583-A071-AD6ED266B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9275" cy="49895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7A1D9A-97D1-4DC3-A641-FFE369405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768475"/>
            <a:ext cx="4359275" cy="49895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663AC7-1AC6-47C5-BE69-C25A1EF7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82082F-1B6D-4FA8-8015-F089A6A2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B899CB-D259-42F4-829A-D11A906E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C8D9C4-9940-4FB8-AB30-7BD2D88897E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423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DF519D-C872-4A09-B18B-6388977B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953AE2-6AB0-48BD-BA07-77D3648B5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1E234F-50B9-4A62-A3D3-2B9FD3E7D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4604173-7ABD-41A3-B6DD-ACCC0DAD7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68A0A1-78B9-4F69-972B-C8D28BD55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6D762E-2EBE-4DF5-B0A0-8ED125E1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EB61F7E-14D1-4336-BB85-DA7F49C4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2B94487-E22A-43A9-B3BE-83F86CEE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E10CD8-55BB-4A7B-A919-83DE8169D76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165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C41E6-1A08-486D-9166-4C848F0C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0970969-B496-4B8A-8787-FE6EFEDB6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847391-ACE7-4C1C-A477-438EACC1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8A5EC15-AB78-46BE-8A21-800A479E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C8AB4E-D1F1-44D9-A693-637A85F2D34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322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884F1-36A1-4259-B1AA-8BBFD4D1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87DFA5-AAE2-4B1A-8E88-159618DC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78F2BA-B81C-4EF0-A0B5-8DAA60C5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995F74-DDE0-47C5-BB97-E6532EA39B3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32455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8422D-EE01-4DD3-997C-0F006086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0B6483-2DBA-4A4A-ACD2-270E7A35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110630-E316-4A4F-9D68-108F7446E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C3272F-A096-474C-AEF7-8F46672B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34C143-904E-44C9-BEDF-7F71689F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A1312A-D65C-4A70-B0B5-073EC707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AA398D-9BDD-4DE2-B120-09BB3BF0B04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6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A12D6-CE4C-4242-8D23-1E398D64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4F446-77D3-4446-9A23-7B082AFAB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D9A869-2E73-43F1-BB50-E4CA8424A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0525CD-21B1-4F02-9D8E-4CEB068B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358D35-DA28-4360-ABC5-F35EA5CD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EB62F9-DCEB-4697-A221-49655A44FE0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0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F9C72-5D94-47B6-96D9-1341FC2B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64C4EA-8115-40F2-9CAA-C749E4AEF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E8A043-596E-4887-BEF5-EE9823BEA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7DAFB9-E6AB-4C12-8FA2-F1327CF8F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371FEB-E594-45AC-9D8D-89E306F0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465DC3-46B4-4519-8EA0-5F7F29AF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52B5BA-7A36-4EEB-B0FE-852F97C69C5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451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D42C4-3D1F-4F5F-BF37-B277EECE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233A32D-9A22-4043-B889-0F8A56CA9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BD54F0-347C-42BD-8A95-C8BB04C3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5A176A-FF38-49C8-A254-3AD89E3E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BAB8E6-504D-4AEF-BA7A-73285D40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50B595-0083-4426-B141-4B3A4112D33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299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46E53F4-288A-4699-960A-AED8759D9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4C4F3-A449-43A6-8D88-A681EE1E1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9E9AED-F354-4022-B210-94CD71A52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CBDA87-B879-4423-AB65-D28C702F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9317AE-5A40-4704-BA97-9FB63130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8F0CA0-7F82-47C1-AF04-EBCFA798CCD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87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315440-F629-443A-87EB-30B546354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4A6529-E7E2-42C2-9B7C-14C3E52DA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0563C7-474F-4C2D-8166-7DB29C1F3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67BEF4-3C95-4454-AA08-2EBC7F9C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40614B-41C5-4EAC-A610-A75C3D9F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0ACA62-E887-4CE4-BFBC-D761024A85B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56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2314A-1DDE-4EEE-B2B9-913134F1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3319CB-514D-44AF-8569-B9590A916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02F0D6-00F3-4830-A3A0-61A7CA85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F57B69-B592-41A9-BE80-AD8A38D1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F3AB73-B6EA-49C0-BD64-02A465F7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CB2BDB-039F-4135-AFCA-B2783B9B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36B5BF-25FB-4BF4-9514-EA6C6D7FA9A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1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8BB1D8-4863-4964-8FEC-7BA96E04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9E0606-AC99-483C-AA56-278750D7E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E32256-CF70-49B3-8EDB-8A2CEC6DB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F2EB6E-BFB2-4451-8D7B-4D351D9CB2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76980B-577B-4092-B757-68DC66F36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1895344-9E45-48E9-A3B7-D01B129B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A86E09A-CEAB-4CCF-8602-579CDABC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D4E289-BC9E-4BAC-AACF-6C23C909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4E3FEB-1A24-4836-84C7-CDD7D5DE444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27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57131-5E65-40A8-A94D-24F790EE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2DD05C1-3240-460B-B7FE-67A0E3E1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72E7B9-6B65-4186-9B2C-609F1ECE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4936CE-FE67-4AA4-BD91-74FFF269D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A5FFE3-002D-4FD8-BA6F-FA02ABB3DF8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21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3596440-238E-4E27-8E25-5639BA647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8FA589C-2D05-4652-90F1-A9C8B8EA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F7CC8B-D1FD-41B4-90AA-BBE4560A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810DB0-AEBE-490D-A63F-92960AF21C4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53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66C9B-3C5E-4897-BB9C-0AD0B7C2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77E819-2ACE-416F-95F1-E63AC47E8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216F45-AF44-49BB-B702-9154EF5C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2A14E1-9472-4D16-A97B-EC7D526A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DE70A2-9FCF-42DE-A068-CA1D6F8D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B7D49C-05B0-40E8-A336-FAA75551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B0B31D-580E-435C-9FE7-7D4654C900B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32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389FF-4BEA-4552-BCF6-941CB080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78C8A52-7967-43BD-A2FD-3A2E5E860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746EE08-A26B-4C68-9738-88957586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FE7E0E-6D28-4994-A5D5-1FE8717A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83213-D3FD-4F96-924C-5BE344CB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9579C7-FFDB-4372-891F-4B6DD38E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1636A3-2056-4071-9247-7E962BB4DBA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62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BD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5EC3B64-5005-42C7-8401-E63228FF31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9347D7-A96B-42A4-A9B0-93E1A71D94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85FF42-BB49-44EE-87D1-F1486978ABF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0AD9B8-FB9B-4810-9C73-885E976F2E2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F154D2-C6D2-4166-B87E-93D75CF2A10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0956903-2FBD-4C16-B976-C9518A14CC70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cs-CZ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cs-CZ" sz="3200" b="0" i="0" u="none" strike="noStrike" kern="1200">
          <a:ln>
            <a:noFill/>
          </a:ln>
          <a:latin typeface="Arial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CF4BAF-9145-4707-A8C0-C12D9E10CD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D2CBE9-A6E3-4E25-BB26-61C1950EAA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8870040" cy="49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93EA2D-2738-40A3-9BF1-0C8FB0AEE37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25F618-1728-4C4D-B89F-75E051BB7BE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88BD0-37B3-4722-9C7D-E026721C50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C390053C-7906-4EBF-B800-DF6B58568C78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hangingPunct="0">
        <a:tabLst/>
        <a:defRPr lang="cs-CZ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cs-CZ" sz="3200" b="0" i="0" u="none" strike="noStrike" kern="1200">
          <a:ln>
            <a:noFill/>
          </a:ln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upload.wikimedia.org/wikipedia/commons/b/be/Quartzite_2_jpg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D12F0-C850-4151-AA87-A975B644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CC36BD-16C0-4668-B264-0338A2FE9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kern="150" dirty="0"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9.</a:t>
            </a:r>
            <a: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A Usazené horniny</a:t>
            </a:r>
            <a:b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</a:br>
            <a: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Z učebnice přírodopisu přečtěte stranu 47 - 59 .</a:t>
            </a:r>
            <a:b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</a:br>
            <a: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Udělejte si výpisky z přiložené prezentace:       Usazené horniny</a:t>
            </a:r>
            <a:b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</a:br>
            <a: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Písemně do sešitu odpovězte na otázku</a:t>
            </a:r>
            <a:r>
              <a:rPr lang="cs-CZ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 č.4 strana č.59. </a:t>
            </a:r>
            <a:r>
              <a:rPr lang="cs-CZ" sz="3200" kern="150" dirty="0"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Práci máte na 14 dní.</a:t>
            </a:r>
            <a:br>
              <a:rPr lang="cs-CZ" sz="3200" kern="15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</a:br>
            <a:r>
              <a:rPr lang="cs-CZ" sz="3200" kern="15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Usazené </a:t>
            </a:r>
            <a: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horniny</a:t>
            </a:r>
            <a:r>
              <a:rPr lang="cs-CZ" sz="3200" b="1" kern="15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NSimSun" panose="02010609030101010101" pitchFamily="49" charset="-122"/>
                <a:cs typeface="Mangal" panose="02040503050203030202" pitchFamily="18" charset="0"/>
              </a:rPr>
              <a:t>.</a:t>
            </a:r>
            <a:r>
              <a:rPr lang="cs-CZ" sz="3200" kern="150" dirty="0">
                <a:effectLst/>
                <a:latin typeface="Liberation Serif"/>
                <a:ea typeface="NSimSun" panose="02010609030101010101" pitchFamily="49" charset="-122"/>
                <a:cs typeface="Mangal" panose="02040503050203030202" pitchFamily="18" charset="0"/>
              </a:rPr>
              <a:t>pptx </a:t>
            </a: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1465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6600CAA7-797B-4E5C-AA0E-67CDD4B9A4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40000" y="114480"/>
            <a:ext cx="4860000" cy="348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9EB2CC6D-E518-4BAB-9B32-9E0CAFFADAA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00" y="78480"/>
            <a:ext cx="4752000" cy="352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F228A419-05E6-4434-B45E-84D70D46E6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8000" y="3708000"/>
            <a:ext cx="4752000" cy="36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A08B92CB-FF06-44F6-9A99-8044067468E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040000" y="3671999"/>
            <a:ext cx="4860000" cy="37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A9C891D-988C-43DA-8147-C5D7002B58C1}"/>
              </a:ext>
            </a:extLst>
          </p:cNvPr>
          <p:cNvSpPr txBox="1"/>
          <p:nvPr/>
        </p:nvSpPr>
        <p:spPr>
          <a:xfrm>
            <a:off x="288000" y="252000"/>
            <a:ext cx="3420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rašelina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786FEA0-C6C1-422B-831C-5FAFE42E1204}"/>
              </a:ext>
            </a:extLst>
          </p:cNvPr>
          <p:cNvSpPr txBox="1"/>
          <p:nvPr/>
        </p:nvSpPr>
        <p:spPr>
          <a:xfrm>
            <a:off x="252000" y="756000"/>
            <a:ext cx="9432000" cy="2077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z rostlinných zbytků za nepřítomnosti kyslíku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pod vodou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rašeliniště – Krkonoše, Šumava, Český Les, Krušné Hory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- lázeňství, zahradnictví, palivo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F4BB6BCB-FB72-4A55-BE56-2458A9E54D2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4000" y="2844000"/>
            <a:ext cx="8100000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96736F4-7472-4308-B848-DDB670AD3DBA}"/>
              </a:ext>
            </a:extLst>
          </p:cNvPr>
          <p:cNvSpPr txBox="1"/>
          <p:nvPr/>
        </p:nvSpPr>
        <p:spPr>
          <a:xfrm>
            <a:off x="252000" y="200520"/>
            <a:ext cx="1908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Uhlí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0F2C6DD-17A0-4433-9D44-0E159B168598}"/>
              </a:ext>
            </a:extLst>
          </p:cNvPr>
          <p:cNvSpPr txBox="1"/>
          <p:nvPr/>
        </p:nvSpPr>
        <p:spPr>
          <a:xfrm>
            <a:off x="252000" y="668520"/>
            <a:ext cx="9648000" cy="3075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rostlinné zbytky v minulých geologických dobách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mocnost slojí – až desítky metrů, navrchu – úlomkovité usazeniny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prvohory – černé uhlí (kapradiny)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třetihory – hnědé uhlí (jehličnany)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1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</a:t>
            </a:r>
            <a:r>
              <a:rPr lang="cs-CZ" sz="2400" b="0" i="1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prouhelňování – vysoký tlak a teplota – zvýšení uhlíku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ED197A2-AD90-4B7B-803D-06D7A927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3780000"/>
            <a:ext cx="45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C75E34FF-E2FD-46B1-B11E-9FC8C4F1058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60000" y="3780000"/>
            <a:ext cx="509796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D821D66-F012-4DF9-BA4C-B423DCB6932C}"/>
              </a:ext>
            </a:extLst>
          </p:cNvPr>
          <p:cNvSpPr txBox="1"/>
          <p:nvPr/>
        </p:nvSpPr>
        <p:spPr>
          <a:xfrm>
            <a:off x="288000" y="278280"/>
            <a:ext cx="9360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effectLst>
                  <a:outerShdw dist="17961" dir="2700000">
                    <a:scrgbClr r="0" g="0" b="0"/>
                  </a:outerShdw>
                </a:effectLst>
                <a:latin typeface="Comic Sans MS" pitchFamily="66"/>
                <a:ea typeface="Lucida Sans Unicode" pitchFamily="2"/>
                <a:cs typeface="Tahoma" pitchFamily="2"/>
              </a:rPr>
              <a:t>3. Chemické sedimenty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897BD4-0110-4847-B8D6-B3D64C06A90E}"/>
              </a:ext>
            </a:extLst>
          </p:cNvPr>
          <p:cNvSpPr txBox="1"/>
          <p:nvPr/>
        </p:nvSpPr>
        <p:spPr>
          <a:xfrm>
            <a:off x="252000" y="848519"/>
            <a:ext cx="8460000" cy="587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chemickým vylučováním a srážením látek ve vodě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C590E4D-F047-499C-A772-99553BF8AA2A}"/>
              </a:ext>
            </a:extLst>
          </p:cNvPr>
          <p:cNvSpPr txBox="1"/>
          <p:nvPr/>
        </p:nvSpPr>
        <p:spPr>
          <a:xfrm>
            <a:off x="252000" y="1474919"/>
            <a:ext cx="3060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Travertin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DDC072-8E2D-4FA2-913E-6B7DD3BB00B8}"/>
              </a:ext>
            </a:extLst>
          </p:cNvPr>
          <p:cNvSpPr txBox="1"/>
          <p:nvPr/>
        </p:nvSpPr>
        <p:spPr>
          <a:xfrm>
            <a:off x="252000" y="1978560"/>
            <a:ext cx="9108000" cy="1686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CaCO</a:t>
            </a:r>
            <a:r>
              <a:rPr lang="cs-CZ" sz="2800" b="0" i="0" u="none" strike="noStrike" kern="1200" baseline="-250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3</a:t>
            </a:r>
            <a:r>
              <a:rPr lang="cs-CZ" sz="2800" b="0" i="0" u="none" strike="noStrike" kern="1200" baseline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ve sladkých vodách (minerální vody)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baseline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pórovitá hornina, světlá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baseline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obklad na stěny, dekorační kámen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6EDFA9C2-1183-4EE3-81FD-6F2F6D6574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64000" y="3685679"/>
            <a:ext cx="7128000" cy="369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1" build="p"/>
      <p:bldP spid="5" grpId="2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prezentace">
            <a:extLst>
              <a:ext uri="{FF2B5EF4-FFF2-40B4-BE49-F238E27FC236}">
                <a16:creationId xmlns:a16="http://schemas.microsoft.com/office/drawing/2014/main" id="{F3B85464-670F-48DC-98A1-09CC13F75B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2481839"/>
            <a:ext cx="9071640" cy="1262160"/>
          </a:xfrm>
        </p:spPr>
        <p:txBody>
          <a:bodyPr/>
          <a:lstStyle/>
          <a:p>
            <a:pPr lvl="0"/>
            <a:r>
              <a:rPr lang="cs-CZ" sz="6000" b="1">
                <a:solidFill>
                  <a:srgbClr val="355E00"/>
                </a:solidFill>
                <a:effectLst>
                  <a:outerShdw dist="17961" dir="2700000">
                    <a:scrgbClr r="0" g="0" b="0"/>
                  </a:outerShdw>
                </a:effectLst>
                <a:latin typeface="Comic Sans MS" pitchFamily="66"/>
              </a:rPr>
              <a:t>Usazené horniny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FC74DAE-FBAA-47F1-8943-2B491325FCEB}"/>
              </a:ext>
            </a:extLst>
          </p:cNvPr>
          <p:cNvSpPr txBox="1"/>
          <p:nvPr/>
        </p:nvSpPr>
        <p:spPr>
          <a:xfrm>
            <a:off x="360000" y="252000"/>
            <a:ext cx="9288000" cy="65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3200" b="1" i="0" u="none" strike="noStrike" kern="1200">
                <a:ln>
                  <a:noFill/>
                </a:ln>
                <a:effectLst>
                  <a:outerShdw dist="17961" dir="2700000">
                    <a:scrgbClr r="0" g="0" b="0"/>
                  </a:outerShdw>
                </a:effectLst>
                <a:latin typeface="Comic Sans MS" pitchFamily="66"/>
                <a:ea typeface="Lucida Sans Unicode" pitchFamily="2"/>
                <a:cs typeface="Tahoma" pitchFamily="2"/>
              </a:rPr>
              <a:t>Usazené horniny - sedimenty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D501E1E-9FED-4719-B44B-5A035E7905EF}"/>
              </a:ext>
            </a:extLst>
          </p:cNvPr>
          <p:cNvSpPr txBox="1"/>
          <p:nvPr/>
        </p:nvSpPr>
        <p:spPr>
          <a:xfrm>
            <a:off x="252000" y="972000"/>
            <a:ext cx="7488000" cy="2077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usazováním na zemském povrchu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	úlomkovité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	chemické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	ústrojného původu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CE66CC-9AA3-4675-9DEF-F03BB56F8032}"/>
              </a:ext>
            </a:extLst>
          </p:cNvPr>
          <p:cNvSpPr txBox="1"/>
          <p:nvPr/>
        </p:nvSpPr>
        <p:spPr>
          <a:xfrm>
            <a:off x="180000" y="3240000"/>
            <a:ext cx="9360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effectLst>
                  <a:outerShdw dist="17961" dir="2700000">
                    <a:scrgbClr r="0" g="0" b="0"/>
                  </a:outerShdw>
                </a:effectLst>
                <a:latin typeface="Comic Sans MS" pitchFamily="66"/>
                <a:ea typeface="Lucida Sans Unicode" pitchFamily="2"/>
                <a:cs typeface="Tahoma" pitchFamily="2"/>
              </a:rPr>
              <a:t>1. Úlomkovité sedimenty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B74712E-7545-41EB-83D9-20C2E1E656B4}"/>
              </a:ext>
            </a:extLst>
          </p:cNvPr>
          <p:cNvSpPr txBox="1"/>
          <p:nvPr/>
        </p:nvSpPr>
        <p:spPr>
          <a:xfrm>
            <a:off x="252000" y="3960000"/>
            <a:ext cx="8487365" cy="148472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mechanické přenášení menších a větších úlomků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rozrušených nerostů a hornin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2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		štěrk, bahno, jíl, písek, hlína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97FC97E-1780-4F1A-9D3E-8865DC786711}"/>
              </a:ext>
            </a:extLst>
          </p:cNvPr>
          <p:cNvSpPr txBox="1"/>
          <p:nvPr/>
        </p:nvSpPr>
        <p:spPr>
          <a:xfrm>
            <a:off x="180000" y="5724000"/>
            <a:ext cx="9828000" cy="1083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nezpevněné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písky, štěrk – částice nejsou k sobě poutány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zpevněné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slepence, pískovce, křemence, jílovce, břidlice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1" build="p"/>
      <p:bldP spid="5" grpId="2" build="p"/>
      <p:bldP spid="6" grpId="3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219DAE0-19FE-4890-9692-B2C6F0EE0BE1}"/>
              </a:ext>
            </a:extLst>
          </p:cNvPr>
          <p:cNvSpPr txBox="1"/>
          <p:nvPr/>
        </p:nvSpPr>
        <p:spPr>
          <a:xfrm>
            <a:off x="252000" y="590400"/>
            <a:ext cx="8820000" cy="587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štěrk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zaoblené úlomky na dně řek, moří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981979-AAC5-4855-BD2A-9BC6823089ED}"/>
              </a:ext>
            </a:extLst>
          </p:cNvPr>
          <p:cNvSpPr txBox="1"/>
          <p:nvPr/>
        </p:nvSpPr>
        <p:spPr>
          <a:xfrm>
            <a:off x="252000" y="1260000"/>
            <a:ext cx="9289507" cy="159186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slepenec</a:t>
            </a: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zpevněním štěrku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1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prvohorní slepence – Brdská vrchovina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1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			(Třemšín, Plešivec)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A05CFAA9-E20D-4E56-81C1-48514733E7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4240" y="3204000"/>
            <a:ext cx="502776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406112A8-D2AC-458F-9A1B-0EF30F08062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3240000"/>
            <a:ext cx="4680000" cy="37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A0AB03B-F6C8-46A8-B4E4-3C40507EA62D}"/>
              </a:ext>
            </a:extLst>
          </p:cNvPr>
          <p:cNvSpPr txBox="1"/>
          <p:nvPr/>
        </p:nvSpPr>
        <p:spPr>
          <a:xfrm>
            <a:off x="252000" y="288000"/>
            <a:ext cx="7668000" cy="1088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písek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zrnka křemene, často i slída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</a:t>
            </a:r>
            <a:r>
              <a:rPr lang="cs-CZ" sz="2800" b="0" i="1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přirozené filtry vody, sklářství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3340BC5-B641-487D-AC25-6F8865C057E5}"/>
              </a:ext>
            </a:extLst>
          </p:cNvPr>
          <p:cNvSpPr txBox="1"/>
          <p:nvPr/>
        </p:nvSpPr>
        <p:spPr>
          <a:xfrm>
            <a:off x="252720" y="1389600"/>
            <a:ext cx="9467280" cy="1590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pískovec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stmelená zrnka písku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1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skály, skalní města, Labské pískovce, Český ráj,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1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Teplické skály,...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1B794EE9-8AC1-46B2-9419-5D395B7097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3060000"/>
            <a:ext cx="4248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967DFD9F-8055-43FB-A3CC-04C81B12BE6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04239" y="3066120"/>
            <a:ext cx="5567760" cy="431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BF125B7-1DEF-4307-ACEA-8C94D45788BF}"/>
              </a:ext>
            </a:extLst>
          </p:cNvPr>
          <p:cNvSpPr txBox="1"/>
          <p:nvPr/>
        </p:nvSpPr>
        <p:spPr>
          <a:xfrm>
            <a:off x="252000" y="216000"/>
            <a:ext cx="8388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křemenec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8E8F2A4-1818-4F87-9C4A-7CBD8F54330C}"/>
              </a:ext>
            </a:extLst>
          </p:cNvPr>
          <p:cNvSpPr txBox="1"/>
          <p:nvPr/>
        </p:nvSpPr>
        <p:spPr>
          <a:xfrm>
            <a:off x="252000" y="864359"/>
            <a:ext cx="8388000" cy="1580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pískovec s křemitým tmelem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středně zrnitý krystalického vzhledu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bílá až šedá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2133534-B82A-40FE-8DDF-BB5117E80C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360" y="2520000"/>
            <a:ext cx="6011640" cy="45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2A5865-CD1F-4D56-AC78-E50C89BEAB14}"/>
              </a:ext>
            </a:extLst>
          </p:cNvPr>
          <p:cNvSpPr txBox="1"/>
          <p:nvPr/>
        </p:nvSpPr>
        <p:spPr>
          <a:xfrm>
            <a:off x="396000" y="7092000"/>
            <a:ext cx="7740000" cy="261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1001"/>
              </a:spcAft>
              <a:buNone/>
              <a:tabLst/>
            </a:pPr>
            <a:r>
              <a:rPr lang="cs-CZ" sz="1200" b="0" i="0" u="none" strike="noStrike" kern="120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  <a:hlinkClick r:id="rId4"/>
              </a:rPr>
              <a:t>http://upload.wikimedia.org/wikipedia/commons/b/be/Quartzite_2_jpg.jpg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14ADD86-F195-4524-998C-7030A67CC52C}"/>
              </a:ext>
            </a:extLst>
          </p:cNvPr>
          <p:cNvSpPr txBox="1"/>
          <p:nvPr/>
        </p:nvSpPr>
        <p:spPr>
          <a:xfrm>
            <a:off x="252000" y="675360"/>
            <a:ext cx="9468000" cy="2679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prachové částice naváté větrem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žlutohnědá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složení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křemen, živce, jílovité nerosty, slídy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součást vápence CaCO</a:t>
            </a:r>
            <a:r>
              <a:rPr lang="cs-CZ" sz="2800" b="0" i="0" u="none" strike="noStrike" kern="1200" baseline="-250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3</a:t>
            </a:r>
            <a:r>
              <a:rPr lang="cs-CZ" sz="2800" b="0" i="0" u="none" strike="noStrike" kern="1200" baseline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, tvoří černozem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 baseline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baseline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- výroba cihel, krytiny na střechy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CCCC0DEF-E238-4D93-863C-05EC74CD89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20000" y="3420000"/>
            <a:ext cx="6840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F9E0AE8-48D0-4AD2-A051-357D73A7A2AE}"/>
              </a:ext>
            </a:extLst>
          </p:cNvPr>
          <p:cNvSpPr txBox="1"/>
          <p:nvPr/>
        </p:nvSpPr>
        <p:spPr>
          <a:xfrm>
            <a:off x="288000" y="180000"/>
            <a:ext cx="2520000" cy="587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Spraše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A1F7F31-C990-4C74-A41C-5F46545C25B6}"/>
              </a:ext>
            </a:extLst>
          </p:cNvPr>
          <p:cNvSpPr txBox="1"/>
          <p:nvPr/>
        </p:nvSpPr>
        <p:spPr>
          <a:xfrm>
            <a:off x="252000" y="716040"/>
            <a:ext cx="9360000" cy="1932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cs-CZ" sz="26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nezpevněné horniny usazené na dně moří, jezer i řek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cs-CZ" sz="26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nepropustné, přijímají velké množství vody a bobtnají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cs-CZ" sz="26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podkrušnohorské a jihočeské pánve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cs-CZ" sz="26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cihlářská a keramická surovina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0F5A9A-1237-4518-800A-C4F5F5A29F4F}"/>
              </a:ext>
            </a:extLst>
          </p:cNvPr>
          <p:cNvSpPr txBox="1"/>
          <p:nvPr/>
        </p:nvSpPr>
        <p:spPr>
          <a:xfrm>
            <a:off x="1080000" y="3060000"/>
            <a:ext cx="3528000" cy="1083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jílovec</a:t>
            </a: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zpevněný jíl (opuka)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8A91255-3894-4C3A-A68D-D48E92E34116}"/>
              </a:ext>
            </a:extLst>
          </p:cNvPr>
          <p:cNvSpPr txBox="1"/>
          <p:nvPr/>
        </p:nvSpPr>
        <p:spPr>
          <a:xfrm>
            <a:off x="5400000" y="5760000"/>
            <a:ext cx="3060000" cy="1083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jílovitá břidlice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tence vrstevnatá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36C280B-0281-4ACD-AB5F-8B9208E2CDE1}"/>
              </a:ext>
            </a:extLst>
          </p:cNvPr>
          <p:cNvSpPr txBox="1"/>
          <p:nvPr/>
        </p:nvSpPr>
        <p:spPr>
          <a:xfrm>
            <a:off x="252000" y="212040"/>
            <a:ext cx="2520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Jíly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B992DC00-3315-4BD4-9F6F-9EFF91412E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0000" y="2592000"/>
            <a:ext cx="5040000" cy="2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753BEF4C-7C2B-4E6B-9EFF-06E163DE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4680000"/>
            <a:ext cx="4668120" cy="27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6F984D0-388E-4E31-9D1F-7DAD392DDC33}"/>
              </a:ext>
            </a:extLst>
          </p:cNvPr>
          <p:cNvSpPr txBox="1"/>
          <p:nvPr/>
        </p:nvSpPr>
        <p:spPr>
          <a:xfrm>
            <a:off x="360000" y="252000"/>
            <a:ext cx="9360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>
                <a:ln>
                  <a:noFill/>
                </a:ln>
                <a:effectLst>
                  <a:outerShdw dist="17961" dir="2700000">
                    <a:scrgbClr r="0" g="0" b="0"/>
                  </a:outerShdw>
                </a:effectLst>
                <a:latin typeface="Comic Sans MS" pitchFamily="66"/>
                <a:ea typeface="Lucida Sans Unicode" pitchFamily="2"/>
                <a:cs typeface="Tahoma" pitchFamily="2"/>
              </a:rPr>
              <a:t>2. Sedimenty ústrojného původu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0D43622-EC9C-4AD2-948C-CBE3EE5FF750}"/>
              </a:ext>
            </a:extLst>
          </p:cNvPr>
          <p:cNvSpPr txBox="1"/>
          <p:nvPr/>
        </p:nvSpPr>
        <p:spPr>
          <a:xfrm>
            <a:off x="252000" y="900000"/>
            <a:ext cx="8907288" cy="159186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usazováním </a:t>
            </a:r>
            <a:r>
              <a:rPr lang="cs-CZ" sz="2800" b="0" i="0" u="none" strike="noStrike" kern="1200" dirty="0" err="1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odumčelých</a:t>
            </a: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těl živých organizmů, jejich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koster nebo schránek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1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vápence, uhlí, rašelina, živice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45BD94-270E-4D58-B6C3-DB721CB84A48}"/>
              </a:ext>
            </a:extLst>
          </p:cNvPr>
          <p:cNvSpPr txBox="1"/>
          <p:nvPr/>
        </p:nvSpPr>
        <p:spPr>
          <a:xfrm>
            <a:off x="180000" y="2555640"/>
            <a:ext cx="2700000" cy="65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3200" b="1" i="0" u="none" strike="noStrike" kern="120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Vápenec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CE3815-97C9-42C1-A66B-D2FDD80A4789}"/>
              </a:ext>
            </a:extLst>
          </p:cNvPr>
          <p:cNvSpPr txBox="1"/>
          <p:nvPr/>
        </p:nvSpPr>
        <p:spPr>
          <a:xfrm>
            <a:off x="252000" y="3131999"/>
            <a:ext cx="8821944" cy="409351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nejrozšířenější usazená hornina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na dně moří – koráli, měkkýši, prvoci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součást</a:t>
            </a: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nerost kalcit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– obvykle světle šedá, někdy </a:t>
            </a:r>
            <a:r>
              <a:rPr lang="cs-CZ" sz="2800" b="0" i="0" u="none" strike="noStrike" kern="1200" dirty="0" err="1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nařervenalá</a:t>
            </a:r>
            <a:endParaRPr lang="cs-CZ" sz="2800" b="0" i="0" u="none" strike="noStrike" kern="1200" dirty="0">
              <a:ln>
                <a:noFill/>
              </a:ln>
              <a:latin typeface="Comic Sans MS" pitchFamily="66"/>
              <a:ea typeface="Lucida Sans Unicode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- výroba cementu, páleného vápna,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dekorační kámen (mramor)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1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 - vápencová území – krasové jevy v jeskyních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800" b="0" i="1" u="none" strike="noStrike" kern="1200" dirty="0">
                <a:ln>
                  <a:noFill/>
                </a:ln>
                <a:latin typeface="Comic Sans MS" pitchFamily="66"/>
                <a:ea typeface="Lucida Sans Unicode" pitchFamily="2"/>
                <a:cs typeface="Tahoma" pitchFamily="2"/>
              </a:rPr>
              <a:t>				stalaktit, stalagmit, stalagnát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1" build="p"/>
      <p:bldP spid="5" grpId="2" build="p"/>
    </p:bldLst>
  </p:timing>
</p:sld>
</file>

<file path=ppt/theme/theme1.xml><?xml version="1.0" encoding="utf-8"?>
<a:theme xmlns:a="http://schemas.openxmlformats.org/drawingml/2006/main" name="Výchoz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M%20-%20prezent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506</Words>
  <Application>Microsoft Office PowerPoint</Application>
  <PresentationFormat>Širokoúhlá obrazovka</PresentationFormat>
  <Paragraphs>84</Paragraphs>
  <Slides>13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13</vt:i4>
      </vt:variant>
    </vt:vector>
  </HeadingPairs>
  <TitlesOfParts>
    <vt:vector size="23" baseType="lpstr">
      <vt:lpstr>Arial</vt:lpstr>
      <vt:lpstr>Calibri</vt:lpstr>
      <vt:lpstr>Comic Sans MS</vt:lpstr>
      <vt:lpstr>Helvetica</vt:lpstr>
      <vt:lpstr>Liberation Sans</vt:lpstr>
      <vt:lpstr>Liberation Serif</vt:lpstr>
      <vt:lpstr>StarSymbol</vt:lpstr>
      <vt:lpstr>Times New Roman</vt:lpstr>
      <vt:lpstr>Výchozí</vt:lpstr>
      <vt:lpstr>DUM%20-%20prezentace</vt:lpstr>
      <vt:lpstr>Prezentace aplikace PowerPoint</vt:lpstr>
      <vt:lpstr>Usazené horniny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Lada</dc:creator>
  <cp:lastModifiedBy>lada johnova</cp:lastModifiedBy>
  <cp:revision>35</cp:revision>
  <dcterms:created xsi:type="dcterms:W3CDTF">2010-07-10T16:20:51Z</dcterms:created>
  <dcterms:modified xsi:type="dcterms:W3CDTF">2021-02-13T16:09:31Z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ce 1">
    <vt:lpwstr/>
  </property>
  <property fmtid="{D5CDD505-2E9C-101B-9397-08002B2CF9AE}" pid="3" name="Informace 2">
    <vt:lpwstr/>
  </property>
  <property fmtid="{D5CDD505-2E9C-101B-9397-08002B2CF9AE}" pid="4" name="Informace 3">
    <vt:lpwstr/>
  </property>
  <property fmtid="{D5CDD505-2E9C-101B-9397-08002B2CF9AE}" pid="5" name="Informace 4">
    <vt:lpwstr/>
  </property>
</Properties>
</file>