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90" r:id="rId3"/>
    <p:sldId id="256" r:id="rId4"/>
    <p:sldId id="257" r:id="rId5"/>
    <p:sldId id="266" r:id="rId6"/>
    <p:sldId id="278" r:id="rId7"/>
    <p:sldId id="279" r:id="rId8"/>
    <p:sldId id="260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2DE1CF3-415D-4826-A5C9-CEA7CFD0211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9A1BFE-577B-456E-87AD-78E9C3F0B99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EAC119-7431-48FF-BF65-E53237F0C4C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F1CC12-7B05-49C3-8200-B7E0B25D4D1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6C5579-0909-4FA5-B028-A511A49A472C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1610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0014CFD-D7EC-4696-A1B0-B7FFFCF5FC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90FC7DA-44D4-42B9-94CE-27B9AB25D76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D6688534-FB70-4F99-B397-351205F90D1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A86960-5E4D-4473-AEE0-B71315B1AA2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16B0E5-CA28-4C34-80E3-DC4275B3CA8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11BA58-3EE3-495F-8933-503E43672CB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AB63F51-A700-4C58-96CD-45F7070D51C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34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CAE071E-208C-467C-AC88-7471BD57309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EE8BB1-7DA1-4A70-8A15-DF63F5BB51ED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932A79A-4A57-4127-9AF9-D2A8954D43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AC59574-E0F2-4ECC-8103-E3A98FA7D87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C0A8083-DD68-4C19-BBE8-253B431F1C1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3DAD65B-EC06-4269-968A-3B69809587C6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6BC3BDF-EB09-4735-AA0E-6358432FBB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39FEEF5-D56F-49A1-86BF-11C0F59C94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86C2C6F-249B-41A5-9E61-6DE75953349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7006148-445C-480A-B23C-FC04808CB452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9B1BFA5-8BFB-4047-B805-B4DF10D983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CC35E3A-07C4-41DE-9A93-A8F3E37901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6370752-209C-4D6A-B652-C36E1CEE02A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9C95B5-F494-4DB1-8E4A-1EE99608C941}" type="slidenum">
              <a:t>13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10690D8-E999-4D57-B48B-CA5FF6FD41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64FC57C-482C-4883-A345-BB2658517AA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BF233759-F090-4915-B9E5-4D4938B8AB8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5F9440-92DF-443A-8816-280D1E4F7B21}" type="slidenum">
              <a:t>14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1445DD8-034D-42FB-9C0F-EDC5C0E1D4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400473F-9411-45AC-A560-5F0137F6B5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6257566-C6C4-4060-A6A3-1EC192BE049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AE215F5-8FED-4406-BBED-546891400B8A}" type="slidenum">
              <a:t>15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61479A4-9678-44AB-AB9C-0D34EF7769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C029CDB-C401-4C78-8C30-55FC8E6C63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2A2DFE4-DB74-4710-9491-FB36E44AF90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E703CDF-94ED-4213-849B-1935C8C45873}" type="slidenum">
              <a:t>16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E058394-9009-4F2C-A2FC-49E818055D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FC65441-7444-4C92-972F-928E1D3637A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1144D85-BCEE-4297-865B-A3D708E6E6B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F70AAA-B3B6-4544-A920-F6900964B58F}" type="slidenum">
              <a:t>17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F4A6993-E131-4C90-8411-385B247432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BA08FF8-E6D8-4CC6-9466-A9FAB9EFD1B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0B1BE83-F5D8-4183-B093-2614462C6B3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AC98FF-5994-47EC-ABC4-401AFA1ECBAA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2493980-1177-493A-8327-0AB53C2386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6F1E161-F9B3-43C8-9533-2683BFF0FC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A8D75E6-15CF-4E25-A043-944018764F9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569D39-05DD-4DAD-9CE4-72781B6F63C1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29DF88B-EFA0-4B84-8017-F3D6A33E74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6B4A6B7-6F9E-412D-AFFB-BBB2114C6F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B6F80273-6CE2-4678-B01A-059B321944C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7B9B06F-D933-4451-AB28-5C2FCAA4AFB6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E936BB0-0D9B-4B7E-948A-CC4FD23CD2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BD3F4DCA-8E96-49ED-8749-DB73AAD168A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3279C73-A273-49ED-B523-D878B26617F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A5DC3C-B8E4-4219-B9F6-4D9CC2AF37BC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2960FA1-E5B0-4A83-BC07-587640F4B7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3CEB0B8-6C2E-435E-A6EF-D5585948DFA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D7C9D8C-7A61-4DCC-8642-57839C89961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BD00CCB-334B-46A4-A75E-FFECBB8EC670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BCA15A6-E6C2-42F4-8875-8E59DC76CE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6BFC16F-FD07-4309-8AAD-1130D961D03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23F6CA65-B482-4906-BA6D-C260A07A15E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03153A7-F2AE-47D3-AF23-25B12BC1D49D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C4ED0ED-832D-4F46-9E9F-7870989E8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A9939E69-C28F-400B-8773-9936F50A573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FE8BD48-C106-4EA7-8D4A-354B9CB6A78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033784-5EC3-4D08-9FC1-BF7207E506C1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A67EEEF-4FF9-46E4-B97E-91C2C534E0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0DDD6767-F230-446E-A08E-B6CE155117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AB8DDD11-4D66-40BC-8113-84628CBA64C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1FDBEA3-0982-4C38-A6D2-608986E18B62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3040388-CD77-4345-8A9D-DF3EFEF91C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D67F051-60A2-4BC1-8525-3C83519DEF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37803-7EAE-4D28-941C-BCC54B4639D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731A03-7FC1-4D89-83D2-F9B38D6FFC0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710F7-A9D5-4E8C-8597-C991D9370A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97780B-DEB9-4A39-9FEA-6526527AD9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5E7B7B-1EE3-41C9-AB61-F9E96A91C1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41553F-691D-4137-93E4-CC251BBC25C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17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54A14-1E8A-44DD-94E3-C2108EBD2C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AE1DE2-EE2D-4F94-B5EA-76F286CD80A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8503C2-3794-4C38-805C-A182824EC7E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3D4DCA-462D-4624-A3FD-3691D1AB98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8A40D-F825-4A46-8DFA-74E7955148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9E3DB2-EDE5-4E7F-A286-FC4AF58857F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73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095E46-BD8B-4CCD-86C1-25D043484CE5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9F8C55-E928-4C1A-991E-083BD51E65D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6FD0AA-99FD-44D7-B29A-DF581A5D7F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2F166E-FA80-4D56-BF61-4D62E8CC58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820731-8EEA-4766-BE0B-F5BB9C7E74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033AA3-5E47-4B10-AC01-2EC38B57765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667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2A4BC-24F6-48B1-BAA1-0523712FD9D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10F625-7A72-4760-87DA-6DCBEB89B67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198434-D200-4AA5-AB29-990CEA840B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0AACD7-7E87-48C2-BB9C-7827BD0941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6B9FD-BB33-43A1-B51E-4F7AF6A718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629A5B-7ED9-4CB0-A79F-2DD61AAD5E8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228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B4562-A1F1-4FAE-B69E-A300A4AE6D1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C80325-FEB2-4C63-815E-5852820BFDA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0ADCC7-759A-41D4-9B4E-AB88AA80AD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64EDFD-5582-4B94-9C1D-1752113485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220DA9-3A4F-4D72-B22C-4066BFC661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90F280-8C75-458E-9F40-48B4AC06833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24450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D87FBC-071B-4F9C-A8BF-D0F70DBC25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629993-6311-4263-95A2-8530C711BA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992C87-A7A2-4E24-9AAA-F33D1B9A22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AFF610-6C8E-4B8D-A951-2D24D57DC1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CE21FD-DB45-4BA1-96D9-A2CEDF0DE9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E7B434-584D-427C-A22B-FBDC4A47F6C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319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AE4BC-5401-4357-A29D-A7D362B959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5E4F4F-6D02-439E-8165-8AE272667D8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ADA6EF-383B-4F0A-B41C-2FD09D58CBA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29350F-88F6-46AF-A4C2-1A86E4F76C5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E150A1-D01E-4839-8D30-1FD96B167E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A205F9-A89C-4A81-BE66-EF4A0314D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0F4F93-E382-4D34-9611-D66E21A8EC9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765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80E6B-8F08-47F3-A824-C79BBD6CFE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14BC60-A000-494B-A9F7-5F44C223B9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740396-B555-4046-A7B5-A6BA73D753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8A39E3-E4F7-4C0D-B02A-915AE0362BC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46A7FB-F0F1-42A9-AFDE-1F9AE39292B0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8D4133-5726-457B-B5C1-781B069FA5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B4052A-DDC5-4977-ADD2-4937FB07C3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36D280-C8D2-47BF-BC9B-FDDC08D9FD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188B12-6E03-4DF3-A671-2D824419DD9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745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445CD-CA74-4A84-9B29-102F6019EAE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BAC220C-3A06-4C54-ABF9-91D3290DF2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A117AE-F89C-4560-944E-B9F27BA446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4B04E6A-A387-457E-9015-AB9F373DCF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3282A9-0413-42C0-99DE-9CE053921F3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949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FFBC8E-E07A-4FF3-A7BF-052BFBBE98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51B46C-D7D7-4110-8459-987BBBD9CE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4790D4F-CA4C-4DEA-9B22-E99568194C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8C1429-B699-4A64-8E61-D9188F1BDD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361859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F5AB9-B7B5-4F9B-8E75-617F605302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E407E-FE13-477C-B838-CC28E03ECFF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2615C1-90CA-4167-A890-6CB4D641D57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3D1384-C901-4053-9A26-6498B44DF2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5771E1-C389-4A9E-8970-63312150A4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F58DD5-C235-4EFC-B9E9-7FDEAE4FEF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DF59AB-61F5-4480-B1E8-9CB77C93007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36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F6550-3084-4C64-91E5-0E33C4DFCD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B8912-124D-4A3A-84C8-E17AD70F8AE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18D4C6-32C6-4698-A039-9A95D3248B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48EEE9-7444-495D-A4C4-A99BF0805E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B23C2F-D415-4D42-9698-C0FCFF9B92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BC1BC4-281E-4538-9456-22C8818EDD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371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68263-1D7C-47EA-BCBA-6129A8544B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EA55C4F-1234-40CA-A324-D1EB219A8A2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578B4E-9B6F-4412-BE8D-C899A25C230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21AAF6-6EFC-4038-B839-D4AD0FB451E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BD8C66-7752-487D-B53E-23988AA2087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5917C9-D755-4B3E-8B25-61F96B00F9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2C17F4-9BEF-40E7-AC29-CEF4D49462E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720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76122-F077-4382-A2F1-90285433044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68F242-E61D-4F67-9572-C3A6E90ED6B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A0D03-DB06-4CC9-8A58-4B1DD46527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1214CD-A259-438C-B0C7-A7B90D6D4E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BB5E8D-404A-4D61-965E-0E10D159A0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8C8889-BBA0-4E73-920B-BC07CB2A26C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538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6D87C1-00E6-4F84-9665-D33E07A9970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AF33D8-9812-40F2-9EB6-53D62ECC383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1E0AC9-92D0-41C6-AC32-8C0DD7195D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F42E47-B089-4BE1-B5A9-45F9F661D8D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E1352B-C02D-4829-99D7-67424BBF9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4008AC-878A-4F9D-9065-4D2BA1A53A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0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30435-A26D-44D2-AA2C-C0E3F12227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7E6873-4473-42F8-A0E4-9ECF216D74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DD7ED0-C1B1-425E-BBE8-79CB36C837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181874-FC12-4D5D-822E-D703C6F57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5298BF-D5B1-4C5A-9F90-2EF4F741A7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1AF27C-AD1A-493D-9899-CBA6353E526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46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3588A-B4D1-43A6-8B9A-C31B73B2DBC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6E153-D50F-4711-A0D7-C78034C23E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225A90-3459-445E-83CC-54A5A2777D4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C6B654-FB79-4969-96E7-CECDCCC31F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F45FE3-42CA-48B3-8CAD-5705EF419F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C53DD8-6D58-4501-8805-061DD2768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B45F44-1ABF-4089-A865-3B559A4042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6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7E623-7BC4-4549-B7DA-07DACBA709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BAE021-1BA5-4F9B-90B1-6C10B96FFE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C196A8-7287-4EE9-A6A2-E0C4069F56B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B18E5D7-4603-4A56-B3C6-028043382304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93D1FBD-4861-4E18-AAB2-5FA604BE56C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A1CC7B-CD37-4320-B27F-AA518D1485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ADBF78-5DA7-4D3D-BD87-144C52CE1B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92EFAC7-CCC1-4912-8F22-DFA8CBBB83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F0F609-AE63-49E2-9A68-3DA38B4768B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65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B635-CCA2-4C3A-8F9E-5264FDB985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C47DFD-FDC7-4E1C-925C-623690EF5D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39036B-A172-4B1D-8C0A-6E884F9C75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AB8EFA-EFB0-493F-BF6C-97851BB01D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AB7135-3002-4AED-8155-0B658935CA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4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0C1378-95C6-44CB-ACC6-9279B1BA3D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0A00ED4-DFEB-4690-9125-1B3088CC47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5EF70D-CC21-4014-857E-52CBBBDF9A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812AD5-4ECC-4EA2-B438-2771F446CD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14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B4A5C-40A6-40D5-B370-DCDFF648A6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FE0F93-2235-40E4-91FB-42FCCA124CC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4F5BB1-241C-4E22-A715-4135E4D3C26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1D122F-0E51-476F-9D12-BD2FF38F23B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8D68C9-C0E2-47B5-9EA5-461FE23B97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0587AC-496B-4FBF-A039-EA611A6A46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778B28-AB3B-47A8-B806-FEACBB6E5A3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9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2780D-59BD-4055-9906-8131D0CF6A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0FD363-1B3A-45E4-A948-4DCE5D3737B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D22305-1888-4B58-A0A2-A0732286120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980254-0079-47E9-A357-30C3C7974F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FC0143-9280-4EAE-8590-87AF310D8DA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C1C87A4-571E-4386-921F-5864A5FC9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58444E-3561-4BD8-AB26-2349CFC903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3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244DA1B-A5E0-476D-8C9B-83B59E5B4D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E97DF9-6B0D-4B40-B4A6-32776DB1D0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BC290F-13A5-4568-B5FD-77AB380D29D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1987E-2DB9-471C-A6C1-8E9B232A17A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A6EBEE-0617-4F51-A4EC-166B9F2A6D7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A736A6B-6A2A-4910-83F2-F19C9CAE962B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A814FC-E057-4790-8ED0-54E604BAA8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DDFCF8-CF59-4BAA-B6A9-BF819D1F43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6CFA8A-8DC8-4819-8F59-D821043CEFB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86CD73-F57D-4C32-A337-8AAF3F2F0F4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A5C971-8EBE-4B91-B27B-984696E90B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2B896C5-4F0D-4E63-9A4D-5EFFE10ABF0B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jfif"/><Relationship Id="rId4" Type="http://schemas.openxmlformats.org/officeDocument/2006/relationships/image" Target="../media/image14.jf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f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A593E-8C52-4E9C-8208-C03E082EE33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9C08B1-8D77-4CF8-B278-3B0239B90B3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8.A Prvky 15. skupiny</a:t>
            </a:r>
            <a:br>
              <a:rPr lang="cs-CZ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Udělejte si výpisky z přiložené prezentace Prvky 15. skupiny</a:t>
            </a:r>
            <a:br>
              <a:rPr lang="cs-CZ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Písemně do sešitu odpovězte na otázku: Vyhledej, k čemu sloučeniny antimonu používaly ženy ve starověku?</a:t>
            </a:r>
          </a:p>
          <a:p>
            <a:pPr lvl="0"/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Prvky 15. skupiny</a:t>
            </a:r>
            <a:r>
              <a:rPr lang="cs-CZ" b="1">
                <a:latin typeface="Comic Sans MS" pitchFamily="66"/>
                <a:ea typeface="NSimSun" pitchFamily="49"/>
                <a:cs typeface="Mangal" pitchFamily="18"/>
              </a:rPr>
              <a:t>.</a:t>
            </a:r>
            <a:r>
              <a:rPr lang="cs-CZ">
                <a:latin typeface="Comic Sans MS" pitchFamily="66"/>
                <a:ea typeface="NSimSun" pitchFamily="49"/>
                <a:cs typeface="Mangal" pitchFamily="18"/>
              </a:rPr>
              <a:t>pptx </a:t>
            </a:r>
            <a:endParaRPr lang="cs-CZ">
              <a:latin typeface="Comic Sans MS" pitchFamily="66"/>
            </a:endParaRP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E52FD5E-B385-4DC1-A7E7-8D9C0B4347BB}"/>
              </a:ext>
            </a:extLst>
          </p:cNvPr>
          <p:cNvSpPr txBox="1"/>
          <p:nvPr/>
        </p:nvSpPr>
        <p:spPr>
          <a:xfrm>
            <a:off x="198150" y="1308707"/>
            <a:ext cx="9684328" cy="55944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 (P)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Výskyt: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pouze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ve sloučeninách – v minerálu apatit, 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biogenní prvek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součástí bílkovin, nukleových kyselin, a podílí se na stavbě kostí a zubů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pevná látka –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 modifikace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bílí, červený, černý 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Sloučeniny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kyselina fosforečná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fosforečnany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AA724F5-E81B-4D33-97FA-35B40BDFA4BF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D43400B-75F1-4DFF-83C2-51D9E7E87337}"/>
              </a:ext>
            </a:extLst>
          </p:cNvPr>
          <p:cNvSpPr txBox="1"/>
          <p:nvPr/>
        </p:nvSpPr>
        <p:spPr>
          <a:xfrm>
            <a:off x="187040" y="1090495"/>
            <a:ext cx="9893588" cy="75958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 (P) – BÍLÝ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nažloutlá měkká látka (krájet nožem)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prudce </a:t>
            </a:r>
            <a:r>
              <a:rPr lang="cs-CZ" sz="2800" b="1" i="0" u="none" strike="noStrike" kern="1200" cap="none" spc="0" baseline="0">
                <a:solidFill>
                  <a:srgbClr val="FF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jedovatý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 velmi </a:t>
            </a:r>
            <a:r>
              <a:rPr lang="cs-CZ" sz="2800" b="1" i="0" u="none" strike="noStrike" kern="1200" cap="none" spc="0" baseline="0">
                <a:solidFill>
                  <a:srgbClr val="FF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reaktivní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na vzduchu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samozápalný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(proto se uchovává pod vodou –   ve vodě nerozpustný)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páry ve tmě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světélkují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tvoří jej čtyřatomové molekuly  P</a:t>
            </a:r>
            <a:r>
              <a:rPr lang="cs-CZ" sz="28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4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(</a:t>
            </a: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uspořádány do čtyřstěnu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  <a:r>
              <a: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 výrobě nástrah na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hubení krys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a samozápalných bomb,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dříve zápalky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dnes nahradil červený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748B78A-6311-40EE-9D1C-607C6A6F7B70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653DA6C1-47A7-4393-9818-8CD0366D4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643" y="4672437"/>
            <a:ext cx="3377043" cy="232064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527E73F-3B58-4B8C-B74E-D3A0B70C8C55}"/>
              </a:ext>
            </a:extLst>
          </p:cNvPr>
          <p:cNvSpPr txBox="1"/>
          <p:nvPr/>
        </p:nvSpPr>
        <p:spPr>
          <a:xfrm>
            <a:off x="187040" y="1589263"/>
            <a:ext cx="9893588" cy="40935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 (P) – ČERVENÝ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vzniká krátkodobým zahřátím bílého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na 250 C bez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přístupu vzduchu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stálý, nejedovatý fialovočervený prášek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málo reaktivní a nesvětélkuje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ve vodě nerozpustný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výroba zápalek,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v pyrotechnice,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pro výrobu sloučenin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75C1ECB-66D0-4529-B22E-2506CC8D0399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7E71C266-718F-4EFD-88FC-61B020944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294" y="3885340"/>
            <a:ext cx="2569189" cy="208506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1C90461-80DE-4C59-AFC7-460DB5FD55FC}"/>
              </a:ext>
            </a:extLst>
          </p:cNvPr>
          <p:cNvSpPr txBox="1"/>
          <p:nvPr/>
        </p:nvSpPr>
        <p:spPr>
          <a:xfrm>
            <a:off x="187040" y="1589263"/>
            <a:ext cx="9893588" cy="359318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 (P) – ČERNÝ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vzniká zahřátím bílého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za přítomnosti rtuti jako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katalyzátoru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nejedovatý, nejméně reaktivní a fyzikálními vlastnostmi   připomíná kovy – je tepelně i elektricky vodivý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elektrotechnice k výrobě polovodičů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7D4E2F6-365E-4045-A11A-DE42429764D6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955C9E2-B3BE-4ECC-BA51-4AE52A3687E3}"/>
              </a:ext>
            </a:extLst>
          </p:cNvPr>
          <p:cNvSpPr txBox="1"/>
          <p:nvPr/>
        </p:nvSpPr>
        <p:spPr>
          <a:xfrm>
            <a:off x="187040" y="1589263"/>
            <a:ext cx="9893588" cy="59120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 (P) –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627C09A-3C7B-4261-A897-F9812EC4F8BD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E00494F3-50B8-4A89-A044-180753D9A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12" y="2310825"/>
            <a:ext cx="2554284" cy="342495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id="{61775230-600F-4D64-8DD1-E753D90E0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1390" y="2310825"/>
            <a:ext cx="2658115" cy="342495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Obrázek 13">
            <a:extLst>
              <a:ext uri="{FF2B5EF4-FFF2-40B4-BE49-F238E27FC236}">
                <a16:creationId xmlns:a16="http://schemas.microsoft.com/office/drawing/2014/main" id="{03767F69-39E4-4241-A147-341507B2B4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6907" y="2310825"/>
            <a:ext cx="2332076" cy="342495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50CF36E-3D11-4FC5-A74E-24405D2561AD}"/>
              </a:ext>
            </a:extLst>
          </p:cNvPr>
          <p:cNvSpPr txBox="1"/>
          <p:nvPr/>
        </p:nvSpPr>
        <p:spPr>
          <a:xfrm>
            <a:off x="187040" y="1589263"/>
            <a:ext cx="9893588" cy="4593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Arsen (As)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jedovatý polokov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vzácný prvek – vyskytuje se v ryzí formě, ale častěji je součástí minerálů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Nejznámější sloučenina oxid arsenitý As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O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(arsenik)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silně jedovatý a dříve použití – jed na hlodavce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součást speciálních slitin a pro výrobu polovodičů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E7EFDCA-5ECC-4844-8F77-020DA51AECE6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D0727F0-E4AA-4D84-8322-494630A65E81}"/>
              </a:ext>
            </a:extLst>
          </p:cNvPr>
          <p:cNvSpPr txBox="1"/>
          <p:nvPr/>
        </p:nvSpPr>
        <p:spPr>
          <a:xfrm>
            <a:off x="187040" y="1589263"/>
            <a:ext cx="9893588" cy="50941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Antimon (Sb)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polokovový prvek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vzácný prvek(v zemské kůře) – vyskytuje se v ryzí formě, ale častěji je součástí minerálů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Jeho hlavní rudou je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antimonit,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chemicky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sulfid antimonitý Sb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součást různých slitin,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elektrotechnice,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při výrobě barviv,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ve farmacii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75BFCAD-E4FF-44B4-8D54-0D93CA51B7AE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BF861C4F-38BF-4943-B1CE-7D605450FE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787" y="4136343"/>
            <a:ext cx="3241959" cy="254117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0CB2C60-2845-4720-BCAA-12501209B692}"/>
              </a:ext>
            </a:extLst>
          </p:cNvPr>
          <p:cNvSpPr txBox="1"/>
          <p:nvPr/>
        </p:nvSpPr>
        <p:spPr>
          <a:xfrm>
            <a:off x="187040" y="1589263"/>
            <a:ext cx="9893588" cy="4593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Bismut (Bi)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-vzácný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těžký kov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načervenalé barvy – v přírodě vyskytuje se v ryzí formě, ale i ve sloučeninách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Má podobné vlastnosti jako olovo, ale je méně jedovatý, proto ho nahrazuje: v pájkách, sportovní střelivo, rybářské zátěže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přidává se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do speciálních slitin, jeho sloučeniny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se využívají ve sklářství, výroba glazur a pigmentů, léky či složky kosmetických přípravků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651AA-2D38-406C-A14D-5AE23747A545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9628A6A4-305B-4175-A050-73433E845E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1949043"/>
            <a:ext cx="9071643" cy="2832116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Prvky 15.skupiny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690ED288-09E5-4547-8F5A-C10679DD9878}"/>
              </a:ext>
            </a:extLst>
          </p:cNvPr>
          <p:cNvSpPr txBox="1"/>
          <p:nvPr/>
        </p:nvSpPr>
        <p:spPr>
          <a:xfrm>
            <a:off x="1836179" y="4974582"/>
            <a:ext cx="6407996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30BF717-8B84-4A7B-9CAB-38F6F7E680F9}"/>
              </a:ext>
            </a:extLst>
          </p:cNvPr>
          <p:cNvSpPr txBox="1"/>
          <p:nvPr/>
        </p:nvSpPr>
        <p:spPr>
          <a:xfrm>
            <a:off x="2160013" y="350635"/>
            <a:ext cx="518326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3145F673-47FA-42C4-B502-48EA444E1A9C}"/>
              </a:ext>
            </a:extLst>
          </p:cNvPr>
          <p:cNvGrpSpPr/>
          <p:nvPr/>
        </p:nvGrpSpPr>
        <p:grpSpPr>
          <a:xfrm>
            <a:off x="276843" y="1399681"/>
            <a:ext cx="9574189" cy="5581442"/>
            <a:chOff x="276843" y="1399681"/>
            <a:chExt cx="9574189" cy="5581442"/>
          </a:xfrm>
        </p:grpSpPr>
        <p:grpSp>
          <p:nvGrpSpPr>
            <p:cNvPr id="4" name="Skupina 3">
              <a:extLst>
                <a:ext uri="{FF2B5EF4-FFF2-40B4-BE49-F238E27FC236}">
                  <a16:creationId xmlns:a16="http://schemas.microsoft.com/office/drawing/2014/main" id="{A3663E1C-507F-4721-8734-7AA5341E9449}"/>
                </a:ext>
              </a:extLst>
            </p:cNvPr>
            <p:cNvGrpSpPr/>
            <p:nvPr/>
          </p:nvGrpSpPr>
          <p:grpSpPr>
            <a:xfrm>
              <a:off x="276843" y="1399681"/>
              <a:ext cx="1046869" cy="5566684"/>
              <a:chOff x="276843" y="1399681"/>
              <a:chExt cx="1046869" cy="5566684"/>
            </a:xfrm>
          </p:grpSpPr>
          <p:pic>
            <p:nvPicPr>
              <p:cNvPr id="5" name="Obrázek 4">
                <a:extLst>
                  <a:ext uri="{FF2B5EF4-FFF2-40B4-BE49-F238E27FC236}">
                    <a16:creationId xmlns:a16="http://schemas.microsoft.com/office/drawing/2014/main" id="{ED66EF03-7E1C-413B-B21B-8AA5E62BEE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/>
                <a:alphaModFix/>
              </a:blip>
              <a:srcRect l="765" t="1311" r="765" b="1311"/>
              <a:stretch>
                <a:fillRect/>
              </a:stretch>
            </p:blipFill>
            <p:spPr>
              <a:xfrm>
                <a:off x="283317" y="1399681"/>
                <a:ext cx="1040395" cy="57960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6" name="Obrázek 5">
                <a:extLst>
                  <a:ext uri="{FF2B5EF4-FFF2-40B4-BE49-F238E27FC236}">
                    <a16:creationId xmlns:a16="http://schemas.microsoft.com/office/drawing/2014/main" id="{C064A0FF-0838-4876-968F-7A82554DE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276843" y="2026804"/>
                <a:ext cx="1042196" cy="493956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C5813211-B69D-414F-BA87-DD1C486FCA86}"/>
                </a:ext>
              </a:extLst>
            </p:cNvPr>
            <p:cNvGrpSpPr/>
            <p:nvPr/>
          </p:nvGrpSpPr>
          <p:grpSpPr>
            <a:xfrm>
              <a:off x="6698876" y="1399681"/>
              <a:ext cx="3152156" cy="4862879"/>
              <a:chOff x="6698876" y="1399681"/>
              <a:chExt cx="3152156" cy="4862879"/>
            </a:xfrm>
          </p:grpSpPr>
          <p:pic>
            <p:nvPicPr>
              <p:cNvPr id="8" name="Obrázek 7">
                <a:extLst>
                  <a:ext uri="{FF2B5EF4-FFF2-40B4-BE49-F238E27FC236}">
                    <a16:creationId xmlns:a16="http://schemas.microsoft.com/office/drawing/2014/main" id="{8BF93937-FF79-4728-8B6F-EC4F58FA3D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/>
                <a:alphaModFix/>
              </a:blip>
              <a:srcRect t="1311" r="257" b="1311"/>
              <a:stretch>
                <a:fillRect/>
              </a:stretch>
            </p:blipFill>
            <p:spPr>
              <a:xfrm>
                <a:off x="6702122" y="1399681"/>
                <a:ext cx="3140278" cy="57635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9" name="Obrázek 8">
                <a:extLst>
                  <a:ext uri="{FF2B5EF4-FFF2-40B4-BE49-F238E27FC236}">
                    <a16:creationId xmlns:a16="http://schemas.microsoft.com/office/drawing/2014/main" id="{D26AA11D-7E3D-4DDA-8E6E-F13E7506EA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6698876" y="2030041"/>
                <a:ext cx="3152156" cy="423251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BE1773B6-2E63-4395-9349-FE209FBFB77C}"/>
                </a:ext>
              </a:extLst>
            </p:cNvPr>
            <p:cNvGrpSpPr/>
            <p:nvPr/>
          </p:nvGrpSpPr>
          <p:grpSpPr>
            <a:xfrm>
              <a:off x="1383121" y="3507117"/>
              <a:ext cx="5237993" cy="3474006"/>
              <a:chOff x="1383121" y="3507117"/>
              <a:chExt cx="5237993" cy="3474006"/>
            </a:xfrm>
          </p:grpSpPr>
          <p:pic>
            <p:nvPicPr>
              <p:cNvPr id="11" name="Obrázek 10">
                <a:extLst>
                  <a:ext uri="{FF2B5EF4-FFF2-40B4-BE49-F238E27FC236}">
                    <a16:creationId xmlns:a16="http://schemas.microsoft.com/office/drawing/2014/main" id="{3CC5FFA8-E645-477D-A7BF-5104F60B64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lum/>
                <a:alphaModFix/>
              </a:blip>
              <a:srcRect l="153" t="1311" r="379" b="1311"/>
              <a:stretch>
                <a:fillRect/>
              </a:stretch>
            </p:blipFill>
            <p:spPr>
              <a:xfrm>
                <a:off x="1404719" y="3507117"/>
                <a:ext cx="5216395" cy="579958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12" name="Obrázek 11">
                <a:extLst>
                  <a:ext uri="{FF2B5EF4-FFF2-40B4-BE49-F238E27FC236}">
                    <a16:creationId xmlns:a16="http://schemas.microsoft.com/office/drawing/2014/main" id="{C5D56C21-3D01-494E-9076-759FEFF1A0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1383121" y="4145761"/>
                <a:ext cx="5230075" cy="2835362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92ED92AF-8E8A-4309-86FA-02FA62EB254F}"/>
              </a:ext>
            </a:extLst>
          </p:cNvPr>
          <p:cNvSpPr txBox="1"/>
          <p:nvPr/>
        </p:nvSpPr>
        <p:spPr>
          <a:xfrm>
            <a:off x="554400" y="1242715"/>
            <a:ext cx="9161099" cy="55944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PSP( dříve skupina V. A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nebo</a:t>
            </a: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           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PENTELY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nebo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PNIKTOGENY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mají ve valenční elektronové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vrstvě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5 valenčních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                                        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elektronů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dusík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fosfor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(P)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arsen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(As)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antimon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(Sb)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bismut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(Bi)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moscovium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(Mc)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4E6F6E8-A404-4AC2-AE9F-7735205730B5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381A6EF-FFE4-4679-B733-8D6E613CD5EE}"/>
              </a:ext>
            </a:extLst>
          </p:cNvPr>
          <p:cNvSpPr txBox="1"/>
          <p:nvPr/>
        </p:nvSpPr>
        <p:spPr>
          <a:xfrm>
            <a:off x="554400" y="1242715"/>
            <a:ext cx="9161099" cy="15918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 – je plyn, ostatní pevné látky,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 a P – nekovy, As a Sb – polokovy, Bi – kov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Nejdůležitější je dusík, je hlavní složkou atmosféry.</a:t>
            </a: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7C7D5AB-67C7-425F-9E47-B7511D6B6C3D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D91B7C5F-1337-475A-BE87-78F09C074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5036" y="2912007"/>
            <a:ext cx="5038920" cy="405245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5FABE6A-9800-43A8-A39B-0B8D48A3AA32}"/>
              </a:ext>
            </a:extLst>
          </p:cNvPr>
          <p:cNvSpPr txBox="1"/>
          <p:nvPr/>
        </p:nvSpPr>
        <p:spPr>
          <a:xfrm>
            <a:off x="554400" y="1242715"/>
            <a:ext cx="9161099" cy="40935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Dusík (N)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Stavba: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 = 7		p</a:t>
            </a:r>
            <a:r>
              <a:rPr lang="cs-CZ" sz="2800" b="1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= 7		e</a:t>
            </a:r>
            <a:r>
              <a:rPr lang="cs-CZ" sz="2800" b="1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= 7 (5)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1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anion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– 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nitrid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1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kationty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+1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dusný		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dusnatý	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dusitý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+4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dusičitý	N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+5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dusičný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9808C4E-E10F-4606-A5F0-EAF1C7825CB2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1F15381-B84F-4BD5-8CD4-76C1F183FF39}"/>
              </a:ext>
            </a:extLst>
          </p:cNvPr>
          <p:cNvSpPr txBox="1"/>
          <p:nvPr/>
        </p:nvSpPr>
        <p:spPr>
          <a:xfrm>
            <a:off x="423394" y="1110877"/>
            <a:ext cx="9005239" cy="75958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Vlastnosti: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Bezbarvý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plyn, bez chuti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zápachu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 teplotou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varu -  -196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omic Sans MS" pitchFamily="66"/>
                <a:cs typeface="Comic Sans MS" pitchFamily="66"/>
              </a:rPr>
              <a:t>ºC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Vytváří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dvouatomové molekuly – N</a:t>
            </a:r>
            <a:r>
              <a:rPr lang="cs-CZ" sz="2800" b="1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Volný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atmosféře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tvoří 78% objemu vzduchu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ve sloučeninách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např: chilský ledek NaNO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(dusičnan sodný), dusičnany, amoniak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Biogenní prvek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 v živých organismech např: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bílkovinách, nukleových kyselinách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Málo rozpustný ve vodě, nepodporuje hoření a dýchání, není jedovatý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neochotně reaguje – netečný (inertní)</a:t>
            </a: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  <a:endParaRPr lang="cs-CZ" sz="2800" b="0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DF2FB68-38AC-452E-8369-7525FDAC28E8}"/>
              </a:ext>
            </a:extLst>
          </p:cNvPr>
          <p:cNvSpPr txBox="1"/>
          <p:nvPr/>
        </p:nvSpPr>
        <p:spPr>
          <a:xfrm>
            <a:off x="2467334" y="350635"/>
            <a:ext cx="4568607" cy="152049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36A912F-1EB5-49D6-8F34-AC0FD6DBC2DA}"/>
              </a:ext>
            </a:extLst>
          </p:cNvPr>
          <p:cNvSpPr txBox="1"/>
          <p:nvPr/>
        </p:nvSpPr>
        <p:spPr>
          <a:xfrm>
            <a:off x="249018" y="1110877"/>
            <a:ext cx="9005239" cy="75958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málo reaktivní,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proto se používá pro vytváření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inertní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(netečné)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atmosféry –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kde hrozí výbuch,  pro svařování, výroba integrovaných obvodů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Plnění obalů – aby se nezmačkaly a nezvlhly(brambůrky v sáčku)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Výroba amoniaku NH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kyseliny dusičné HNO</a:t>
            </a:r>
            <a:r>
              <a:rPr lang="cs-CZ" sz="16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3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dusíkatých hnojiv a výbušnin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</a:t>
            </a:r>
            <a:endParaRPr lang="cs-CZ" sz="2800" b="0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584B18D-787B-4141-8570-F39829680313}"/>
              </a:ext>
            </a:extLst>
          </p:cNvPr>
          <p:cNvSpPr txBox="1"/>
          <p:nvPr/>
        </p:nvSpPr>
        <p:spPr>
          <a:xfrm>
            <a:off x="2467334" y="350635"/>
            <a:ext cx="4568607" cy="1520491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C5AE6DE-CDF1-4FD7-89F3-6B812AE55BDD}"/>
              </a:ext>
            </a:extLst>
          </p:cNvPr>
          <p:cNvSpPr txBox="1"/>
          <p:nvPr/>
        </p:nvSpPr>
        <p:spPr>
          <a:xfrm>
            <a:off x="198150" y="1325843"/>
            <a:ext cx="9684328" cy="40935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Destilací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zkapalněného vzduchu se vyrábí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kapalný dusík.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Využití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pro nízké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teploty –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uchovávání tkání, spermií,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                                       vajíček, al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e také ke chlazení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Lékařství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k odstraňování bradavic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omic Sans MS" pitchFamily="66"/>
                <a:cs typeface="Comic Sans MS" pitchFamily="66"/>
              </a:rPr>
              <a:t>Vyrobený N se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omic Sans MS" pitchFamily="66"/>
                <a:cs typeface="Comic Sans MS" pitchFamily="66"/>
              </a:rPr>
              <a:t>přepravuje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omic Sans MS" pitchFamily="66"/>
                <a:cs typeface="Comic Sans MS" pitchFamily="66"/>
              </a:rPr>
              <a:t> v ocelových lahvích se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Comic Sans MS" pitchFamily="66"/>
                <a:cs typeface="Comic Sans MS" pitchFamily="66"/>
              </a:rPr>
              <a:t>zeleným pruhem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3BCD68A-AC99-434C-A058-ABF2F7E98EA3}"/>
              </a:ext>
            </a:extLst>
          </p:cNvPr>
          <p:cNvSpPr txBox="1"/>
          <p:nvPr/>
        </p:nvSpPr>
        <p:spPr>
          <a:xfrm>
            <a:off x="2353720" y="379421"/>
            <a:ext cx="42555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15. skupiny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A9A34FE-CBAE-4FCF-896E-C2C1F2545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255" y="4359932"/>
            <a:ext cx="2543403" cy="274758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id="{1FB24B67-76BD-4306-98DC-7C0F582B50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309" y="4359932"/>
            <a:ext cx="1931990" cy="268122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8497</TotalTime>
  <Words>833</Words>
  <Application>Microsoft Office PowerPoint</Application>
  <PresentationFormat>Vlastní</PresentationFormat>
  <Paragraphs>146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Albany</vt:lpstr>
      <vt:lpstr>Arial</vt:lpstr>
      <vt:lpstr>Calibri</vt:lpstr>
      <vt:lpstr>Comic Sans MS</vt:lpstr>
      <vt:lpstr>Times New Roman</vt:lpstr>
      <vt:lpstr>Výchozí</vt:lpstr>
      <vt:lpstr>lyt techpoly</vt:lpstr>
      <vt:lpstr>Prezentace aplikace PowerPoint</vt:lpstr>
      <vt:lpstr>Prvky 15.skupiny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alkalických zemin</dc:title>
  <dc:creator>Lada</dc:creator>
  <cp:lastModifiedBy>lada johnova</cp:lastModifiedBy>
  <cp:revision>182</cp:revision>
  <dcterms:created xsi:type="dcterms:W3CDTF">2010-07-10T16:20:51Z</dcterms:created>
  <dcterms:modified xsi:type="dcterms:W3CDTF">2021-02-20T21:10:23Z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