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03" r:id="rId3"/>
    <p:sldId id="256" r:id="rId4"/>
    <p:sldId id="257" r:id="rId5"/>
    <p:sldId id="266" r:id="rId6"/>
    <p:sldId id="278" r:id="rId7"/>
    <p:sldId id="279" r:id="rId8"/>
    <p:sldId id="290" r:id="rId9"/>
    <p:sldId id="291" r:id="rId10"/>
    <p:sldId id="260" r:id="rId11"/>
    <p:sldId id="292" r:id="rId12"/>
    <p:sldId id="293" r:id="rId13"/>
    <p:sldId id="294" r:id="rId14"/>
    <p:sldId id="295" r:id="rId15"/>
    <p:sldId id="298" r:id="rId16"/>
    <p:sldId id="296" r:id="rId17"/>
    <p:sldId id="299" r:id="rId18"/>
    <p:sldId id="297" r:id="rId19"/>
    <p:sldId id="300" r:id="rId20"/>
    <p:sldId id="302" r:id="rId21"/>
    <p:sldId id="301" r:id="rId22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752A248-3E2F-4B66-98D2-D1292953F3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82C2FDE-A164-498C-97C3-86BB732C391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12A0A6-F4A2-407B-B768-3734C5888AB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D6387F-00F1-4FC7-9273-8F947E37F1F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0022BC-035A-4E6E-8E8D-6354EEBA3871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5409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3974820-F082-4530-A99C-FF59B5D650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DDAFDCC-BEA0-4571-9BB8-9E7722B6AF1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82A2A7DC-734E-443E-9692-E18694850E3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B3C7C7-1C48-4643-8459-E4163ABAC62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09F4D7-8A5B-4DBA-AB99-E333BD6F82B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7B4771-56A4-4486-A527-1F20BAE38E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7F73131-8916-44A3-AA96-AA345C49AC6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8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DF2BC4E-9323-4A92-B735-79242098FEF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CB6791-8FD8-4F7E-AD06-A9C32FF19852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E51AF4D-335A-447A-9F23-0E5D98A85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EA43C46-A258-4180-B3B0-44EF729CCC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BD9A006-83A6-493E-94EA-0444F555AF0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03EF1C-149B-41E3-A3B0-2FC6E0710526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A8610161-E969-462B-A837-6C35CD5F6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C45D306-CE99-49AA-AA7A-9DF45426E5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566273F-DFC3-4614-A78F-2E1FEE47871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D2B6C4-0DBF-4945-AD7B-1324E41F3378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09B63F3-03A2-49B2-BF9B-13A1202F7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637C180-7336-4018-843E-FE8BA7C6F7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E0D41A6-2BAF-4772-A622-863874CE11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B652E6-83AD-4144-BC69-CBD46E1D45A1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C5D7CB6-2838-4B38-9948-AAC31B3791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D788CB7-3D27-45C1-B971-36D48EE0C1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BA6E9D1-E355-4EF7-969B-D989E8E4B99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FD78E6-38EF-4A37-A649-604C05915E81}" type="slidenum">
              <a:t>14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F377CD8-13B8-42EF-ADAD-88A38EC25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C741B31-744B-4A78-ADE3-B7EC227F00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31A4F71-B702-4AFC-B821-D4AA8D5CF21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538D69-9EE2-48AB-84EB-07558F2CFCAA}" type="slidenum">
              <a:t>15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D69D81E-2866-43EE-8151-C488A921C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7A70BB6-8DF8-4BEA-ADF0-68850097D2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302518-81E2-46E9-9A9D-1B1753AB46F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9A4C07-1363-4202-81A1-4D5849A4242D}" type="slidenum">
              <a:t>16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7AE6A1C-4F15-497E-8969-146329F90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F7D7434-EE88-4EF2-B870-43A345E708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758673A-E355-4D1C-9388-7745997464D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429094-94BD-4159-8452-D3EF82430129}" type="slidenum">
              <a:t>17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B396075-2B1D-448E-A4F0-7B4B7A2361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6F0970F-E812-4867-ADD8-298C4F62F1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8EBDCC1-0774-4007-A619-8B0D3A22084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9BD5FF-A661-48CA-BB7B-6BABBD3BCDEC}" type="slidenum">
              <a:t>18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A012B1E-47C6-498C-800A-6A87AAAF8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3B3EA4F-A34E-4974-86CB-FA0ED995DD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80D8023-FE42-40FA-B0FC-74A67BABE72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4FA7BA-618A-40A8-BFC6-9A9BB404BCCD}" type="slidenum">
              <a:t>19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E184D27-DC55-45EA-91C1-B4836B409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8E62828-8A84-4DCD-A60B-1DB120653A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9A9FF74-AF6E-4249-96B1-570F447B9A7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8F3CD9-7B72-4E37-94F8-D8FAF72D6ADC}" type="slidenum">
              <a:t>20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DBE9426-697C-4598-902E-DE6EB4974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2C3C2D4-C33A-4654-804F-28B43EC38B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9033B18-1E17-4E15-83EC-2EB1E7C066A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D971B7-3EAA-4CC2-996A-330C7AD8C759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511A993-88F7-463B-B47C-CBBDB9F2D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92625D1-D540-4B59-89A9-ABC1D1D248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172D430-D2DE-44F5-AB6B-FF240930DAE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A920FD-9027-4CF4-8E64-27EF93E6904B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9F2873E-D253-4339-AA2A-FA596338F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261F11C-C852-421B-A784-669C962D90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39B44F6-1153-478A-80AF-9614358D51F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352AE5-60E4-4FF4-A9D0-233984666F9D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E895F96-979D-40DA-8022-5884C44B0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3B40424-5344-46CE-A387-0D5CCF9FC8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5E116C6-1DD4-4B06-A832-4E77A02FF4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068E41-FD1F-4EBE-B4F1-17B7DF9FDA94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09F4D74-B3A2-4AE1-B7F5-A644A7B58A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D021F7F-2D60-4748-9BD7-DDECC01CE5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8471BD5-5DE1-439E-BA9E-5F19F4BC29F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2B044B-94F9-4504-A2A4-F198EB210D12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1B5A072-76FC-4940-90C3-1C5195BAB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6C1436A-C2B3-4C4F-85BC-CBDCCE705A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49495E2-1C54-45EE-8F06-9E5B79ED41C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85573C-2FB8-4209-93DD-27D3B87FC61A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00B397D-7754-4F34-9D36-7B84F578D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A8D6E6D-D91E-4B0E-8D1B-BFC558FACF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EAA3178-6988-4DB0-B1CA-CFFBDB1D716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2CE3BE-F64C-479D-8475-1B2BFE038739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C040C9C-7F04-4E7D-8C94-6498BEE81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3CD61C2-4A02-4246-9548-D379D26837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433FF4C-9C48-44F5-8D03-D27CE1A4F5F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8B0D9E-8C5A-46DE-A127-DCF10670375C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CE599B6-DBA2-4B19-A994-768F87179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8A009FD-3E7E-4DD3-82FF-41E34A4878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05E8B-00D1-46C2-B4F7-C815DC60256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1D6E29-DFD1-43F4-989B-027C8BB988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44AF17-105E-4DB0-B5C5-FDCCBAC769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017094-5E3E-4F4D-BE63-7571E63FE2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FC0FD2-9083-468A-879F-6B5FB919E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78A5C7-6B77-43B0-A9BE-C2499B2D1CD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2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844D1-3E0E-4C39-A82C-434CA409B5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EF3C19-2FBA-432F-9D0D-263763A4570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C10375-792A-4F2B-9D95-A1D83030E4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3CBBE3-714F-4A50-96D8-E1ABECB226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509903-65B8-445F-8CFE-A7D2B72589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B59551-7B59-4678-8ACB-FD81200C9D0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44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AB8B07-01B7-4DA0-9B2D-D18D9377A0B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039CAC-E870-44CE-B64B-6F092C3FB57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F54B31-7F5A-4AD7-A3A0-B0DCE82FB3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FD4CE-2C02-4667-9DE1-51585F47E5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B9728F-1D74-4059-9EA6-2E88CF8053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A5240E-D70C-4A10-ABE8-A83A8DD774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2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0FDDE-469A-4FB1-ACB7-1810C96C11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A6DCFB-2733-4FCC-906F-C9E222C17C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BE6D3F-0EA8-4B61-A44A-A4D1AE6030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77C58B-DE83-42F4-BD69-E1B50D5273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AF9270-CC4B-482E-BBD4-DB088B7440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6F93B-77BB-430A-83E5-633BD50AB62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2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C5F8F-A7D4-4255-8B2D-AA050F7C0C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585ED-BDBD-4562-BE59-E969357915A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E89F36-27D1-4157-ACB3-2C4D2EB3B9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DCDEF8-8ADA-48CB-959F-1ADEA058DC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17D959-0434-441F-8C9C-731FF5F605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E1059C-D7D9-498F-8E7F-2F56CB6753D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00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7E776-D308-412E-B8E9-172C235116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E0B7B9-424E-4C8D-9A1C-93BAD983D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6CCBF3-03AC-4332-964D-686CF13A1B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3E9DB3-99A0-4EF1-AF2C-BB0C0FEA75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49A37B-5BE4-4394-8DF2-E2BD90D520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F12A16-20CC-487F-9447-C1C9620BA8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6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FE42A-6930-4F4A-9A4D-524D94AAE3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675CC-21B4-4A6C-BC1C-A8DC28F1FD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7CAAB2-FB1B-4FE7-8E1C-123292AB3B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B0EC86-C223-44DB-A39E-191B3C1C2B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BF88AD-0139-473E-8F16-CAAD9EEE27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DC6BA6-38A8-4C71-B4D0-94794D9F12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0808F3-A93F-4674-9949-C053B8A7F80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71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76E4F-2FFE-486A-8B86-A443A896C9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464830-434B-4955-B14B-6EBF6A21C2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DB98D2-A361-4999-A39A-82FC56D4678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334F927-284B-4874-A0EB-F16D49C1E9E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B19250-42AF-4582-9AFC-B0FC161645A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3561105-13D7-4E2F-8740-592F6960CB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8BADB8-D9ED-415F-BED3-2415D26233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B9A63A-1EEB-4ED5-8FE4-EC8C264064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D5122E-32E2-4118-ADB3-217B78E67F7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61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01C4B-9C65-4DAD-BFD1-D8818AB1B1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465810-2886-4B3A-A0F3-4408F51FE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DA3E2C-9F34-4C46-9304-79B9E0AA37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28B24F-4756-48B8-9B8E-1509EC2D7E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BAB83F-5EA4-4913-9D6B-53F36DD54D1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80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D4721D-EA58-46A1-BF0D-1002A2FD49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52F352-B08E-4F00-9245-A059B55A96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2F8288-1925-441C-BF46-0841489C45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17AAE-7E54-42DB-858E-8AEDED241F8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431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0AE8B-D11B-4176-90F1-89885796A5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17F18C-F47B-4BAD-909B-CDF29BCAB2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91470D-CE88-4751-865B-41E39FF99F3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D99F87-F07E-4D88-A809-DB714BDC05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9375D9-79A5-4FB8-8809-5D1C9A0A9B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EDDB38-C9CD-4AA4-91B6-D3AFE4D614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0A5F34-3F58-4723-AEB9-9BD1190D5CD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01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88CB3-12BE-4B5C-B0DB-060529E398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7E59A-AEFF-4E9B-9840-77A847E40B8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273E12-2EE5-4AFF-B1E6-F620BF70D5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868E9C-4047-4832-AF21-AA59E9413A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E11387-9B54-45AE-AF02-53BEFF17FB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419763-5C02-4C08-8589-41C109DB2A2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958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39B13-574D-4A8C-9BC7-AD28A8BC46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CE73B0-9368-4A5F-8B49-C85C7072B2D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9270F2-2203-4335-9BA7-0D693703388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C67F65-AFEF-40EB-9B32-E6E8BBAE34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896841-37D6-4985-83FD-C3A98CCB10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4414A8-8FC1-4840-962D-C9BFDC88C3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36E5B-9CEE-4793-B0AD-B97CC8EC369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499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F601D-8C72-4751-A86E-F911891170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FE076F-5B2B-436B-95C2-D434EC22D57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349CE3-9017-44F9-8FFB-946BBD8909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E5C7D5-FB02-408E-9EAD-1A27B3E954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741320-9651-445F-A1D9-A1241FE5D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9DDEB-606F-45E0-9157-8BDF5087822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94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8B311B7-E923-4D44-887A-C4561482992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38423D-827D-4E4E-91C8-9A128FFED7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82B512-B757-4414-88B7-CD6F0E396D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B7B545-02F5-4546-B364-20CE27EBC1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154FE3-55CE-42A1-B025-9C9F398EF8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1D0F0F-829A-486C-8687-A03EC444CA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85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F6AE5-4658-490C-B6B7-5EF5C6818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D9F98C-5288-47A8-803E-461669352F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7715EF-DB3A-4ADD-BDB2-F16AF544CD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D2511E-3400-40D7-BB2F-D47F208EE2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CF0A7F-9BA6-4BE6-8C77-8FF051C637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C997A6-18D3-4313-ABA6-E8923A5D7A5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84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A5400-CDC7-4C68-AB44-C4B5CE6E37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1D151E-81EA-4AC7-B9BC-BB7DC9F2EF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5CA027-B763-469A-B719-3E74F9B53EF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A0CEED-9C66-4C6B-BC2D-87CF20A946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90DD68-DC15-414B-A9CD-24772C89F8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0C4674-7F0E-4BA0-B0ED-C9DC1EB662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B500C4-9261-4237-B8F6-F710B3C896A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86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4247E-20E7-47F2-8C46-7BEC7EEDB9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7CA9FD-F79E-4C73-BADC-CFCB53EFD4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9D4D8F-88D6-4849-BB06-E10DA44D551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862D58-4A5D-49A5-AABF-39B947B3732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ED4A0F-A3A7-4C82-941A-51F687DB27E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3E3BF6-168C-48B2-BD91-0BB69DFE25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3FDC17-2856-4EC0-A6A6-231F4922DB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922EF7-B8C7-46C6-9CA8-3E97D64814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25BB0-D69E-4B97-B592-FFC968F1390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52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13566-6C82-4F69-A1D3-2B25828CE4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0347DD-C553-409D-9D9D-57E3A2A04B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506ADA-7B9C-45EB-89D8-D222CC5F12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2DD37C-052C-462B-8B43-2D560FCD3E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CFD58C-838D-4A76-914A-06097E0A130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6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820AC0-96C4-4292-AAA5-BED0412B9B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F2A8628-1446-4ACA-B210-26AFA3FDD4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C9642-2BD8-44C5-9590-281AFF3BEC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D03F41-8A30-4491-A167-CE6F65E2353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73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48516-0648-4148-9DB2-3DCA59722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69871-FD05-4C9C-A42C-37A059280E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5AEF57-BC69-4430-9763-BF051D9639A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36E89E-8290-4CE1-9253-56ED19B93F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DDF011-89AF-4C69-945A-0188A2D1C6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EC473-D984-468A-9A4A-46337FBA2C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570703-9EB9-4C9C-91B2-A96A4746283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20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9AC9F-2802-4059-8775-EF289F466F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94D6EED-4AA1-48C6-B7C0-EFFC039EA20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A0A75C-1A81-499C-A7F6-387D6B9E8AA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BD85FC-FCBE-4B98-ACE4-AE6C14AC3E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F1CC5C-78F3-42ED-B255-D070CB7AE2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2532BB-0A5B-411A-B44B-EB9994465E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862A1D-469D-41A7-BCF4-E2CD853950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8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4DA254-F400-46CE-A9C5-AA974AA12E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033591-2882-4146-8810-77B6B7A78A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C12479-5538-4204-AA6C-091C6D2F0F2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C31223-D3FD-4286-938D-8D72727588A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922D18-4C8E-4824-831D-9A95823E18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C60E538-39DB-401A-8AA8-734AC96AC3A5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668DB3-E7B4-4786-87A7-D648969296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9C5471-0FB4-4EEA-96F1-A5AAB6F8BE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10D3FA-293B-49BB-BF81-48530470138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A68D3B-A4B0-4486-87AD-9E1B57F65FA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897324-F8FD-4BD1-ADF1-E2F9CD35D06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05A8285-FE84-43EB-AF1A-AE00D47C46A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5280" b="1" i="0" u="none" strike="noStrike" kern="0" cap="none" spc="0" baseline="0">
          <a:solidFill>
            <a:srgbClr val="00008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EAD15-F6D0-41D7-B3A9-9D7F2114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182B46-91B9-466B-B2C1-7A2D6B314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8.A Chalkogeny-Prvky 16. skupiny</a:t>
            </a:r>
            <a:br>
              <a:rPr lang="cs-CZ" dirty="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Udělejte si výpisky z přiložené prezentace Chalkogeny-Prvky 16. skupiny</a:t>
            </a:r>
            <a:br>
              <a:rPr lang="cs-CZ" dirty="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Písemně do sešitu odpovězte na otázku: Vysvětli definici esenciální stopové prvky?</a:t>
            </a:r>
          </a:p>
          <a:p>
            <a:pPr lvl="0"/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Chalkogeny-Prvky 16. skupiny</a:t>
            </a:r>
            <a:r>
              <a:rPr lang="cs-CZ" b="1" dirty="0">
                <a:latin typeface="Comic Sans MS" pitchFamily="66"/>
                <a:ea typeface="NSimSun" pitchFamily="49"/>
                <a:cs typeface="Mangal" pitchFamily="18"/>
              </a:rPr>
              <a:t>.</a:t>
            </a:r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pptx </a:t>
            </a:r>
            <a:endParaRPr lang="cs-CZ" dirty="0">
              <a:latin typeface="Comic Sans MS" pitchFamily="66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42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A3A70D3-4FBE-4F65-83F2-552833C64401}"/>
              </a:ext>
            </a:extLst>
          </p:cNvPr>
          <p:cNvSpPr txBox="1"/>
          <p:nvPr/>
        </p:nvSpPr>
        <p:spPr>
          <a:xfrm>
            <a:off x="319482" y="1100489"/>
            <a:ext cx="9005239" cy="1591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 (O)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Běžná teplota, vlhkost způsobuje oxidaci látek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kyslíkem: koroze kovů, tlení dřeva, kažení potravin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F76CE16-2F8C-4298-8A13-C063DD54F57F}"/>
              </a:ext>
            </a:extLst>
          </p:cNvPr>
          <p:cNvSpPr txBox="1"/>
          <p:nvPr/>
        </p:nvSpPr>
        <p:spPr>
          <a:xfrm>
            <a:off x="2467334" y="350635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77DBDB4-718E-48D2-A9D7-2C375A3D1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2" y="2959391"/>
            <a:ext cx="2536161" cy="2859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8">
            <a:extLst>
              <a:ext uri="{FF2B5EF4-FFF2-40B4-BE49-F238E27FC236}">
                <a16:creationId xmlns:a16="http://schemas.microsoft.com/office/drawing/2014/main" id="{C6761EC8-6F4A-4810-994C-B3BC5FE34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143" y="2959391"/>
            <a:ext cx="2493815" cy="2859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10">
            <a:extLst>
              <a:ext uri="{FF2B5EF4-FFF2-40B4-BE49-F238E27FC236}">
                <a16:creationId xmlns:a16="http://schemas.microsoft.com/office/drawing/2014/main" id="{71FC7378-4ED5-4BCC-BA21-C900FAC25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959" y="2959391"/>
            <a:ext cx="2487862" cy="28595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B0965AC-6E4F-4862-AEB6-305B79780BDC}"/>
              </a:ext>
            </a:extLst>
          </p:cNvPr>
          <p:cNvSpPr txBox="1"/>
          <p:nvPr/>
        </p:nvSpPr>
        <p:spPr>
          <a:xfrm>
            <a:off x="329878" y="1110877"/>
            <a:ext cx="9005239" cy="6094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 (O)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Průmyslově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se kyslík vyrábí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destilací zkapalněného vzduchu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Použití: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Svařování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řezání kovů (kyslíko-acetylenový plamen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autogen)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Metalurgii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a výrobě chemických sloučenin (formaldehyd, acetaldehyd, kys. dusičné)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Dýchací přístroje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stlačený kyslík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Raketové palivo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kapalný kyslík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ozon – dezinfekce vzduchu a pitné vody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75204E4-3769-43DB-8E3B-8F79223D701B}"/>
              </a:ext>
            </a:extLst>
          </p:cNvPr>
          <p:cNvSpPr txBox="1"/>
          <p:nvPr/>
        </p:nvSpPr>
        <p:spPr>
          <a:xfrm>
            <a:off x="2467334" y="350635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7883A41-1060-41DD-B118-82E77F5EB28C}"/>
              </a:ext>
            </a:extLst>
          </p:cNvPr>
          <p:cNvSpPr txBox="1"/>
          <p:nvPr/>
        </p:nvSpPr>
        <p:spPr>
          <a:xfrm>
            <a:off x="329878" y="1110877"/>
            <a:ext cx="9005239" cy="1591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se skladuje a přepravuje v ocelových tlakových lahvích s </a:t>
            </a:r>
            <a:r>
              <a:rPr lang="cs-CZ" sz="2800" b="0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modrým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pruhem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A9E36FC-1443-40D3-8709-3C853D7E3941}"/>
              </a:ext>
            </a:extLst>
          </p:cNvPr>
          <p:cNvSpPr txBox="1"/>
          <p:nvPr/>
        </p:nvSpPr>
        <p:spPr>
          <a:xfrm>
            <a:off x="1610587" y="350635"/>
            <a:ext cx="6225445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B3BC8E1-C31D-46F8-ACF1-BF3698C95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71" y="2795156"/>
            <a:ext cx="2942210" cy="37615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05C0019B-BFD2-490F-A023-B7B1158270A7}"/>
              </a:ext>
            </a:extLst>
          </p:cNvPr>
          <p:cNvSpPr txBox="1"/>
          <p:nvPr/>
        </p:nvSpPr>
        <p:spPr>
          <a:xfrm>
            <a:off x="2119743" y="623456"/>
            <a:ext cx="6059198" cy="15697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0044FC74-CB97-41DD-8D52-57DD4917BDE1}"/>
              </a:ext>
            </a:extLst>
          </p:cNvPr>
          <p:cNvSpPr txBox="1"/>
          <p:nvPr/>
        </p:nvSpPr>
        <p:spPr>
          <a:xfrm>
            <a:off x="457200" y="1716191"/>
            <a:ext cx="8968078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Síra (S)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Výskyt: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 ryzím stavu, v okolí sopek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ve sloučeninách – sírany, sulfidy, bílkoviny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Stavba: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 = 16		p</a:t>
            </a:r>
            <a:r>
              <a:rPr lang="cs-CZ" sz="2800" b="1" i="0" u="none" strike="noStrike" kern="1200" cap="none" spc="0" baseline="30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= 16		e</a:t>
            </a:r>
            <a:r>
              <a:rPr lang="cs-CZ" sz="2800" b="1" i="0" u="none" strike="noStrike" kern="1200" cap="none" spc="0" baseline="30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= 16 (6)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anion – S</a:t>
            </a:r>
            <a:r>
              <a:rPr lang="cs-CZ" sz="2800" b="0" i="0" u="none" strike="noStrike" kern="1200" cap="none" spc="0" baseline="30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-2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sulfid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kationty: S</a:t>
            </a:r>
            <a:r>
              <a:rPr lang="cs-CZ" sz="2800" b="0" i="0" u="none" strike="noStrike" kern="1200" cap="none" spc="0" baseline="30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+4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siřičitý			S</a:t>
            </a:r>
            <a:r>
              <a:rPr lang="cs-CZ" sz="2800" b="0" i="0" u="none" strike="noStrike" kern="1200" cap="none" spc="0" baseline="30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+6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sírový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5B9BD5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345AA085-A806-4205-9EBC-15C46360426D}"/>
              </a:ext>
            </a:extLst>
          </p:cNvPr>
          <p:cNvSpPr txBox="1"/>
          <p:nvPr/>
        </p:nvSpPr>
        <p:spPr>
          <a:xfrm>
            <a:off x="2119743" y="623456"/>
            <a:ext cx="6059198" cy="15697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72702C71-A5A4-49D0-8B2A-2F38A23F75D5}"/>
              </a:ext>
            </a:extLst>
          </p:cNvPr>
          <p:cNvSpPr txBox="1"/>
          <p:nvPr/>
        </p:nvSpPr>
        <p:spPr>
          <a:xfrm>
            <a:off x="280556" y="1680411"/>
            <a:ext cx="9134325" cy="31085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Síra (S)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-žlutá, pevná, krystalická látka, nekov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-hoří modrým plamenem, ve vodě nerozpustná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-v přírodě se vyskytuje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volná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nebo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vázaná v minerálech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např. v pyritu(disulfid železnatý FeS</a:t>
            </a: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galenitu(sulfid olovnatý PbS)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chalkopyrit, sfalerit,  baryt                      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231960-2060-4538-99A6-58661361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07" y="4788959"/>
            <a:ext cx="2576541" cy="20480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3B4D0C79-C859-425A-B278-DCF976043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85" y="4114800"/>
            <a:ext cx="2576541" cy="27222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7EE15F47-8712-4B73-9C89-B2A71D6EB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896" y="4788959"/>
            <a:ext cx="2394045" cy="20480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7EAB6EB8-0E07-44EB-9ED9-7EBCFE288E16}"/>
              </a:ext>
            </a:extLst>
          </p:cNvPr>
          <p:cNvSpPr txBox="1"/>
          <p:nvPr/>
        </p:nvSpPr>
        <p:spPr>
          <a:xfrm>
            <a:off x="2119743" y="623456"/>
            <a:ext cx="6059198" cy="15697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AD7C15D4-D665-4B68-839D-AAB283E7F43F}"/>
              </a:ext>
            </a:extLst>
          </p:cNvPr>
          <p:cNvSpPr txBox="1"/>
          <p:nvPr/>
        </p:nvSpPr>
        <p:spPr>
          <a:xfrm>
            <a:off x="280556" y="1680411"/>
            <a:ext cx="9134325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Síra (S)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Vyskytuje se v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horninách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organického původu uhlí a v ropě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atmosféře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je ve formě: oxid siřičitý SO</a:t>
            </a: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                             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oxid sírový SO</a:t>
            </a: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spalováním fosilních paliv i vulkanickou činností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Biogenní prvek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součást bílkovin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630AE7F7-EDB6-49D6-A4CD-C581B4953FA0}"/>
              </a:ext>
            </a:extLst>
          </p:cNvPr>
          <p:cNvSpPr txBox="1"/>
          <p:nvPr/>
        </p:nvSpPr>
        <p:spPr>
          <a:xfrm>
            <a:off x="2119743" y="623456"/>
            <a:ext cx="6059198" cy="15697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40CEEFC5-1293-418B-8B20-3798148EFB38}"/>
              </a:ext>
            </a:extLst>
          </p:cNvPr>
          <p:cNvSpPr txBox="1"/>
          <p:nvPr/>
        </p:nvSpPr>
        <p:spPr>
          <a:xfrm>
            <a:off x="197428" y="1659636"/>
            <a:ext cx="9134325" cy="44012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Síra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se vyskytuje v několika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modifikacích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1.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Za běžné teploty krystalizuje v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kosočtverečné soustavě                 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(krystalická)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. Zahřátím na 95 C přechází na síru jednoklonnou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(obě formy jsou tvořeny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osmiatomovými molekulami S</a:t>
            </a: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8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2410DF-FECB-4D3D-98ED-88A04273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>
            <a:off x="2197143" y="2426804"/>
            <a:ext cx="1958745" cy="23005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3C3EDB7C-2AC5-43A4-855A-F591FE47D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771" y="5214366"/>
            <a:ext cx="2473040" cy="18826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37B29734-D66E-498C-A846-27905E8E1F89}"/>
              </a:ext>
            </a:extLst>
          </p:cNvPr>
          <p:cNvSpPr txBox="1"/>
          <p:nvPr/>
        </p:nvSpPr>
        <p:spPr>
          <a:xfrm>
            <a:off x="2119743" y="623456"/>
            <a:ext cx="6059198" cy="15697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68264D68-99D1-4F8A-B65F-FBC4E6E2BB40}"/>
              </a:ext>
            </a:extLst>
          </p:cNvPr>
          <p:cNvSpPr txBox="1"/>
          <p:nvPr/>
        </p:nvSpPr>
        <p:spPr>
          <a:xfrm>
            <a:off x="280556" y="1680411"/>
            <a:ext cx="9134325" cy="69865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3.Zahříváním jednoklonné síry nad 119 C zkapalní, houstne a hnědne, prudkým ochlazením kapalné S vznikne plastická síra,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lze tvarovat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4.Ochlazením sirných par vzniká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prášková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síra-tzv. sirný květ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F89E6B10-2245-477B-9664-93EBA1A1D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413" y="2709614"/>
            <a:ext cx="2927067" cy="19119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0">
            <a:extLst>
              <a:ext uri="{FF2B5EF4-FFF2-40B4-BE49-F238E27FC236}">
                <a16:creationId xmlns:a16="http://schemas.microsoft.com/office/drawing/2014/main" id="{925C3B84-2CE8-4847-9531-76A9EE5F7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56" y="4830775"/>
            <a:ext cx="2281482" cy="19119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91B61A86-96C1-4804-A80E-19DFF4317FA9}"/>
              </a:ext>
            </a:extLst>
          </p:cNvPr>
          <p:cNvSpPr txBox="1"/>
          <p:nvPr/>
        </p:nvSpPr>
        <p:spPr>
          <a:xfrm>
            <a:off x="2119743" y="623456"/>
            <a:ext cx="6059198" cy="15697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8826626E-A068-4510-B4D0-601FF407DA67}"/>
              </a:ext>
            </a:extLst>
          </p:cNvPr>
          <p:cNvSpPr txBox="1"/>
          <p:nvPr/>
        </p:nvSpPr>
        <p:spPr>
          <a:xfrm>
            <a:off x="176643" y="1638851"/>
            <a:ext cx="9134325" cy="63094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Síra</a:t>
            </a:r>
            <a:r>
              <a:rPr lang="cs-CZ" sz="2800" b="0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 za běžné teploty stálá a při vyšší teplotě reaguje skoro se všemi prvky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Použití: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pro vulkanizaci kaučuku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výbušniny, zábavní pyrotechnika, zápalky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surovina pro výrobu kys. sírové H</a:t>
            </a: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SO</a:t>
            </a: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4</a:t>
            </a:r>
            <a:endParaRPr lang="cs-CZ" sz="16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(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Nejdůležitější sloučenina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Kyselina sírová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H</a:t>
            </a:r>
            <a:r>
              <a:rPr lang="cs-CZ" sz="2400" b="0" i="0" u="none" strike="noStrike" kern="1200" cap="none" spc="0" baseline="-25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SO</a:t>
            </a:r>
            <a:r>
              <a:rPr lang="cs-CZ" sz="2400" b="0" i="0" u="none" strike="noStrike" kern="1200" cap="none" spc="0" baseline="-25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4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bezbarvá olejovitá kapalina,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silné leptavé účinky, ze vzduchu pohlcuje vlhkost,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organickým látkám odebírá vodu –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hygroskopická)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fungicidy – proti růstu hub a plísní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 síření sudů a sklepů (desinfekce)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lékařství – sirné masti(kožní choroby)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DDCA2FBA-47F2-4892-AA48-C6D60521A64A}"/>
              </a:ext>
            </a:extLst>
          </p:cNvPr>
          <p:cNvSpPr txBox="1"/>
          <p:nvPr/>
        </p:nvSpPr>
        <p:spPr>
          <a:xfrm>
            <a:off x="2119743" y="623456"/>
            <a:ext cx="6059198" cy="15697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EE1FCF15-7B2D-4EA4-9D14-1F61DFE221A2}"/>
              </a:ext>
            </a:extLst>
          </p:cNvPr>
          <p:cNvSpPr txBox="1"/>
          <p:nvPr/>
        </p:nvSpPr>
        <p:spPr>
          <a:xfrm>
            <a:off x="176643" y="1638851"/>
            <a:ext cx="9134325" cy="63094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Síra</a:t>
            </a: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140053-E3ED-43FB-A116-A8431BF8E7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3254" y="2414098"/>
            <a:ext cx="4200561" cy="35067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8E555DC5-AD01-439D-8863-332C4F05A9F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47132" y="2414098"/>
            <a:ext cx="3868963" cy="35067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45C44E21-BD67-438E-868A-9256410727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1949043"/>
            <a:ext cx="9071643" cy="2832116"/>
          </a:xfrm>
        </p:spPr>
        <p:txBody>
          <a:bodyPr/>
          <a:lstStyle/>
          <a:p>
            <a:pPr lvl="0"/>
            <a:r>
              <a:rPr lang="cs-CZ" sz="8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Chalkogeny-</a:t>
            </a:r>
            <a:br>
              <a:rPr lang="cs-CZ" sz="8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cs-CZ" sz="8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Prvky 16.skupiny</a:t>
            </a: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B28F7FE6-1BC2-41A7-8255-603C7FA4652D}"/>
              </a:ext>
            </a:extLst>
          </p:cNvPr>
          <p:cNvSpPr txBox="1"/>
          <p:nvPr/>
        </p:nvSpPr>
        <p:spPr>
          <a:xfrm>
            <a:off x="1836179" y="4953798"/>
            <a:ext cx="6407996" cy="1081076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Ing.L.Johnová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ZŠ Lom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9DEDF997-5DD1-4D48-880E-C9E9F60FA922}"/>
              </a:ext>
            </a:extLst>
          </p:cNvPr>
          <p:cNvSpPr txBox="1"/>
          <p:nvPr/>
        </p:nvSpPr>
        <p:spPr>
          <a:xfrm>
            <a:off x="2119743" y="623456"/>
            <a:ext cx="6059198" cy="15697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BAAA370A-1BCB-4E61-BEE7-DF84189FB775}"/>
              </a:ext>
            </a:extLst>
          </p:cNvPr>
          <p:cNvSpPr txBox="1"/>
          <p:nvPr/>
        </p:nvSpPr>
        <p:spPr>
          <a:xfrm>
            <a:off x="280556" y="1680411"/>
            <a:ext cx="9134325" cy="48320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Selen (Se</a:t>
            </a:r>
            <a:r>
              <a:rPr lang="cs-CZ" sz="2800" b="0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polokov, v přírodě vzácným prvkem – doprovází síru a tellur v jejich rudách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elementární  </a:t>
            </a:r>
            <a:r>
              <a:rPr lang="cs-CZ" sz="2800" b="0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Se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se vyskytuje hlavně červený a šedý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sloučeniny </a:t>
            </a:r>
            <a:r>
              <a:rPr lang="cs-CZ" sz="2800" b="0" i="0" u="none" strike="noStrike" kern="0" cap="none" spc="0" baseline="0">
                <a:solidFill>
                  <a:srgbClr val="0070C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Se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prudce jedovaté , ale přesto je důležitým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esenciálním prvkem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lidského organismu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Použití: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výroba fotočlánků,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usměrňovače elektrického proudu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barvení skla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4273F19-5B3A-4FE7-8F92-4F0E8B559475}"/>
              </a:ext>
            </a:extLst>
          </p:cNvPr>
          <p:cNvSpPr txBox="1"/>
          <p:nvPr/>
        </p:nvSpPr>
        <p:spPr>
          <a:xfrm>
            <a:off x="2160013" y="350635"/>
            <a:ext cx="5183267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15.SKUPINY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4CBC9EB-5861-4FD6-A0A2-A701CE99D457}"/>
              </a:ext>
            </a:extLst>
          </p:cNvPr>
          <p:cNvGrpSpPr/>
          <p:nvPr/>
        </p:nvGrpSpPr>
        <p:grpSpPr>
          <a:xfrm>
            <a:off x="276843" y="1399681"/>
            <a:ext cx="9574189" cy="5581442"/>
            <a:chOff x="276843" y="1399681"/>
            <a:chExt cx="9574189" cy="5581442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D6DB75A-CECA-47D9-AE13-73D899F5F5F4}"/>
                </a:ext>
              </a:extLst>
            </p:cNvPr>
            <p:cNvGrpSpPr/>
            <p:nvPr/>
          </p:nvGrpSpPr>
          <p:grpSpPr>
            <a:xfrm>
              <a:off x="276843" y="1399681"/>
              <a:ext cx="1046869" cy="5566684"/>
              <a:chOff x="276843" y="1399681"/>
              <a:chExt cx="1046869" cy="5566684"/>
            </a:xfrm>
          </p:grpSpPr>
          <p:pic>
            <p:nvPicPr>
              <p:cNvPr id="5" name="">
                <a:extLst>
                  <a:ext uri="{FF2B5EF4-FFF2-40B4-BE49-F238E27FC236}">
                    <a16:creationId xmlns:a16="http://schemas.microsoft.com/office/drawing/2014/main" id="{35A61F56-4B5B-4D9D-9C7C-D67BDDEE3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 l="765" t="1311" r="765" b="1311"/>
              <a:stretch>
                <a:fillRect/>
              </a:stretch>
            </p:blipFill>
            <p:spPr>
              <a:xfrm>
                <a:off x="283317" y="1399681"/>
                <a:ext cx="1040395" cy="579601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prstDash val="solid"/>
                <a:miter/>
              </a:ln>
            </p:spPr>
          </p:pic>
          <p:pic>
            <p:nvPicPr>
              <p:cNvPr id="6" name="">
                <a:extLst>
                  <a:ext uri="{FF2B5EF4-FFF2-40B4-BE49-F238E27FC236}">
                    <a16:creationId xmlns:a16="http://schemas.microsoft.com/office/drawing/2014/main" id="{F3769FB0-F3B8-45A4-B628-BF7C65914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276843" y="2026804"/>
                <a:ext cx="1042196" cy="4939561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prstDash val="solid"/>
                <a:miter/>
              </a:ln>
            </p:spPr>
          </p:pic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B9CEFFC3-5250-4D55-8217-436A02BCEAD0}"/>
                </a:ext>
              </a:extLst>
            </p:cNvPr>
            <p:cNvGrpSpPr/>
            <p:nvPr/>
          </p:nvGrpSpPr>
          <p:grpSpPr>
            <a:xfrm>
              <a:off x="6698876" y="1399681"/>
              <a:ext cx="3152156" cy="4862879"/>
              <a:chOff x="6698876" y="1399681"/>
              <a:chExt cx="3152156" cy="4862879"/>
            </a:xfrm>
          </p:grpSpPr>
          <p:pic>
            <p:nvPicPr>
              <p:cNvPr id="8" name="">
                <a:extLst>
                  <a:ext uri="{FF2B5EF4-FFF2-40B4-BE49-F238E27FC236}">
                    <a16:creationId xmlns:a16="http://schemas.microsoft.com/office/drawing/2014/main" id="{C65E7335-7A20-473D-B2A0-A490FE10D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 t="1311" r="257" b="1311"/>
              <a:stretch>
                <a:fillRect/>
              </a:stretch>
            </p:blipFill>
            <p:spPr>
              <a:xfrm>
                <a:off x="6702122" y="1399681"/>
                <a:ext cx="3140278" cy="576355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prstDash val="solid"/>
                <a:miter/>
              </a:ln>
            </p:spPr>
          </p:pic>
          <p:pic>
            <p:nvPicPr>
              <p:cNvPr id="9" name="">
                <a:extLst>
                  <a:ext uri="{FF2B5EF4-FFF2-40B4-BE49-F238E27FC236}">
                    <a16:creationId xmlns:a16="http://schemas.microsoft.com/office/drawing/2014/main" id="{39D2B866-7C41-4ABD-8BBA-3EF457257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6698876" y="2030041"/>
                <a:ext cx="3152156" cy="4232519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prstDash val="solid"/>
                <a:miter/>
              </a:ln>
            </p:spPr>
          </p:pic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CF5308A1-882B-4B09-974A-121005B41CC2}"/>
                </a:ext>
              </a:extLst>
            </p:cNvPr>
            <p:cNvGrpSpPr/>
            <p:nvPr/>
          </p:nvGrpSpPr>
          <p:grpSpPr>
            <a:xfrm>
              <a:off x="1383121" y="3507117"/>
              <a:ext cx="5237993" cy="3474006"/>
              <a:chOff x="1383121" y="3507117"/>
              <a:chExt cx="5237993" cy="3474006"/>
            </a:xfrm>
          </p:grpSpPr>
          <p:pic>
            <p:nvPicPr>
              <p:cNvPr id="11" name="">
                <a:extLst>
                  <a:ext uri="{FF2B5EF4-FFF2-40B4-BE49-F238E27FC236}">
                    <a16:creationId xmlns:a16="http://schemas.microsoft.com/office/drawing/2014/main" id="{42527743-8508-484D-B516-4D9011CF0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/>
                <a:alphaModFix/>
              </a:blip>
              <a:srcRect l="153" t="1311" r="379" b="1311"/>
              <a:stretch>
                <a:fillRect/>
              </a:stretch>
            </p:blipFill>
            <p:spPr>
              <a:xfrm>
                <a:off x="1404719" y="3507117"/>
                <a:ext cx="5216395" cy="579958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prstDash val="solid"/>
                <a:miter/>
              </a:ln>
            </p:spPr>
          </p:pic>
          <p:pic>
            <p:nvPicPr>
              <p:cNvPr id="12" name="">
                <a:extLst>
                  <a:ext uri="{FF2B5EF4-FFF2-40B4-BE49-F238E27FC236}">
                    <a16:creationId xmlns:a16="http://schemas.microsoft.com/office/drawing/2014/main" id="{EB2BD817-9CBC-466A-BBB8-72FC2E11A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383121" y="4145761"/>
                <a:ext cx="5230075" cy="283536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73A0B23-AF94-44C6-A3D8-A9A0963F0419}"/>
              </a:ext>
            </a:extLst>
          </p:cNvPr>
          <p:cNvSpPr txBox="1"/>
          <p:nvPr/>
        </p:nvSpPr>
        <p:spPr>
          <a:xfrm>
            <a:off x="554400" y="1242715"/>
            <a:ext cx="9161099" cy="6094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PSP( dříve skupiny VI. A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mají ve valenční elektronové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vrstvě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6 valenčních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                    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elektronů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Jejich název odvozen od řeckého chalkos - ruda 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g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ennó – tvořím – prvky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rudotvorné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síra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selen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(Se)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tellur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(Te)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polonium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(Po)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livermorium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(Lv) – uměle vyrobený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endParaRPr lang="cs-CZ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14A18A-B71D-4B2C-9A72-3C3B186B1946}"/>
              </a:ext>
            </a:extLst>
          </p:cNvPr>
          <p:cNvSpPr txBox="1"/>
          <p:nvPr/>
        </p:nvSpPr>
        <p:spPr>
          <a:xfrm>
            <a:off x="2380192" y="359596"/>
            <a:ext cx="4568607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ABECF33-043E-47BD-B8FE-074339723065}"/>
              </a:ext>
            </a:extLst>
          </p:cNvPr>
          <p:cNvSpPr txBox="1"/>
          <p:nvPr/>
        </p:nvSpPr>
        <p:spPr>
          <a:xfrm>
            <a:off x="554400" y="1242715"/>
            <a:ext cx="9161099" cy="50941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 – plynný prvek, ostatní pevné látky,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 a S – nekovy(nejvýznamnější),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Se a Te a Po – polokovy,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 (O)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Stavba: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Z = 8      p</a:t>
            </a:r>
            <a:r>
              <a:rPr lang="cs-CZ" sz="2800" b="1" i="0" u="none" strike="noStrike" kern="1200" cap="none" spc="0" baseline="30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= 8				e</a:t>
            </a:r>
            <a:r>
              <a:rPr lang="cs-CZ" sz="2800" b="1" i="0" u="none" strike="noStrike" kern="1200" cap="none" spc="0" baseline="30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= 8 (6)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anion:  O</a:t>
            </a:r>
            <a:r>
              <a:rPr lang="cs-CZ" sz="2800" b="0" i="0" u="none" strike="noStrike" kern="1200" cap="none" spc="0" baseline="30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-2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vysoká elektronegativita</a:t>
            </a:r>
            <a:endParaRPr lang="cs-CZ" sz="2800" b="1" i="0" u="none" strike="noStrike" kern="0" cap="none" spc="0" baseline="0">
              <a:solidFill>
                <a:srgbClr val="5B9BD5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5B9BD5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A01B25-0CD9-469E-A329-84457C781E1A}"/>
              </a:ext>
            </a:extLst>
          </p:cNvPr>
          <p:cNvSpPr txBox="1"/>
          <p:nvPr/>
        </p:nvSpPr>
        <p:spPr>
          <a:xfrm>
            <a:off x="2380192" y="359596"/>
            <a:ext cx="4568607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70086EF-475B-46B7-9972-BDED91CBB7FD}"/>
              </a:ext>
            </a:extLst>
          </p:cNvPr>
          <p:cNvSpPr txBox="1"/>
          <p:nvPr/>
        </p:nvSpPr>
        <p:spPr>
          <a:xfrm>
            <a:off x="554400" y="1242715"/>
            <a:ext cx="9161099" cy="5594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 (O)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Výskyt: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nejrozšířenější prvek na Zemi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jako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volný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prvek se vyskytuje v atmosféře, kde tvoří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21 objemových % ve vzduchu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vázaný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 obsažen ve vodě, minerálech, horninách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biogenní prvek – součást živých organismů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 přírodě vzniká kyslík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fotosyntézou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zelených rostlin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 nezbytný pro dýchání, hoření, oxidační děje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sloučeniny – oxidy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5B9BD5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A92EDE-8F54-4920-93C9-0C04577D0986}"/>
              </a:ext>
            </a:extLst>
          </p:cNvPr>
          <p:cNvSpPr txBox="1"/>
          <p:nvPr/>
        </p:nvSpPr>
        <p:spPr>
          <a:xfrm>
            <a:off x="2380192" y="359596"/>
            <a:ext cx="4568607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B9E9DE2-BA17-4750-8300-CAE2344D564A}"/>
              </a:ext>
            </a:extLst>
          </p:cNvPr>
          <p:cNvSpPr txBox="1"/>
          <p:nvPr/>
        </p:nvSpPr>
        <p:spPr>
          <a:xfrm>
            <a:off x="554400" y="1242715"/>
            <a:ext cx="9161099" cy="35931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 (O)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Volně se kyslík vyskytuje jako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dvouatomová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molekula O</a:t>
            </a:r>
            <a:r>
              <a:rPr lang="cs-CZ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(který dýcháme)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také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tříatomové molekuly O</a:t>
            </a:r>
            <a:r>
              <a:rPr lang="cs-CZ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3 –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ozon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(součást ozonové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vrstvy – je ve vyšších koncentracích jedovatý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 je směsí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3 izotopů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F163719-553B-4AF1-8F11-5E6654566932}"/>
              </a:ext>
            </a:extLst>
          </p:cNvPr>
          <p:cNvSpPr txBox="1"/>
          <p:nvPr/>
        </p:nvSpPr>
        <p:spPr>
          <a:xfrm>
            <a:off x="2380192" y="359596"/>
            <a:ext cx="4568607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A36DEB5-B78D-479A-9649-2B60D91AB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8" y="4445730"/>
            <a:ext cx="8352632" cy="20955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929B1A9-6EFB-4E07-BBFA-829A96A5DABD}"/>
              </a:ext>
            </a:extLst>
          </p:cNvPr>
          <p:cNvSpPr txBox="1"/>
          <p:nvPr/>
        </p:nvSpPr>
        <p:spPr>
          <a:xfrm>
            <a:off x="322838" y="1263499"/>
            <a:ext cx="9434943" cy="40935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 (O)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bezbarvý plyn, bez chuti a zápachu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má větší hustotu než vzduch 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 kapalném skupenství má namodralou barvu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podporuje hoření(reakce s kyslíkem-hoření)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částečně rozpustný ve vodě, to umožňuje dýchání        vodních živočichů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D0A8A22-1B8A-4FA3-9D16-CCD9B7BB1B37}"/>
              </a:ext>
            </a:extLst>
          </p:cNvPr>
          <p:cNvSpPr txBox="1"/>
          <p:nvPr/>
        </p:nvSpPr>
        <p:spPr>
          <a:xfrm>
            <a:off x="2380192" y="359596"/>
            <a:ext cx="4568607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DBB0081-84E3-4C73-833D-A967363089C8}"/>
              </a:ext>
            </a:extLst>
          </p:cNvPr>
          <p:cNvSpPr txBox="1"/>
          <p:nvPr/>
        </p:nvSpPr>
        <p:spPr>
          <a:xfrm>
            <a:off x="394856" y="1110877"/>
            <a:ext cx="8961037" cy="65951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Kyslík (O)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má vysokou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elektronegativitu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-velmi reaktivní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s většinou prvků se slučuje za   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vzniku oxidů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dochází k uvolňování tepla-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exotermické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reakce ( dochází i k uvolňování světla) – reakce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hoření –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 nutné látku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zahřát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na tzv.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teplotu vznícení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5B9BD5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Sloučeniny: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oxidy – voda, oxid křemičitý, oxid uhličitý, …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kyslíkaté kyseliny – sírová, dusičná, …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soli – uhličitany, sírany, …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hydroxidy – sodný, draselný, vápenatý</a:t>
            </a:r>
            <a:endParaRPr lang="cs-CZ" sz="2800" b="0" i="0" u="none" strike="noStrike" kern="0" cap="none" spc="0" baseline="0">
              <a:solidFill>
                <a:srgbClr val="5B9BD5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3B86A94-6121-4E81-9450-B84652F9C90D}"/>
              </a:ext>
            </a:extLst>
          </p:cNvPr>
          <p:cNvSpPr txBox="1"/>
          <p:nvPr/>
        </p:nvSpPr>
        <p:spPr>
          <a:xfrm>
            <a:off x="2467334" y="350635"/>
            <a:ext cx="4568607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16. skupiny</a:t>
            </a: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techpo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10027</TotalTime>
  <Words>958</Words>
  <Application>Microsoft Office PowerPoint</Application>
  <PresentationFormat>Širokoúhlá obrazovka</PresentationFormat>
  <Paragraphs>168</Paragraphs>
  <Slides>20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Albany</vt:lpstr>
      <vt:lpstr>Arial</vt:lpstr>
      <vt:lpstr>Calibri</vt:lpstr>
      <vt:lpstr>Comic Sans MS</vt:lpstr>
      <vt:lpstr>Times New Roman</vt:lpstr>
      <vt:lpstr>Výchozí</vt:lpstr>
      <vt:lpstr>lyt techpoly</vt:lpstr>
      <vt:lpstr>Prezentace aplikace PowerPoint</vt:lpstr>
      <vt:lpstr>Chalkogeny- Prvky 16.skupiny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alkalických zemin</dc:title>
  <dc:creator>Lada</dc:creator>
  <cp:lastModifiedBy>lada johnova</cp:lastModifiedBy>
  <cp:revision>202</cp:revision>
  <dcterms:created xsi:type="dcterms:W3CDTF">2010-07-10T16:20:51Z</dcterms:created>
  <dcterms:modified xsi:type="dcterms:W3CDTF">2021-02-28T09:58:57Z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