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3" r:id="rId8"/>
    <p:sldId id="262" r:id="rId9"/>
    <p:sldId id="261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B1026-FC47-41B7-9A40-B6B6BB487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2BD400-033B-47B7-A92D-EBBF2886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45B372-0CCF-41B4-A478-64EEA44E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27. 2. 2021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5609BD-7748-4B89-932C-80A29B87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09863D-FDEF-4B32-A39E-6C55F821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4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3D143-4245-486A-83E0-34ABFB2E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FFD159-A402-4C90-8B1C-F034117E5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8D57E7-FD9A-4F7E-BFF7-C6AE28AF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27. 2. 2021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F24A46-C848-4706-A287-F76E1AD7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EDB68-5FD0-40E0-B2C8-7A6D67E8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E5A4733-2133-49EC-A265-8D8B2F4CF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3D39AE-F818-4840-8CFE-6BA2F5214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088C09-77F2-4E25-A416-7E6F1E9C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27. 2. 2021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1A840C-FE73-4862-9C4A-7D603D90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492262-5C68-41BB-A942-DFE9210A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7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B8C15-7962-4133-8751-8FA3E099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3BBDA-113A-42A8-B938-A1F7442A6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A4CE3D-B7C9-4D3B-802F-C25D2C9C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27. 2. 2021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EB9FCB-8932-4217-8413-7C1771B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10264E-CE2A-457D-B77D-C859DAB5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95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CA09C-2B88-47C9-AAB0-994E221C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4CF26B-B4BB-4A31-AE46-11496E00C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397245-65AE-4C86-AD7B-D4333FA7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27. 2. 2021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A15A0-7F21-4B10-A6AC-C7B34602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C2DF62-6FE4-4A59-8FC4-B2BD8EFD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95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455CC-FDC9-4C94-B316-770FA0EE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AB1A02-9685-4B11-9EDD-469D96D40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F35EC8-B4A8-4902-BB5E-39746429D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1D2467-E4C0-4AE0-AD32-AFB56CC3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27. 2. 2021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010DED-F883-4EEA-8489-3290BF99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18DA70-3025-416A-87EF-E3BC5347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04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FAAC5-529B-4807-AA24-4AA0CAB1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D9DC2F-6A47-445F-97BC-0BE0C6A6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2BBA3A-2369-40B6-A5B8-5CED2172D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0CDF847-C465-4F3E-9519-D3FAB890F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539ED6-800E-4140-BD55-560952462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0E367F4-7A1E-4615-AC1B-5147FF89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27. 2. 2021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7C3828-CB4B-4197-BFEF-03D7DEAE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E5DC39F-9367-4CBA-855E-6E34005E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90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733C1-0A44-4EE2-B7EC-778C3C56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21E624F-4F32-45C6-B966-FD7423BD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27. 2. 2021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7A8060-1B23-4178-92CF-B1F67761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272CB9-054B-4F90-8D29-3630FE4B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5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BCCC09-7542-40B9-808F-3D043AE6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27. 2. 2021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454168-9C8A-4AF6-9A79-85B8CFDC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3320C8-B7D7-4F5C-852C-D9CECB6D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62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2375C-5F14-4DB5-8F2A-035B51AB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80C605-6748-4876-A168-06B3412DE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48EDE5-E701-4E16-B719-3EDC3669D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A35A83-DE81-4521-8F4B-3059F016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27. 2. 2021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F17C19-B250-4778-A208-366C0BDF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A5070F-E361-4AE1-A06C-FF4A0C1A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02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F6508-6C73-48F2-9323-B36D97A2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BFFE9C-7087-496E-A7DC-7AD38C692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824BF9-6A44-4E5E-B721-4F541D37C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B303C0-5996-4959-9B28-ACA6F44C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F0F1-5E39-455A-AD23-58DF49A56051}" type="datetimeFigureOut">
              <a:rPr lang="cs-CZ" smtClean="0"/>
              <a:t>27. 2. 2021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3005EE-95CA-4AC9-A1A0-A2AC5658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6B3EEC-AF3A-403F-8657-BA957983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45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98DD83-5361-4068-B574-D87A159A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3C71C6-1745-4E01-93FE-712CEBF9A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1578CD-0712-4938-B3E8-F56EC62D0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F0F1-5E39-455A-AD23-58DF49A56051}" type="datetimeFigureOut">
              <a:rPr lang="cs-CZ" smtClean="0"/>
              <a:t>27. 2. 2021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866565-0A3E-4384-AD20-F28CD846E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F7257C-2961-48A2-993E-4ECC8540D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3209D-3C62-4379-ACE6-1977C6BD7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9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68E0D-5391-4FB1-A314-89E70435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3EECF-F321-44DD-A817-C8A87393B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7</a:t>
            </a:r>
            <a: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.A třída - Paryby</a:t>
            </a:r>
            <a:b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Udělejte si výpisky z přiložené prezentace třída - Paryby.</a:t>
            </a:r>
            <a:b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Písemně do sešitu odpovězte na otázku</a:t>
            </a:r>
            <a:r>
              <a:rPr lang="cs-CZ" sz="28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: Vyhledejte, které druhy paryb jsou pro člověka </a:t>
            </a:r>
            <a:r>
              <a:rPr lang="cs-CZ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nebezpečné? </a:t>
            </a:r>
          </a:p>
          <a:p>
            <a:pPr marL="0" indent="0">
              <a:buNone/>
            </a:pPr>
            <a: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třída - Paryby</a:t>
            </a:r>
            <a:r>
              <a:rPr lang="cs-CZ" sz="2800" b="1" kern="15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NSimSun" panose="02010609030101010101" pitchFamily="49" charset="-122"/>
                <a:cs typeface="Mangal" panose="02040503050203030202" pitchFamily="18" charset="0"/>
              </a:rPr>
              <a:t>.</a:t>
            </a:r>
            <a:r>
              <a:rPr lang="cs-CZ" sz="28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pptx 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26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třída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Paryby</a:t>
            </a:r>
            <a:br>
              <a:rPr lang="cs-CZ" sz="54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E1B60-A785-44D3-8711-7EA25420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537099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Nadřád – </a:t>
            </a:r>
            <a:r>
              <a:rPr lang="cs-CZ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Rejnoci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00DA22-9209-466F-83B0-D9677B776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7142" y="1572768"/>
            <a:ext cx="2384256" cy="31170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6255294-4A0A-4800-849A-8F98579A3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4929" y="1656821"/>
            <a:ext cx="2384257" cy="29489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8EDC4D7-43A6-4514-954F-B7345F4D3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27873" y="3318136"/>
            <a:ext cx="938370" cy="294894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E940569-186C-4C3C-8CF8-E93843EFA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8671" y="2845503"/>
            <a:ext cx="938368" cy="38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2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A9D71-2CDE-4773-B30A-C4390ADA8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01281"/>
          </a:xfrm>
        </p:spPr>
        <p:txBody>
          <a:bodyPr>
            <a:normAutofit fontScale="90000"/>
          </a:bodyPr>
          <a:lstStyle/>
          <a:p>
            <a:br>
              <a:rPr lang="cs-CZ" sz="6000" b="1" dirty="0">
                <a:solidFill>
                  <a:schemeClr val="accent6">
                    <a:lumMod val="50000"/>
                  </a:schemeClr>
                </a:solidFill>
                <a:latin typeface="Comic Sans MS" pitchFamily="66"/>
              </a:rPr>
            </a:br>
            <a:br>
              <a:rPr lang="cs-CZ" sz="6000" b="1" dirty="0">
                <a:solidFill>
                  <a:srgbClr val="FF0000"/>
                </a:solidFill>
                <a:latin typeface="Comic Sans MS" pitchFamily="66"/>
              </a:rPr>
            </a:br>
            <a:r>
              <a:rPr lang="cs-CZ" sz="6000" b="1" dirty="0">
                <a:solidFill>
                  <a:schemeClr val="accent6">
                    <a:lumMod val="50000"/>
                  </a:schemeClr>
                </a:solidFill>
                <a:latin typeface="Comic Sans MS" pitchFamily="66"/>
              </a:rPr>
              <a:t>Podkmen – Obratlovci</a:t>
            </a:r>
            <a:br>
              <a:rPr lang="cs-CZ" sz="6000" b="1" dirty="0">
                <a:solidFill>
                  <a:srgbClr val="FF0000"/>
                </a:solidFill>
                <a:latin typeface="Comic Sans MS" pitchFamily="66"/>
              </a:rPr>
            </a:br>
            <a:r>
              <a:rPr lang="cs-CZ" sz="3600" b="1" dirty="0">
                <a:solidFill>
                  <a:srgbClr val="FF0000"/>
                </a:solidFill>
                <a:latin typeface="Comic Sans MS" pitchFamily="66"/>
              </a:rPr>
              <a:t>třída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36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6000" b="1" dirty="0">
                <a:solidFill>
                  <a:srgbClr val="FF0000"/>
                </a:solidFill>
                <a:latin typeface="Comic Sans MS" pitchFamily="66"/>
              </a:rPr>
              <a:t> Paryby</a:t>
            </a:r>
            <a:br>
              <a:rPr lang="cs-CZ" sz="6700" b="1" dirty="0"/>
            </a:br>
            <a:endParaRPr lang="cs-CZ" sz="6700" dirty="0"/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15165F96-8BD3-4991-B6FE-22E4F239FE7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82525" y="4820292"/>
            <a:ext cx="8226950" cy="1520495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 dirty="0" err="1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Ing.L.Johnová</a:t>
            </a:r>
            <a:endParaRPr lang="cs-CZ" sz="4000" b="0" i="0" u="none" strike="noStrike" kern="1200" cap="none" spc="0" baseline="0" dirty="0">
              <a:solidFill>
                <a:srgbClr val="355E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 dirty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ZŠ Lom</a:t>
            </a:r>
          </a:p>
        </p:txBody>
      </p:sp>
    </p:spTree>
    <p:extLst>
      <p:ext uri="{BB962C8B-B14F-4D97-AF65-F5344CB8AC3E}">
        <p14:creationId xmlns:p14="http://schemas.microsoft.com/office/powerpoint/2010/main" val="57435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třída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Paryby</a:t>
            </a:r>
            <a:br>
              <a:rPr lang="cs-CZ" sz="54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E1B60-A785-44D3-8711-7EA25420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537099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Comic Sans MS" panose="030F0702030302020204" pitchFamily="66" charset="0"/>
              </a:rPr>
              <a:t>Čelistnatci </a:t>
            </a:r>
            <a:r>
              <a:rPr lang="cs-CZ" dirty="0">
                <a:latin typeface="Comic Sans MS" panose="030F0702030302020204" pitchFamily="66" charset="0"/>
              </a:rPr>
              <a:t>– došlo k vývoji </a:t>
            </a:r>
            <a:r>
              <a:rPr lang="cs-CZ" b="1" dirty="0">
                <a:latin typeface="Comic Sans MS" panose="030F0702030302020204" pitchFamily="66" charset="0"/>
              </a:rPr>
              <a:t>čelistí</a:t>
            </a:r>
            <a:r>
              <a:rPr lang="cs-CZ" dirty="0">
                <a:latin typeface="Comic Sans MS" panose="030F0702030302020204" pitchFamily="66" charset="0"/>
              </a:rPr>
              <a:t>(vyvinuly se již v </a:t>
            </a:r>
            <a:r>
              <a:rPr lang="cs-CZ" b="1" dirty="0">
                <a:latin typeface="Comic Sans MS" panose="030F0702030302020204" pitchFamily="66" charset="0"/>
              </a:rPr>
              <a:t>prvohorách</a:t>
            </a:r>
            <a:r>
              <a:rPr lang="cs-CZ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cs-CZ" b="1" dirty="0">
                <a:latin typeface="Comic Sans MS" panose="030F0702030302020204" pitchFamily="66" charset="0"/>
              </a:rPr>
              <a:t>Mořští živočichové </a:t>
            </a:r>
            <a:r>
              <a:rPr lang="cs-CZ" dirty="0">
                <a:latin typeface="Comic Sans MS" panose="030F0702030302020204" pitchFamily="66" charset="0"/>
              </a:rPr>
              <a:t>– obývají moře teplých oblasti</a:t>
            </a: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Charakteristika a stavba těla paryb</a:t>
            </a:r>
          </a:p>
          <a:p>
            <a:pPr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pokožka – plakoidní šupiny – </a:t>
            </a:r>
          </a:p>
          <a:p>
            <a:pPr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jsou tvořeny </a:t>
            </a:r>
            <a:r>
              <a:rPr lang="cs-CZ" b="1" dirty="0">
                <a:latin typeface="Comic Sans MS" panose="030F0702030302020204" pitchFamily="66" charset="0"/>
              </a:rPr>
              <a:t>sklovinou</a:t>
            </a:r>
            <a:r>
              <a:rPr lang="cs-CZ" dirty="0">
                <a:latin typeface="Comic Sans MS" panose="030F0702030302020204" pitchFamily="66" charset="0"/>
              </a:rPr>
              <a:t> a</a:t>
            </a:r>
          </a:p>
          <a:p>
            <a:pPr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 </a:t>
            </a:r>
            <a:r>
              <a:rPr lang="cs-CZ" b="1" dirty="0">
                <a:latin typeface="Comic Sans MS" panose="030F0702030302020204" pitchFamily="66" charset="0"/>
              </a:rPr>
              <a:t>zubovinou</a:t>
            </a:r>
          </a:p>
          <a:p>
            <a:pPr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(podobná stavba jako zuby)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649FBA-484D-4BA8-9CEF-4E5E79C2D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38" y="3737499"/>
            <a:ext cx="3057751" cy="21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třída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Paryby</a:t>
            </a:r>
            <a:br>
              <a:rPr lang="cs-CZ" sz="54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E1B60-A785-44D3-8711-7EA25420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537099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Tělo má </a:t>
            </a:r>
            <a:r>
              <a:rPr lang="cs-CZ" b="1" dirty="0">
                <a:latin typeface="Comic Sans MS" panose="030F0702030302020204" pitchFamily="66" charset="0"/>
              </a:rPr>
              <a:t>chrupavčitou kostru.</a:t>
            </a:r>
            <a:r>
              <a:rPr lang="cs-CZ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cs-CZ" b="1" dirty="0">
                <a:latin typeface="Comic Sans MS" panose="030F0702030302020204" pitchFamily="66" charset="0"/>
              </a:rPr>
              <a:t>Lebku</a:t>
            </a:r>
            <a:r>
              <a:rPr lang="cs-CZ" dirty="0">
                <a:latin typeface="Comic Sans MS" panose="030F0702030302020204" pitchFamily="66" charset="0"/>
              </a:rPr>
              <a:t>, která chrání </a:t>
            </a:r>
            <a:r>
              <a:rPr lang="cs-CZ" b="1" dirty="0">
                <a:latin typeface="Comic Sans MS" panose="030F0702030302020204" pitchFamily="66" charset="0"/>
              </a:rPr>
              <a:t>mozek.</a:t>
            </a:r>
          </a:p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Tělo je členěno na </a:t>
            </a:r>
            <a:r>
              <a:rPr lang="cs-CZ" b="1" dirty="0">
                <a:latin typeface="Comic Sans MS" panose="030F0702030302020204" pitchFamily="66" charset="0"/>
              </a:rPr>
              <a:t>hlavu </a:t>
            </a:r>
            <a:r>
              <a:rPr lang="cs-CZ" dirty="0">
                <a:latin typeface="Comic Sans MS" panose="030F0702030302020204" pitchFamily="66" charset="0"/>
              </a:rPr>
              <a:t>protaženou v rypec , </a:t>
            </a:r>
            <a:r>
              <a:rPr lang="cs-CZ" b="1" dirty="0">
                <a:latin typeface="Comic Sans MS" panose="030F0702030302020204" pitchFamily="66" charset="0"/>
              </a:rPr>
              <a:t>trup a ocas.</a:t>
            </a:r>
          </a:p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Končetiny</a:t>
            </a:r>
            <a:r>
              <a:rPr lang="cs-CZ" b="1" dirty="0">
                <a:latin typeface="Comic Sans MS" panose="030F0702030302020204" pitchFamily="66" charset="0"/>
              </a:rPr>
              <a:t> ploutve.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Třídu paryby </a:t>
            </a:r>
            <a:r>
              <a:rPr lang="cs-CZ" dirty="0">
                <a:latin typeface="Comic Sans MS" panose="030F0702030302020204" pitchFamily="66" charset="0"/>
              </a:rPr>
              <a:t>dělíme na </a:t>
            </a:r>
            <a:r>
              <a:rPr lang="cs-CZ" b="1" dirty="0">
                <a:latin typeface="Comic Sans MS" panose="030F0702030302020204" pitchFamily="66" charset="0"/>
              </a:rPr>
              <a:t>2 nadřády</a:t>
            </a:r>
            <a:r>
              <a:rPr lang="cs-CZ" dirty="0">
                <a:latin typeface="Comic Sans MS" panose="030F0702030302020204" pitchFamily="66" charset="0"/>
              </a:rPr>
              <a:t>: </a:t>
            </a:r>
            <a:r>
              <a:rPr lang="cs-CZ" b="1" dirty="0">
                <a:solidFill>
                  <a:srgbClr val="0070C0"/>
                </a:solidFill>
                <a:latin typeface="Comic Sans MS" panose="030F0702030302020204" pitchFamily="66" charset="0"/>
              </a:rPr>
              <a:t>žraloci</a:t>
            </a:r>
            <a:r>
              <a:rPr lang="cs-CZ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dirty="0">
                <a:latin typeface="Comic Sans MS" panose="030F0702030302020204" pitchFamily="66" charset="0"/>
              </a:rPr>
              <a:t>a </a:t>
            </a:r>
            <a:r>
              <a:rPr lang="cs-CZ" b="1" dirty="0">
                <a:solidFill>
                  <a:srgbClr val="0070C0"/>
                </a:solidFill>
                <a:latin typeface="Comic Sans MS" panose="030F0702030302020204" pitchFamily="66" charset="0"/>
              </a:rPr>
              <a:t>rejnoci</a:t>
            </a:r>
          </a:p>
          <a:p>
            <a:pPr marL="0" indent="0">
              <a:buNone/>
            </a:pPr>
            <a:endParaRPr lang="cs-CZ" b="1" dirty="0">
              <a:latin typeface="Comic Sans MS" panose="030F0702030302020204" pitchFamily="66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7D8FB4-DFD6-468B-A0D0-BDCC9F75B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76" y="3953862"/>
            <a:ext cx="4465468" cy="20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4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třída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Paryby</a:t>
            </a:r>
            <a:br>
              <a:rPr lang="cs-CZ" sz="54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E1B60-A785-44D3-8711-7EA25420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537099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Comic Sans MS" panose="030F0702030302020204" pitchFamily="66" charset="0"/>
              </a:rPr>
              <a:t>Trávicí soustava – ústní otvor </a:t>
            </a:r>
            <a:r>
              <a:rPr lang="cs-CZ" dirty="0">
                <a:latin typeface="Comic Sans MS" panose="030F0702030302020204" pitchFamily="66" charset="0"/>
              </a:rPr>
              <a:t>(na spodní straně rypce)-</a:t>
            </a:r>
          </a:p>
          <a:p>
            <a:pPr marL="0" indent="0">
              <a:buNone/>
            </a:pPr>
            <a:r>
              <a:rPr lang="cs-CZ" b="1" dirty="0">
                <a:latin typeface="Comic Sans MS" panose="030F0702030302020204" pitchFamily="66" charset="0"/>
              </a:rPr>
              <a:t>hltan, jícen, žaludek, střevem </a:t>
            </a:r>
            <a:r>
              <a:rPr lang="cs-CZ" dirty="0">
                <a:latin typeface="Comic Sans MS" panose="030F0702030302020204" pitchFamily="66" charset="0"/>
              </a:rPr>
              <a:t>a končí  </a:t>
            </a:r>
            <a:r>
              <a:rPr lang="cs-CZ" b="1" dirty="0">
                <a:latin typeface="Comic Sans MS" panose="030F0702030302020204" pitchFamily="66" charset="0"/>
              </a:rPr>
              <a:t>kloakou</a:t>
            </a:r>
            <a:r>
              <a:rPr lang="cs-CZ" dirty="0">
                <a:latin typeface="Comic Sans MS" panose="030F0702030302020204" pitchFamily="66" charset="0"/>
              </a:rPr>
              <a:t> (společný vývod trávicí, vylučovací a rozmnožovací soustavy),</a:t>
            </a:r>
          </a:p>
          <a:p>
            <a:pPr marL="0" indent="0">
              <a:buNone/>
            </a:pPr>
            <a:r>
              <a:rPr lang="cs-CZ" b="1" dirty="0">
                <a:latin typeface="Comic Sans MS" panose="030F0702030302020204" pitchFamily="66" charset="0"/>
              </a:rPr>
              <a:t>v ústní dutině  </a:t>
            </a:r>
            <a:r>
              <a:rPr lang="cs-CZ" dirty="0">
                <a:latin typeface="Comic Sans MS" panose="030F0702030302020204" pitchFamily="66" charset="0"/>
              </a:rPr>
              <a:t>- </a:t>
            </a:r>
            <a:r>
              <a:rPr lang="cs-CZ" b="1" dirty="0">
                <a:latin typeface="Comic Sans MS" panose="030F0702030302020204" pitchFamily="66" charset="0"/>
              </a:rPr>
              <a:t>zuby </a:t>
            </a:r>
            <a:r>
              <a:rPr lang="cs-CZ" dirty="0">
                <a:latin typeface="Comic Sans MS" panose="030F0702030302020204" pitchFamily="66" charset="0"/>
              </a:rPr>
              <a:t>– vyrůstají v </a:t>
            </a:r>
            <a:r>
              <a:rPr lang="cs-CZ" b="1" dirty="0">
                <a:latin typeface="Comic Sans MS" panose="030F0702030302020204" pitchFamily="66" charset="0"/>
              </a:rPr>
              <a:t>několika řadách za </a:t>
            </a:r>
          </a:p>
          <a:p>
            <a:pPr marL="0" indent="0">
              <a:buNone/>
            </a:pPr>
            <a:r>
              <a:rPr lang="cs-CZ" b="1" dirty="0">
                <a:latin typeface="Comic Sans MS" panose="030F0702030302020204" pitchFamily="66" charset="0"/>
              </a:rPr>
              <a:t>sebou</a:t>
            </a:r>
            <a:r>
              <a:rPr lang="cs-CZ" dirty="0">
                <a:latin typeface="Comic Sans MS" panose="030F0702030302020204" pitchFamily="66" charset="0"/>
              </a:rPr>
              <a:t>(zahnuté do tlamy – sevření) několik řad a stále dorůstají po celý život , 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většina jsou dravci</a:t>
            </a: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b="1" dirty="0">
                <a:latin typeface="Comic Sans MS" panose="030F0702030302020204" pitchFamily="66" charset="0"/>
              </a:rPr>
              <a:t>Přítomnost spirální řasy ve střevě</a:t>
            </a:r>
            <a:r>
              <a:rPr lang="cs-CZ" dirty="0">
                <a:latin typeface="Comic Sans MS" panose="030F0702030302020204" pitchFamily="66" charset="0"/>
              </a:rPr>
              <a:t>(zvětšuje střevo pro lepší</a:t>
            </a:r>
          </a:p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vstřebávání živin z potravy)</a:t>
            </a:r>
          </a:p>
          <a:p>
            <a:pPr marL="0" indent="0">
              <a:buNone/>
            </a:pPr>
            <a:r>
              <a:rPr lang="cs-CZ" b="1" dirty="0">
                <a:latin typeface="Comic Sans MS" panose="030F0702030302020204" pitchFamily="66" charset="0"/>
              </a:rPr>
              <a:t>Extrémně velká játra</a:t>
            </a:r>
            <a:r>
              <a:rPr lang="cs-CZ" dirty="0">
                <a:latin typeface="Comic Sans MS" panose="030F0702030302020204" pitchFamily="66" charset="0"/>
              </a:rPr>
              <a:t>(30% váhy těla) plné tuku – pomáhá</a:t>
            </a:r>
          </a:p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nadnášení těla(nemají plynový měchýř k nadnášení)</a:t>
            </a:r>
          </a:p>
        </p:txBody>
      </p:sp>
    </p:spTree>
    <p:extLst>
      <p:ext uri="{BB962C8B-B14F-4D97-AF65-F5344CB8AC3E}">
        <p14:creationId xmlns:p14="http://schemas.microsoft.com/office/powerpoint/2010/main" val="119619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třída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Paryby</a:t>
            </a:r>
            <a:br>
              <a:rPr lang="cs-CZ" sz="54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E1B60-A785-44D3-8711-7EA25420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537099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Comic Sans MS" panose="030F0702030302020204" pitchFamily="66" charset="0"/>
              </a:rPr>
              <a:t>Dýchací soustava – </a:t>
            </a:r>
            <a:r>
              <a:rPr lang="cs-CZ" dirty="0">
                <a:latin typeface="Comic Sans MS" panose="030F0702030302020204" pitchFamily="66" charset="0"/>
              </a:rPr>
              <a:t>dýchají</a:t>
            </a:r>
            <a:r>
              <a:rPr lang="cs-CZ" b="1" dirty="0">
                <a:latin typeface="Comic Sans MS" panose="030F0702030302020204" pitchFamily="66" charset="0"/>
              </a:rPr>
              <a:t> žábrami </a:t>
            </a:r>
            <a:r>
              <a:rPr lang="cs-CZ" dirty="0">
                <a:latin typeface="Comic Sans MS" panose="030F0702030302020204" pitchFamily="66" charset="0"/>
              </a:rPr>
              <a:t>(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nemají 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skřele</a:t>
            </a:r>
            <a:r>
              <a:rPr lang="cs-CZ" sz="28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b="1" dirty="0">
                <a:latin typeface="Comic Sans MS" panose="030F0702030302020204" pitchFamily="66" charset="0"/>
              </a:rPr>
              <a:t>Smyslová soustava – </a:t>
            </a:r>
            <a:r>
              <a:rPr lang="cs-CZ" dirty="0">
                <a:latin typeface="Comic Sans MS" panose="030F0702030302020204" pitchFamily="66" charset="0"/>
              </a:rPr>
              <a:t>po stranách těla proudový orgán ,</a:t>
            </a:r>
          </a:p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nevyvinutější mají čich</a:t>
            </a:r>
          </a:p>
          <a:p>
            <a:pPr marL="0" indent="0">
              <a:buNone/>
            </a:pPr>
            <a:r>
              <a:rPr lang="cs-CZ" b="1" dirty="0">
                <a:latin typeface="Comic Sans MS" panose="030F0702030302020204" pitchFamily="66" charset="0"/>
              </a:rPr>
              <a:t>Rozmnožování </a:t>
            </a:r>
            <a:r>
              <a:rPr lang="cs-CZ" dirty="0">
                <a:latin typeface="Comic Sans MS" panose="030F0702030302020204" pitchFamily="66" charset="0"/>
              </a:rPr>
              <a:t>– </a:t>
            </a:r>
            <a:r>
              <a:rPr lang="cs-CZ" b="1" dirty="0" err="1">
                <a:latin typeface="Comic Sans MS" panose="030F0702030302020204" pitchFamily="66" charset="0"/>
              </a:rPr>
              <a:t>genochoristé</a:t>
            </a:r>
            <a:r>
              <a:rPr lang="cs-CZ" b="1" dirty="0">
                <a:latin typeface="Comic Sans MS" panose="030F0702030302020204" pitchFamily="66" charset="0"/>
              </a:rPr>
              <a:t> </a:t>
            </a:r>
            <a:r>
              <a:rPr lang="cs-CZ" dirty="0">
                <a:latin typeface="Comic Sans MS" panose="030F0702030302020204" pitchFamily="66" charset="0"/>
              </a:rPr>
              <a:t>(oddělené pohlaví) s vnitřním oplodněním  - </a:t>
            </a:r>
            <a:r>
              <a:rPr lang="cs-CZ" b="1" dirty="0">
                <a:latin typeface="Comic Sans MS" panose="030F0702030302020204" pitchFamily="66" charset="0"/>
              </a:rPr>
              <a:t>živorodé, vejcoživorodé, vejcorodé </a:t>
            </a:r>
            <a:r>
              <a:rPr lang="cs-CZ" dirty="0">
                <a:latin typeface="Comic Sans MS" panose="030F0702030302020204" pitchFamily="66" charset="0"/>
              </a:rPr>
              <a:t>druhy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863AE1-A4F3-4572-8D4D-3DF11DE80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2" y="3750815"/>
            <a:ext cx="3640321" cy="22904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27E0DBB-6133-4F5F-8316-8D0ACEE69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4" y="3750815"/>
            <a:ext cx="3640321" cy="22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4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třída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Paryby</a:t>
            </a:r>
            <a:br>
              <a:rPr lang="cs-CZ" sz="54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E1B60-A785-44D3-8711-7EA25420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537099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Nadřád – </a:t>
            </a:r>
            <a:r>
              <a:rPr lang="cs-CZ" b="1" dirty="0">
                <a:solidFill>
                  <a:srgbClr val="0070C0"/>
                </a:solidFill>
                <a:latin typeface="Comic Sans MS" panose="030F0702030302020204" pitchFamily="66" charset="0"/>
              </a:rPr>
              <a:t>Žraloci</a:t>
            </a:r>
          </a:p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- mají </a:t>
            </a:r>
            <a:r>
              <a:rPr lang="cs-CZ" b="1" dirty="0">
                <a:latin typeface="Comic Sans MS" panose="030F0702030302020204" pitchFamily="66" charset="0"/>
              </a:rPr>
              <a:t>torpédovitý </a:t>
            </a:r>
            <a:r>
              <a:rPr lang="cs-CZ" dirty="0">
                <a:latin typeface="Comic Sans MS" panose="030F0702030302020204" pitchFamily="66" charset="0"/>
              </a:rPr>
              <a:t>tvar těla – umožňuje rychlý pohyb – proudící voda prochází žábrami – zajišťuje dýchání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4EBD1E-88FA-4674-B5C9-BD47AC335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84" y="2796467"/>
            <a:ext cx="2878169" cy="29917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CCCD1D-8FFB-40DD-B236-7A5D67D61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58" y="2796467"/>
            <a:ext cx="2707689" cy="299177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0E3DD55-BE48-47F7-87AB-0037C732E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52" y="2796467"/>
            <a:ext cx="3180011" cy="29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4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třída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Paryby</a:t>
            </a:r>
            <a:br>
              <a:rPr lang="cs-CZ" sz="54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E1B60-A785-44D3-8711-7EA25420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537099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Nadřád – </a:t>
            </a:r>
            <a:r>
              <a:rPr lang="cs-CZ" b="1" dirty="0">
                <a:solidFill>
                  <a:srgbClr val="0070C0"/>
                </a:solidFill>
                <a:latin typeface="Comic Sans MS" panose="030F0702030302020204" pitchFamily="66" charset="0"/>
              </a:rPr>
              <a:t>Žraloci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49BB40-989A-4403-BD78-515A86381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4" y="2006354"/>
            <a:ext cx="4217546" cy="33823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9EEA36-E916-44A2-B67E-4E8D151F0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72" y="2006354"/>
            <a:ext cx="4094825" cy="33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7154A-B248-4B7A-BB48-BF615D7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latin typeface="Comic Sans MS" pitchFamily="66"/>
              </a:rPr>
              <a:t>                               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třída</a:t>
            </a:r>
            <a:r>
              <a:rPr lang="cs-CZ" b="1" dirty="0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itchFamily="66"/>
              </a:rPr>
              <a:t>-</a:t>
            </a:r>
            <a:r>
              <a:rPr lang="cs-CZ" sz="4400" b="1" dirty="0">
                <a:solidFill>
                  <a:srgbClr val="FF0000"/>
                </a:solidFill>
                <a:latin typeface="Comic Sans MS" pitchFamily="66"/>
              </a:rPr>
              <a:t> Paryby</a:t>
            </a:r>
            <a:br>
              <a:rPr lang="cs-CZ" sz="54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E1B60-A785-44D3-8711-7EA25420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537099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Nadřád – </a:t>
            </a:r>
            <a:r>
              <a:rPr lang="cs-CZ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Rejnoci</a:t>
            </a:r>
          </a:p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- tělo mají zploštělé a párové ploutve srůstají v ploutevní lem</a:t>
            </a:r>
          </a:p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- špičatá ocasní ploutev, vyskytují se u mořského dna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7958B2F-50B2-4EDA-89A3-8BC92ECCB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7767" y="2803840"/>
            <a:ext cx="2411430" cy="281494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7CC599F-7718-4474-BA3C-370A877B5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8658" y="1377303"/>
            <a:ext cx="2411432" cy="5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620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363</Words>
  <Application>Microsoft Office PowerPoint</Application>
  <PresentationFormat>Širokoúhlá obrazovka</PresentationFormat>
  <Paragraphs>45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Helvetica</vt:lpstr>
      <vt:lpstr>Liberation Serif</vt:lpstr>
      <vt:lpstr>Motiv Office</vt:lpstr>
      <vt:lpstr>Prezentace aplikace PowerPoint</vt:lpstr>
      <vt:lpstr>  Podkmen – Obratlovci třída - Paryby </vt:lpstr>
      <vt:lpstr>                                třída - Paryby </vt:lpstr>
      <vt:lpstr>                                třída - Paryby </vt:lpstr>
      <vt:lpstr>                                třída - Paryby </vt:lpstr>
      <vt:lpstr>                                třída - Paryby </vt:lpstr>
      <vt:lpstr>                                třída - Paryby </vt:lpstr>
      <vt:lpstr>                                třída - Paryby </vt:lpstr>
      <vt:lpstr>                                třída - Paryby </vt:lpstr>
      <vt:lpstr>                                třída - Paryby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lada johnova</dc:creator>
  <cp:lastModifiedBy>lada johnova</cp:lastModifiedBy>
  <cp:revision>15</cp:revision>
  <dcterms:created xsi:type="dcterms:W3CDTF">2021-02-05T09:49:04Z</dcterms:created>
  <dcterms:modified xsi:type="dcterms:W3CDTF">2021-02-27T21:29:01Z</dcterms:modified>
</cp:coreProperties>
</file>