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58" r:id="rId6"/>
    <p:sldId id="261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B1026-FC47-41B7-9A40-B6B6BB487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2BD400-033B-47B7-A92D-EBBF28864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45B372-0CCF-41B4-A478-64EEA44EC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5609BD-7748-4B89-932C-80A29B87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09863D-FDEF-4B32-A39E-6C55F821B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46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3D143-4245-486A-83E0-34ABFB2E5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FFD159-A402-4C90-8B1C-F034117E5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8D57E7-FD9A-4F7E-BFF7-C6AE28AF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F24A46-C848-4706-A287-F76E1AD7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EDB68-5FD0-40E0-B2C8-7A6D67E8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E5A4733-2133-49EC-A265-8D8B2F4CF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3D39AE-F818-4840-8CFE-6BA2F5214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088C09-77F2-4E25-A416-7E6F1E9C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1A840C-FE73-4862-9C4A-7D603D90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492262-5C68-41BB-A942-DFE9210A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7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B8C15-7962-4133-8751-8FA3E0999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03BBDA-113A-42A8-B938-A1F7442A6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A4CE3D-B7C9-4D3B-802F-C25D2C9C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EB9FCB-8932-4217-8413-7C1771B46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10264E-CE2A-457D-B77D-C859DAB5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95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CA09C-2B88-47C9-AAB0-994E221C1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4CF26B-B4BB-4A31-AE46-11496E00C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397245-65AE-4C86-AD7B-D4333FA7B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AA15A0-7F21-4B10-A6AC-C7B34602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C2DF62-6FE4-4A59-8FC4-B2BD8EFD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95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455CC-FDC9-4C94-B316-770FA0EEF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B1A02-9685-4B11-9EDD-469D96D40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F35EC8-B4A8-4902-BB5E-39746429D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1D2467-E4C0-4AE0-AD32-AFB56CC35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010DED-F883-4EEA-8489-3290BF99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18DA70-3025-416A-87EF-E3BC5347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4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FAAC5-529B-4807-AA24-4AA0CAB1E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D9DC2F-6A47-445F-97BC-0BE0C6A6D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2BBA3A-2369-40B6-A5B8-5CED2172D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0CDF847-C465-4F3E-9519-D3FAB890F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539ED6-800E-4140-BD55-560952462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0E367F4-7A1E-4615-AC1B-5147FF89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E7C3828-CB4B-4197-BFEF-03D7DEAE3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5DC39F-9367-4CBA-855E-6E34005E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90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733C1-0A44-4EE2-B7EC-778C3C56A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21E624F-4F32-45C6-B966-FD7423BD5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7A8060-1B23-4178-92CF-B1F67761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272CB9-054B-4F90-8D29-3630FE4B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5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2BCCC09-7542-40B9-808F-3D043AE61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454168-9C8A-4AF6-9A79-85B8CFDC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3320C8-B7D7-4F5C-852C-D9CECB6DB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62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2375C-5F14-4DB5-8F2A-035B51AB7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0C605-6748-4876-A168-06B3412DE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48EDE5-E701-4E16-B719-3EDC3669D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A35A83-DE81-4521-8F4B-3059F016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F17C19-B250-4778-A208-366C0BDF8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A5070F-E361-4AE1-A06C-FF4A0C1A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02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F6508-6C73-48F2-9323-B36D97A2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1BFFE9C-7087-496E-A7DC-7AD38C692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824BF9-6A44-4E5E-B721-4F541D37C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B303C0-5996-4959-9B28-ACA6F44C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3005EE-95CA-4AC9-A1A0-A2AC5658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6B3EEC-AF3A-403F-8657-BA957983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45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F98DD83-5361-4068-B574-D87A159AD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3C71C6-1745-4E01-93FE-712CEBF9A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1578CD-0712-4938-B3E8-F56EC62D01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DF0F1-5E39-455A-AD23-58DF49A56051}" type="datetimeFigureOut">
              <a:rPr lang="cs-CZ" smtClean="0"/>
              <a:t>20. 2. 2021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866565-0A3E-4384-AD20-F28CD846E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F7257C-2961-48A2-993E-4ECC8540D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99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8E3ED-7B1A-4384-8560-BEC90503D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9A3AE4-1A8D-40E9-B905-862E9B4E8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7</a:t>
            </a: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.A nadtřída - Bezčelistnatci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Udělejte si výpisky z přiložené prezentace nadtřída - Bezčelistnatci.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Písemně do sešitu odpovězte na otázku</a:t>
            </a:r>
            <a:r>
              <a:rPr lang="cs-CZ" sz="2800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: Uveďte příklady parazitických a neparazitických druhů mihulí</a:t>
            </a:r>
            <a:r>
              <a:rPr lang="cs-CZ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?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nadtřída - Bezčelistnatci</a:t>
            </a:r>
            <a:r>
              <a:rPr lang="cs-CZ" sz="2800" b="1" kern="15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pptx 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673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A9D71-2CDE-4773-B30A-C4390ADA8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01281"/>
          </a:xfrm>
        </p:spPr>
        <p:txBody>
          <a:bodyPr>
            <a:normAutofit fontScale="90000"/>
          </a:bodyPr>
          <a:lstStyle/>
          <a:p>
            <a:br>
              <a:rPr lang="cs-CZ" sz="6000" b="1" dirty="0">
                <a:solidFill>
                  <a:schemeClr val="accent6">
                    <a:lumMod val="50000"/>
                  </a:schemeClr>
                </a:solidFill>
                <a:latin typeface="Comic Sans MS" pitchFamily="66"/>
              </a:rPr>
            </a:br>
            <a:br>
              <a:rPr lang="cs-CZ" sz="6000" b="1" dirty="0">
                <a:solidFill>
                  <a:srgbClr val="FF0000"/>
                </a:solidFill>
                <a:latin typeface="Comic Sans MS" pitchFamily="66"/>
              </a:rPr>
            </a:br>
            <a:r>
              <a:rPr lang="cs-CZ" sz="6000" b="1" dirty="0">
                <a:solidFill>
                  <a:schemeClr val="accent6">
                    <a:lumMod val="50000"/>
                  </a:schemeClr>
                </a:solidFill>
                <a:latin typeface="Comic Sans MS" pitchFamily="66"/>
              </a:rPr>
              <a:t>Podkmen – Obratlovci</a:t>
            </a:r>
            <a:br>
              <a:rPr lang="cs-CZ" sz="6000" b="1" dirty="0">
                <a:solidFill>
                  <a:srgbClr val="FF0000"/>
                </a:solidFill>
                <a:latin typeface="Comic Sans MS" pitchFamily="66"/>
              </a:rPr>
            </a:b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nadtřída</a:t>
            </a:r>
            <a:r>
              <a:rPr lang="cs-CZ" sz="6000" b="1" dirty="0">
                <a:solidFill>
                  <a:srgbClr val="FF0000"/>
                </a:solidFill>
                <a:latin typeface="Comic Sans MS" pitchFamily="66"/>
              </a:rPr>
              <a:t> - </a:t>
            </a:r>
            <a:r>
              <a:rPr lang="cs-CZ" sz="6700" b="1" dirty="0">
                <a:solidFill>
                  <a:srgbClr val="FF0000"/>
                </a:solidFill>
                <a:latin typeface="Comic Sans MS" pitchFamily="66"/>
              </a:rPr>
              <a:t>Bezčelistnatci</a:t>
            </a:r>
            <a:br>
              <a:rPr lang="cs-CZ" sz="6700" b="1" dirty="0"/>
            </a:br>
            <a:endParaRPr lang="cs-CZ" sz="6700" dirty="0"/>
          </a:p>
        </p:txBody>
      </p:sp>
      <p:sp>
        <p:nvSpPr>
          <p:cNvPr id="4" name="TextovéPole 7">
            <a:extLst>
              <a:ext uri="{FF2B5EF4-FFF2-40B4-BE49-F238E27FC236}">
                <a16:creationId xmlns:a16="http://schemas.microsoft.com/office/drawing/2014/main" id="{15165F96-8BD3-4991-B6FE-22E4F239FE7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982525" y="4820292"/>
            <a:ext cx="8226950" cy="1520495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 dirty="0" err="1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  <a:endParaRPr lang="cs-CZ" sz="4000" b="0" i="0" u="none" strike="noStrike" kern="1200" cap="none" spc="0" baseline="0" dirty="0">
              <a:solidFill>
                <a:srgbClr val="355E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 dirty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  <p:extLst>
      <p:ext uri="{BB962C8B-B14F-4D97-AF65-F5344CB8AC3E}">
        <p14:creationId xmlns:p14="http://schemas.microsoft.com/office/powerpoint/2010/main" val="57435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nadtřída</a:t>
            </a: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 - 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Bezčelistnatci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028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Dělíme na 2 třídy - </a:t>
            </a:r>
            <a:r>
              <a:rPr lang="cs-CZ" b="1" dirty="0">
                <a:latin typeface="Comic Sans MS" panose="030F0702030302020204" pitchFamily="66" charset="0"/>
              </a:rPr>
              <a:t>mihule</a:t>
            </a:r>
            <a:r>
              <a:rPr lang="cs-CZ" dirty="0">
                <a:latin typeface="Comic Sans MS" panose="030F0702030302020204" pitchFamily="66" charset="0"/>
              </a:rPr>
              <a:t> a </a:t>
            </a:r>
            <a:r>
              <a:rPr lang="cs-CZ" b="1" dirty="0">
                <a:latin typeface="Comic Sans MS" panose="030F0702030302020204" pitchFamily="66" charset="0"/>
              </a:rPr>
              <a:t>sliznatky </a:t>
            </a:r>
            <a:r>
              <a:rPr lang="cs-CZ" dirty="0">
                <a:latin typeface="Comic Sans MS" panose="030F0702030302020204" pitchFamily="66" charset="0"/>
              </a:rPr>
              <a:t>(vodní živočichové)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V ČR se vyskytují  mihule ve sladkých vodách vzácně,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sliznatky jsou mořští živočichové.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nemají čelisti, ústní otvor tvoří kruhovitá přísavka s rohovitými  zuby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v hlavové části – čichový orgán, oči a 7 párů žaberních štěrbin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kostra – chrupavčitá tkáň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osu těla tvoří struna hřbetní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- kůže obsahuje slizové žlázy (vylučují sliz)</a:t>
            </a: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20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nadtřída</a:t>
            </a: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 - 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Bezčelistnatci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028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Dýchací soustava – dýchají žábrami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Cévní soustava – uzavřená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Nervová soustava – jednoduchý mozek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Smyslová soustava – vyvinutý čich, jednoduché oči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Rozmnožování – </a:t>
            </a:r>
            <a:r>
              <a:rPr lang="cs-CZ" b="1" dirty="0">
                <a:latin typeface="Comic Sans MS" panose="030F0702030302020204" pitchFamily="66" charset="0"/>
              </a:rPr>
              <a:t>gonochoristé</a:t>
            </a:r>
            <a:r>
              <a:rPr lang="cs-CZ" dirty="0">
                <a:latin typeface="Comic Sans MS" panose="030F0702030302020204" pitchFamily="66" charset="0"/>
              </a:rPr>
              <a:t>(oddělené pohlaví),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oplození </a:t>
            </a:r>
            <a:r>
              <a:rPr lang="cs-CZ" b="1" dirty="0">
                <a:latin typeface="Comic Sans MS" panose="030F0702030302020204" pitchFamily="66" charset="0"/>
              </a:rPr>
              <a:t>vnější </a:t>
            </a:r>
            <a:r>
              <a:rPr lang="cs-CZ" dirty="0">
                <a:latin typeface="Comic Sans MS" panose="030F0702030302020204" pitchFamily="66" charset="0"/>
              </a:rPr>
              <a:t>a vývoj </a:t>
            </a:r>
            <a:r>
              <a:rPr lang="cs-CZ" b="1" dirty="0">
                <a:latin typeface="Comic Sans MS" panose="030F0702030302020204" pitchFamily="66" charset="0"/>
              </a:rPr>
              <a:t>nepřímí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larva </a:t>
            </a:r>
            <a:r>
              <a:rPr lang="cs-CZ" b="1" dirty="0">
                <a:latin typeface="Comic Sans MS" panose="030F0702030302020204" pitchFamily="66" charset="0"/>
              </a:rPr>
              <a:t>minoha, </a:t>
            </a:r>
            <a:r>
              <a:rPr lang="cs-CZ" dirty="0">
                <a:latin typeface="Comic Sans MS" panose="030F0702030302020204" pitchFamily="66" charset="0"/>
              </a:rPr>
              <a:t>žije déle než dospělec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larvy </a:t>
            </a:r>
            <a:r>
              <a:rPr lang="cs-CZ" b="1" dirty="0">
                <a:latin typeface="Comic Sans MS" panose="030F0702030302020204" pitchFamily="66" charset="0"/>
              </a:rPr>
              <a:t>mihulí</a:t>
            </a:r>
            <a:r>
              <a:rPr lang="cs-CZ" dirty="0">
                <a:latin typeface="Comic Sans MS" panose="030F0702030302020204" pitchFamily="66" charset="0"/>
              </a:rPr>
              <a:t> se živí </a:t>
            </a:r>
            <a:r>
              <a:rPr lang="cs-CZ" b="1" dirty="0">
                <a:latin typeface="Comic Sans MS" panose="030F0702030302020204" pitchFamily="66" charset="0"/>
              </a:rPr>
              <a:t>řasami a detritem(</a:t>
            </a:r>
            <a:r>
              <a:rPr lang="cs-CZ" sz="1800" dirty="0">
                <a:latin typeface="Comic Sans MS" panose="030F0702030302020204" pitchFamily="66" charset="0"/>
              </a:rPr>
              <a:t>usazenina na dně vod)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dospělci</a:t>
            </a:r>
            <a:r>
              <a:rPr lang="cs-CZ" dirty="0">
                <a:latin typeface="Comic Sans MS" panose="030F0702030302020204" pitchFamily="66" charset="0"/>
              </a:rPr>
              <a:t>(mořský i některé sladkovodní)</a:t>
            </a: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se živí </a:t>
            </a:r>
            <a:r>
              <a:rPr lang="cs-CZ" b="1" dirty="0">
                <a:latin typeface="Comic Sans MS" panose="030F0702030302020204" pitchFamily="66" charset="0"/>
              </a:rPr>
              <a:t>paraziticky</a:t>
            </a:r>
          </a:p>
        </p:txBody>
      </p:sp>
    </p:spTree>
    <p:extLst>
      <p:ext uri="{BB962C8B-B14F-4D97-AF65-F5344CB8AC3E}">
        <p14:creationId xmlns:p14="http://schemas.microsoft.com/office/powerpoint/2010/main" val="327521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nadtřída</a:t>
            </a: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 - 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Bezčelistnatci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1C016EB-88DD-4F54-8A66-5813719EB7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503" y="1855201"/>
            <a:ext cx="6844683" cy="4292113"/>
          </a:xfrm>
        </p:spPr>
      </p:pic>
    </p:spTree>
    <p:extLst>
      <p:ext uri="{BB962C8B-B14F-4D97-AF65-F5344CB8AC3E}">
        <p14:creationId xmlns:p14="http://schemas.microsoft.com/office/powerpoint/2010/main" val="30209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nadtřída</a:t>
            </a: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 - 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Bezčelistnatci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C336A1D-0401-4AA6-B40D-15BD2B9E92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72" y="2946293"/>
            <a:ext cx="5157428" cy="3042066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579E4FC-4297-4FC6-B80B-90A1B44911A6}"/>
              </a:ext>
            </a:extLst>
          </p:cNvPr>
          <p:cNvSpPr txBox="1"/>
          <p:nvPr/>
        </p:nvSpPr>
        <p:spPr>
          <a:xfrm>
            <a:off x="838200" y="1620729"/>
            <a:ext cx="830358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latin typeface="Comic Sans MS" panose="030F0702030302020204" pitchFamily="66" charset="0"/>
              </a:rPr>
              <a:t>Mihule potoční – </a:t>
            </a:r>
            <a:r>
              <a:rPr lang="cs-CZ" sz="2400" dirty="0">
                <a:latin typeface="Comic Sans MS" panose="030F0702030302020204" pitchFamily="66" charset="0"/>
              </a:rPr>
              <a:t>nemigrují, vyskytuje se v povodí Sázavy, Odry……, je zákonem chráněná, dorůstá 20cm, dospělci se živí na rybách</a:t>
            </a:r>
          </a:p>
          <a:p>
            <a:pPr marL="0" indent="0">
              <a:buNone/>
            </a:pPr>
            <a:endParaRPr lang="cs-CZ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cs-CZ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897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nadtřída</a:t>
            </a: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 - 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Bezčelistnatci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028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Mihule mořská – </a:t>
            </a:r>
            <a:r>
              <a:rPr lang="cs-CZ" dirty="0">
                <a:latin typeface="Comic Sans MS" panose="030F0702030302020204" pitchFamily="66" charset="0"/>
              </a:rPr>
              <a:t>1 m dlouhá, ve vodách Atlantského oceánu,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někdy i v Evropských řekách, parazit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Sliznatky – </a:t>
            </a:r>
            <a:r>
              <a:rPr lang="cs-CZ" dirty="0">
                <a:latin typeface="Comic Sans MS" panose="030F0702030302020204" pitchFamily="66" charset="0"/>
              </a:rPr>
              <a:t>mořští, ve studených mořích v hloubce až 300m,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nemají vyvinuté oči, živí se mrtvými živočichy, zubatým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jazykem se provrtají do těla kořisti a vyžerou ho uvnitř, produkují mnoho slizu</a:t>
            </a:r>
          </a:p>
        </p:txBody>
      </p:sp>
    </p:spTree>
    <p:extLst>
      <p:ext uri="{BB962C8B-B14F-4D97-AF65-F5344CB8AC3E}">
        <p14:creationId xmlns:p14="http://schemas.microsoft.com/office/powerpoint/2010/main" val="21520425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293</Words>
  <Application>Microsoft Office PowerPoint</Application>
  <PresentationFormat>Širokoúhlá obrazovka</PresentationFormat>
  <Paragraphs>32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Helvetica</vt:lpstr>
      <vt:lpstr>Liberation Serif</vt:lpstr>
      <vt:lpstr>Motiv Office</vt:lpstr>
      <vt:lpstr>Prezentace aplikace PowerPoint</vt:lpstr>
      <vt:lpstr>  Podkmen – Obratlovci nadtřída - Bezčelistnatci </vt:lpstr>
      <vt:lpstr>                        nadtřída - Bezčelistnatci</vt:lpstr>
      <vt:lpstr>                        nadtřída - Bezčelistnatci</vt:lpstr>
      <vt:lpstr>                        nadtřída - Bezčelistnatci</vt:lpstr>
      <vt:lpstr>                        nadtřída - Bezčelistnatci</vt:lpstr>
      <vt:lpstr>                        nadtřída - Bezčelistnatci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lada johnova</dc:creator>
  <cp:lastModifiedBy>lada johnova</cp:lastModifiedBy>
  <cp:revision>10</cp:revision>
  <dcterms:created xsi:type="dcterms:W3CDTF">2021-02-05T09:49:04Z</dcterms:created>
  <dcterms:modified xsi:type="dcterms:W3CDTF">2021-02-20T21:09:43Z</dcterms:modified>
</cp:coreProperties>
</file>