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85" r:id="rId3"/>
    <p:sldId id="256" r:id="rId4"/>
    <p:sldId id="263" r:id="rId5"/>
    <p:sldId id="275" r:id="rId6"/>
    <p:sldId id="273" r:id="rId7"/>
    <p:sldId id="274" r:id="rId8"/>
    <p:sldId id="278" r:id="rId9"/>
    <p:sldId id="280" r:id="rId10"/>
    <p:sldId id="281" r:id="rId11"/>
    <p:sldId id="282" r:id="rId12"/>
    <p:sldId id="283" r:id="rId13"/>
    <p:sldId id="284" r:id="rId14"/>
    <p:sldId id="276" r:id="rId15"/>
    <p:sldId id="277" r:id="rId16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4A845E1-B800-45F3-BFB1-283E273628C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1C4121-42D3-46BF-B4DB-2967F44E9AA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30F921-8497-4A75-BB17-E6421519D30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3CED8-898F-4FE2-87C0-0C2FCBF301B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3A9B68-62AA-4291-B425-7E8AEDD19ABA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48475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ECDECC-32F5-48D1-9E94-4AA25DAFA6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7CDC3E2-005B-4634-9549-C0DD3A91BED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086885CA-58F9-4218-9BF8-0264DC31B2C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15D41C-B665-4870-9408-739426A0F54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713C2E-D4E9-475C-8869-34B61EBEC0A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F73AA4-6880-4585-AFC2-FC390DAD2B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757BA41-4EC7-4848-95E8-7F60CDA47EE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90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10BD8046-3D70-4C4F-A955-FAC4F587062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01781F-455E-4E71-9B2F-783DE682AC81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3BCBFD1-A5BD-4EDA-B6A9-45A668614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9B28085-0602-4137-B544-E6A400B1A7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1B48F-0800-4C1D-8FB8-70F21B52CD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687194-CBF2-4AB9-BB26-52D90E361A0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6FF9AD-D633-4D6F-BBA9-F42C0ECE57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32DD0B-2636-4AC1-8C5B-4269D61E21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ECFD65-B130-4583-AEFF-CD18D1A76E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040867-3E7D-4B90-9FF0-206A0EED8A0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65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34186-D09A-4398-A19E-FB9D74DF81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3C20FA-FEF7-499A-95A2-D20298CF47A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8B3DCA-4B0A-4AB7-81DE-ED82196E3B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7C9397-9342-4294-A014-DD72CB1753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2D9D6F-7B12-40AD-87BC-AE25FD9291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0E86AD-5251-440B-A069-5C23782622B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44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2AFDF5-B424-4C69-9855-8ABEF998770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C7C072-9792-4659-BBDA-2380B092863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D27DBE-38F7-4277-9A3B-576F6051FE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A9DB0B-7834-4694-89F2-CD933958D8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7F9B00-31DD-460B-B204-678BF5DDA6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A87DF4-8A65-4267-BC31-D07C258273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9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282B5-BCC9-464E-B815-4017EC068FC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B07C7B-B5C1-412C-9406-66BA2270A4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443AAB-5A7C-42CB-8801-7EC887C30B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2E6E27-DB22-4345-B0B6-57A064563A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780D03-F841-4DC9-B2A4-6C17B3406C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277857-9E02-4D61-8DAF-286A7A79E35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28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D169B-490E-4EC6-A70D-DC822923978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B6A5D5-C287-4855-B97A-EC4C26A7564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B38F3D-EBE9-421C-A1DC-2E62196B29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E6D14A-3534-4037-B8F5-F7ACE5C830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BEBE3E-F5B4-4BCC-AC82-29EBFA67C3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C69492-5F9E-493E-8669-B34C992D72F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8191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88746-02F7-4102-AB8A-D5FB8FB172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FFA608-B2F7-41DC-82EF-AE38A5C395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4D594F-712E-4CEA-A28F-0A4184C3DC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F3C790-A7E1-4474-B464-74FDCB681F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A41682-ACDE-4BDF-9863-1617E90D09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366462-5874-48BD-AF61-8818CA890CE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64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CBE14-1F87-42C8-8E62-E2A0130027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8663BB-D080-4A1C-A869-39B497C330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E73B3D-AE51-464D-B4A7-F1B07D2AFAE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BBD04C-5EFF-4F5C-9E64-68C95E7708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ABC677-2D16-46C9-96C0-1A19CFEDC1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3AC589-4FA1-41CB-9D4B-458A2F3F84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53DAAA-E3B7-435C-87EF-3F3624A6F8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66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0313B-C60E-4AAC-A85D-EA8EFCE4C4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69BFB4-F69A-4C2A-9CB2-F69A596E70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696748-0A30-4AA3-A6E4-9F4E39E715A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5B6581-2FEC-4AFB-8999-01C0CA5C2EB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744ACB-69E3-4078-B786-809D9E992AA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893BE30-5BE6-4C92-9F4D-3041B201BC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6BE3C82-DF67-43D1-A586-5DA9A60FCE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2B72C3-D21D-44F1-A84C-00E66FF4C3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BA6F49-4C7A-4201-93C4-FF87437F81A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74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FE3AE-F03E-4158-9A36-5D0F7C2AF8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0B44D8-96D5-4844-AA7F-DCAF99D6A6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287B9D-F0CB-4326-B266-810EA741F5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7A628D-4DB2-4F02-9C1E-8DE11F7270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138ED-7033-404D-97F8-3740C644BC0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762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DF38F2-D3F9-4E9D-A172-B54CDA1B34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F7538AC-703B-46A9-B907-B7D6C51997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5F9F47-CDEA-4697-90EF-B555B562BF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170526-9215-4C16-9996-AA62C522007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94853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D31C6-1C6F-4B96-9518-0F828E35D0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2893B8-E61D-4D7A-AF19-FC6253E1D2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3F8C7C-BF11-403C-8D86-92462D53B74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31833C-2BAA-4C40-BE70-64DF41DA70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CF9583-A829-42A5-8E03-FE5F747212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4E5A8E-9CA1-462E-8E2C-0BD2E54BA9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C76102-8FFB-408D-B2F2-F1212EBD9E7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9D9A8-7E67-477B-A219-290D81FF5E8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79F6D7-4A79-4438-9EED-5175A598D48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88A338-F89F-46E8-ACB1-C3D801373E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4A9172-EF31-43B7-A5D3-7DA0D347C4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45E7CC-8111-46CF-8988-07490E246B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EC8AA6-553E-43E1-BF14-C546E15ABAF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153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20A7F-F877-4384-903C-F214DAF7E2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ACD6084-3CAC-4B9A-BDC1-16E9CC35501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F54E8C-B1CB-4FB8-A5FB-61CF3998E04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CF8882-22FB-4801-8C83-35870EF414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DD35B2-B5F8-4E83-8C85-9E4B18DC5B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1DD98C-3038-423C-B23F-7AB5560A27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8A48A7-D208-4C73-B76D-586EC30717C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033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9286F-61F3-49B6-A41C-D38790DC7B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DD5B73-7178-4F12-801B-8A6F084FC70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92D1DE-6136-42CF-BBB2-E69DB1513D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CAB743-8892-474C-BF08-A6697EF1C5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7CB384-4DAB-4536-B526-EB118E5B38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2005E3-8FD3-4F21-96AF-84A766304A3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928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8AB44A5-0AE5-4D20-8F78-7E4F6527178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F20A6E-1151-4629-9DC5-030EBB81798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F86292-A9EE-4C87-8AA9-352FEAE193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5FD315-A6A1-44DC-ADAF-B2806DC921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15054E-9DAB-472B-9721-A78D5B2300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17A71E-A587-4388-9DDA-036FFFB83D3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780C4-4AAB-4F4C-AE3E-3C2069F3ED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45B5CB-3965-49DA-8BBF-1F0F1B01FE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F28E86-F43A-4216-8CDA-FA06AEE427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B60B6E-93EC-4A77-AA56-E8AACDEF0C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0DBE58-E807-441F-A671-CCC8E45730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612734-A7DC-40A2-819A-A3726D7FDDE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85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4433B-F766-4578-9EC1-C09A9F5C9B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86997B-444F-4058-A6F7-CD56BB6140F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14910C-E080-4D74-BD59-289921029D9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BE8B66-3C9B-41A8-9A8C-40A2FFF1A5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DB997F-9119-4BFB-BDEC-A95FCCBC2F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C18894-71B8-48C2-BF3E-151ADAC9FB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390D3F-2781-4C17-8ED0-261A7415FDF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83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951FF-3D4A-4187-9F7C-4EC045B727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6AE6F8-5638-4FAC-B443-C5B521064E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4DB230-A19A-431C-BBCD-561E8D83541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E840814-B488-45DE-B292-48488E3C4AC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A4CCADD-AC2B-465F-B909-6F10095B595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D10DD83-8F3E-47A0-BFA1-847548B645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F86A039-549A-424E-A290-533405BFED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621AF77-5663-423E-833A-447BB0A84A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8D3213-446E-4010-BCC1-1630AC43D91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65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A696F-BDBC-4E28-9666-ACC9D28AF7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F8E863D-17BD-47B6-8CAD-B93D58938E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6D6C2D-9B7F-4F83-850E-88D50C8C88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4EF8BF-2CA7-431D-88CF-2C221E7A79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3BD274-DEEE-4179-B339-E404698003D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92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5668029-3DB5-42A8-8E00-8E72A3FB8F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3297CF-02F4-4ED2-BA12-1BCD0BD75E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B4240F-5F26-458D-9828-A9CC57246B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2FAAB8-9749-440E-A9B6-076FFB0E43A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25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51288-3A42-44B8-A984-DB83ED2CAC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B860C-2AAD-4651-87F0-B30D087800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6DFCED-AEA1-4C4A-A81F-273ADCC6E37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75B67B-AED6-4BA7-9F3E-70722075BE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A82499-94AA-4A5E-8F4C-0B5D2A9783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C0BA4D-9D93-491C-8789-2AD777C34A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BBC4B1-3702-41D0-8B44-BBF25FD4A32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36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B5F09-F828-4727-A4C2-29A942044F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1CA223E-D6EE-48E1-8A6C-8B9765A02F5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0502FF-4C3A-4E01-A17A-F62CC4FE2C9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1820D-521F-4BBF-84E4-5FA806CAB7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721136-DBEB-449A-B446-6E3A12F9AF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609E36-D35D-4D03-8033-C4A36A30CC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550A8-D579-4AF1-9EA0-6AC240C2A37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07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40EA840-40A4-4505-B942-7F3CC5236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7E3957-C175-439E-9EB1-7D4F3E10FA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380D08-234D-4FD7-A748-9D7A49F690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27FD15-ED92-49F9-80A2-5569746B788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050E08-7242-4116-94B6-C05D541DCBA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41FA1FD-9057-4DA3-8EFB-C38CAFDB31D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33E8E18-5A8C-4B6E-84FB-29981FFD92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34FA7F-DF09-4419-8622-7B17595B61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2AEC8E-8DDD-4B19-A276-48FC9550863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924DA5-3876-425B-87EE-16A2943D572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6FC834-078D-491A-B541-5F3020749CB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C18C8EB-F6FB-4D0C-A864-0A0057B3F59E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7B2E3B-3572-4E56-B6B6-9A75B5D1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87A626-3D17-41EF-9CFF-AEEEDF1DD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>
                <a:latin typeface="Comic Sans MS" pitchFamily="66"/>
                <a:ea typeface="NSimSun" pitchFamily="49"/>
                <a:cs typeface="Mangal" pitchFamily="18"/>
              </a:rPr>
              <a:t>6.A Čeleď - Miříkovité</a:t>
            </a:r>
            <a:br>
              <a:rPr lang="cs-CZ" sz="2800" dirty="0">
                <a:latin typeface="Comic Sans MS" pitchFamily="66"/>
                <a:ea typeface="NSimSun" pitchFamily="49"/>
                <a:cs typeface="Mangal" pitchFamily="18"/>
              </a:rPr>
            </a:br>
            <a:r>
              <a:rPr lang="cs-CZ" sz="2800" dirty="0">
                <a:latin typeface="Comic Sans MS" pitchFamily="66"/>
                <a:ea typeface="NSimSun" pitchFamily="49"/>
                <a:cs typeface="Mangal" pitchFamily="18"/>
              </a:rPr>
              <a:t>Udělejte si výpisky z přiložené prezentace Čeleď - Miříkovité</a:t>
            </a:r>
            <a:br>
              <a:rPr lang="cs-CZ" sz="2800" dirty="0">
                <a:latin typeface="Comic Sans MS" pitchFamily="66"/>
                <a:ea typeface="NSimSun" pitchFamily="49"/>
                <a:cs typeface="Mangal" pitchFamily="18"/>
              </a:rPr>
            </a:br>
            <a:r>
              <a:rPr lang="cs-CZ" sz="2800" dirty="0">
                <a:latin typeface="Comic Sans MS" pitchFamily="66"/>
                <a:ea typeface="NSimSun" pitchFamily="49"/>
                <a:cs typeface="Mangal" pitchFamily="18"/>
              </a:rPr>
              <a:t>Písemně do sešitu odpovězte na otázku: Vysvětlete </a:t>
            </a:r>
            <a:r>
              <a:rPr lang="cs-CZ" sz="2800">
                <a:latin typeface="Comic Sans MS" pitchFamily="66"/>
                <a:ea typeface="NSimSun" pitchFamily="49"/>
                <a:cs typeface="Mangal" pitchFamily="18"/>
              </a:rPr>
              <a:t>význam slova silice</a:t>
            </a:r>
            <a:r>
              <a:rPr lang="cs-CZ" sz="2800" dirty="0">
                <a:latin typeface="Comic Sans MS" pitchFamily="66"/>
                <a:ea typeface="NSimSun" pitchFamily="49"/>
                <a:cs typeface="Mangal" pitchFamily="18"/>
              </a:rPr>
              <a:t>. </a:t>
            </a:r>
          </a:p>
          <a:p>
            <a:pPr lvl="0"/>
            <a:r>
              <a:rPr lang="cs-CZ" sz="2800" dirty="0">
                <a:latin typeface="Comic Sans MS" pitchFamily="66"/>
                <a:ea typeface="NSimSun" pitchFamily="49"/>
                <a:cs typeface="Mangal" pitchFamily="18"/>
              </a:rPr>
              <a:t>Čeleď - Miříkovité</a:t>
            </a:r>
            <a:r>
              <a:rPr lang="cs-CZ" sz="2800" b="1" dirty="0">
                <a:latin typeface="Comic Sans MS" pitchFamily="66"/>
                <a:ea typeface="NSimSun" pitchFamily="49"/>
                <a:cs typeface="Mangal" pitchFamily="18"/>
              </a:rPr>
              <a:t>.</a:t>
            </a:r>
            <a:r>
              <a:rPr lang="cs-CZ" sz="2800" dirty="0">
                <a:latin typeface="Comic Sans MS" pitchFamily="66"/>
                <a:ea typeface="NSimSun" pitchFamily="49"/>
                <a:cs typeface="Mangal" pitchFamily="18"/>
              </a:rPr>
              <a:t>pptx </a:t>
            </a:r>
            <a:endParaRPr lang="cs-CZ" sz="2800" dirty="0">
              <a:latin typeface="Comic Sans MS" pitchFamily="66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63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6E94D-8A49-4414-A0B9-570B5824D5C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Miříkovité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248BBB-E4DD-4E8A-97D2-332D885C7AC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>
                <a:latin typeface="Comic Sans MS" pitchFamily="66"/>
              </a:rPr>
              <a:t>Miříkovité rostliny obsahují i nebezpečné chemické látky.</a:t>
            </a:r>
          </a:p>
          <a:p>
            <a:pPr lvl="0"/>
            <a:r>
              <a:rPr lang="cs-CZ" sz="2800" b="1">
                <a:latin typeface="Comic Sans MS" pitchFamily="66"/>
              </a:rPr>
              <a:t>Jedovatý bolehlav plamatý</a:t>
            </a:r>
            <a:r>
              <a:rPr lang="cs-CZ" sz="2800">
                <a:latin typeface="Comic Sans MS" pitchFamily="66"/>
              </a:rPr>
              <a:t>(otráven řecký filosof    Sokrates)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AAB7CA9-31A8-4580-BFBD-AA83C05A0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93915"/>
            <a:ext cx="2701640" cy="32939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C4F73-F1DA-47B6-966B-C5FB1CED0A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Miříkovité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2ECB3A-1852-455D-8B77-60FE7F67557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>
                <a:latin typeface="Comic Sans MS" pitchFamily="66"/>
              </a:rPr>
              <a:t>Zdraví škodlivé</a:t>
            </a:r>
            <a:r>
              <a:rPr lang="cs-CZ" sz="2800" b="1">
                <a:latin typeface="Comic Sans MS" pitchFamily="66"/>
              </a:rPr>
              <a:t> </a:t>
            </a:r>
            <a:r>
              <a:rPr lang="cs-CZ" sz="2800">
                <a:latin typeface="Comic Sans MS" pitchFamily="66"/>
              </a:rPr>
              <a:t>látky obsahuje- </a:t>
            </a:r>
            <a:r>
              <a:rPr lang="cs-CZ" sz="2800" b="1">
                <a:latin typeface="Comic Sans MS" pitchFamily="66"/>
              </a:rPr>
              <a:t>bolševník obecný a velkolepý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5B80C3-AA9B-4446-8A0C-6A8D9728E5F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3998" y="2754986"/>
            <a:ext cx="3447041" cy="37497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26BF7BB-AC8C-4176-B8E2-E6B47E5AFDA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09656" y="2595195"/>
            <a:ext cx="2382222" cy="19624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A14C98-65F3-4629-A6BB-D95C05AD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09656" y="4763255"/>
            <a:ext cx="2382222" cy="17414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DF4F2-05F8-493F-9F66-5D9E9F9B46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Miříkovité</a:t>
            </a:r>
            <a:endParaRPr lang="cs-CZ"/>
          </a:p>
        </p:txBody>
      </p:sp>
      <p:pic>
        <p:nvPicPr>
          <p:cNvPr id="3" name="Zástupný obsah 7">
            <a:extLst>
              <a:ext uri="{FF2B5EF4-FFF2-40B4-BE49-F238E27FC236}">
                <a16:creationId xmlns:a16="http://schemas.microsoft.com/office/drawing/2014/main" id="{8AF8630B-518C-4442-86C3-58B6E5A1F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3569" y="3338904"/>
            <a:ext cx="3397828" cy="3135212"/>
          </a:xfrm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F9EC90DC-7553-48B3-A669-1BFAA4B42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16" y="1636218"/>
            <a:ext cx="3854296" cy="31352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896E9-2EB3-40AD-9F7D-A227317EC7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FFF00"/>
                </a:solidFill>
                <a:latin typeface="Comic Sans MS" pitchFamily="66"/>
              </a:rPr>
              <a:t>Zopakujeme si </a:t>
            </a:r>
            <a:br>
              <a:rPr lang="cs-CZ" b="1">
                <a:solidFill>
                  <a:srgbClr val="FFFF00"/>
                </a:solidFill>
                <a:latin typeface="Comic Sans MS" pitchFamily="66"/>
              </a:rPr>
            </a:b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CE5F1D-21ED-4165-911B-35837AE7C8C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b="1">
                <a:solidFill>
                  <a:srgbClr val="FFFF00"/>
                </a:solidFill>
              </a:rPr>
              <a:t>1) Jaké je rodové a druhové jméno rostliny, podle níž je pojmenována tato čeleď?</a:t>
            </a:r>
            <a:r>
              <a:rPr lang="cs-CZ" sz="2800" b="1">
                <a:solidFill>
                  <a:srgbClr val="FFFFFF"/>
                </a:solidFill>
              </a:rPr>
              <a:t> MIŘÍK CELER</a:t>
            </a:r>
          </a:p>
          <a:p>
            <a:pPr lvl="0"/>
            <a:r>
              <a:rPr lang="cs-CZ" sz="2800" b="1">
                <a:solidFill>
                  <a:srgbClr val="FFFF00"/>
                </a:solidFill>
              </a:rPr>
              <a:t>2) Které zeleniny patří do čeledi miříkovitých?</a:t>
            </a:r>
          </a:p>
          <a:p>
            <a:pPr lvl="0"/>
            <a:r>
              <a:rPr lang="cs-CZ" sz="2800" b="1">
                <a:solidFill>
                  <a:srgbClr val="FFFF00"/>
                </a:solidFill>
              </a:rPr>
              <a:t>3) Jak se nazývá květenství miříkovitých?</a:t>
            </a:r>
          </a:p>
          <a:p>
            <a:pPr lvl="0"/>
            <a:r>
              <a:rPr lang="cs-CZ" sz="2800" b="1">
                <a:solidFill>
                  <a:srgbClr val="FFFF00"/>
                </a:solidFill>
              </a:rPr>
              <a:t>4) Jaké listy mají miříkovité?</a:t>
            </a:r>
          </a:p>
          <a:p>
            <a:pPr lvl="0"/>
            <a:r>
              <a:rPr lang="cs-CZ" sz="2800" b="1">
                <a:solidFill>
                  <a:srgbClr val="FFFF00"/>
                </a:solidFill>
              </a:rPr>
              <a:t>5) Vyjmenuj alespoň jeden plevel z čeledi miříkovitých.</a:t>
            </a:r>
          </a:p>
          <a:p>
            <a:pPr lvl="0"/>
            <a:endParaRPr lang="cs-CZ" sz="2800" b="1">
              <a:solidFill>
                <a:srgbClr val="FFFF00"/>
              </a:solidFill>
            </a:endParaRPr>
          </a:p>
          <a:p>
            <a:pPr lvl="0"/>
            <a:endParaRPr lang="cs-CZ" sz="2800" b="1">
              <a:solidFill>
                <a:srgbClr val="FFFF00"/>
              </a:solidFill>
            </a:endParaRPr>
          </a:p>
          <a:p>
            <a:pPr lvl="0"/>
            <a:endParaRPr lang="cs-CZ" sz="2800" b="1">
              <a:solidFill>
                <a:srgbClr val="FFFF00"/>
              </a:solidFill>
            </a:endParaRPr>
          </a:p>
          <a:p>
            <a:pPr lvl="0"/>
            <a:endParaRPr lang="cs-CZ" sz="2800" b="1">
              <a:solidFill>
                <a:srgbClr val="FFFF00"/>
              </a:solidFill>
            </a:endParaRPr>
          </a:p>
          <a:p>
            <a:pPr lvl="0"/>
            <a:endParaRPr lang="cs-CZ" sz="2800" b="1">
              <a:solidFill>
                <a:srgbClr val="FFFF00"/>
              </a:solidFill>
            </a:endParaRPr>
          </a:p>
          <a:p>
            <a:pPr lvl="0"/>
            <a:endParaRPr lang="cs-CZ" sz="2800" b="1">
              <a:solidFill>
                <a:srgbClr val="FFFF00"/>
              </a:solidFill>
            </a:endParaRPr>
          </a:p>
          <a:p>
            <a:pPr lvl="0"/>
            <a:r>
              <a:rPr lang="cs-CZ" sz="2800" b="1">
                <a:solidFill>
                  <a:srgbClr val="FFFFFF"/>
                </a:solidFill>
              </a:rPr>
              <a:t>MMIŘÍK CELER</a:t>
            </a:r>
          </a:p>
          <a:p>
            <a:pPr lvl="0"/>
            <a:endParaRPr lang="cs-CZ" sz="2800" b="1">
              <a:solidFill>
                <a:srgbClr val="FFFF00"/>
              </a:solidFill>
            </a:endParaRPr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8DF65-7C5C-4219-A8C2-07E4D14132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FFF00"/>
                </a:solidFill>
                <a:latin typeface="Comic Sans MS" pitchFamily="66"/>
              </a:rPr>
              <a:t>Zopakujeme si </a:t>
            </a:r>
            <a:br>
              <a:rPr lang="cs-CZ" b="1">
                <a:solidFill>
                  <a:srgbClr val="FFFF00"/>
                </a:solidFill>
                <a:latin typeface="Comic Sans MS" pitchFamily="66"/>
              </a:rPr>
            </a:b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05C3E-4E05-4BED-8C8D-372F2CA9DDA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b="1"/>
              <a:t>1) Miřík celer</a:t>
            </a:r>
          </a:p>
          <a:p>
            <a:pPr lvl="0"/>
            <a:r>
              <a:rPr lang="cs-CZ" sz="2800" b="1"/>
              <a:t>2) Mrkev, petržel, pastinák, celer miřík, kopr vonný </a:t>
            </a:r>
          </a:p>
          <a:p>
            <a:pPr lvl="0"/>
            <a:r>
              <a:rPr lang="cs-CZ" sz="2800" b="1"/>
              <a:t>3) Okolík nebo složený okolík</a:t>
            </a:r>
          </a:p>
          <a:p>
            <a:pPr lvl="0"/>
            <a:r>
              <a:rPr lang="cs-CZ" sz="2800" b="1"/>
              <a:t>4) Složené - zpeřené</a:t>
            </a:r>
          </a:p>
          <a:p>
            <a:pPr lvl="0"/>
            <a:r>
              <a:rPr lang="cs-CZ" sz="2800" b="1"/>
              <a:t>5) Bršlice kozí noha</a:t>
            </a:r>
          </a:p>
          <a:p>
            <a:pPr lvl="0"/>
            <a:endParaRPr lang="cs-CZ" sz="2800" b="1">
              <a:solidFill>
                <a:srgbClr val="FFFF00"/>
              </a:solidFill>
            </a:endParaRPr>
          </a:p>
          <a:p>
            <a:pPr lvl="0"/>
            <a:endParaRPr lang="cs-CZ" sz="2800" b="1">
              <a:solidFill>
                <a:srgbClr val="FFFF00"/>
              </a:solidFill>
            </a:endParaRPr>
          </a:p>
          <a:p>
            <a:pPr lvl="0"/>
            <a:endParaRPr lang="cs-CZ" sz="2800" b="1">
              <a:solidFill>
                <a:srgbClr val="FFFF00"/>
              </a:solidFill>
            </a:endParaRPr>
          </a:p>
          <a:p>
            <a:pPr lvl="0"/>
            <a:endParaRPr lang="cs-CZ" sz="2800" b="1">
              <a:solidFill>
                <a:srgbClr val="FFFF00"/>
              </a:solidFill>
            </a:endParaRPr>
          </a:p>
          <a:p>
            <a:pPr lvl="0"/>
            <a:endParaRPr lang="cs-CZ" sz="2800" b="1">
              <a:solidFill>
                <a:srgbClr val="FFFF00"/>
              </a:solidFill>
            </a:endParaRPr>
          </a:p>
          <a:p>
            <a:pPr lvl="0"/>
            <a:r>
              <a:rPr lang="cs-CZ" sz="2800" b="1">
                <a:solidFill>
                  <a:srgbClr val="FFFFFF"/>
                </a:solidFill>
              </a:rPr>
              <a:t>MMIŘÍK CELER</a:t>
            </a:r>
          </a:p>
          <a:p>
            <a:pPr lvl="0"/>
            <a:endParaRPr lang="cs-CZ" sz="2800" b="1">
              <a:solidFill>
                <a:srgbClr val="FFFF00"/>
              </a:solidFill>
            </a:endParaRPr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FA6FF8D1-21DC-4CB6-83B7-5A3D82EAF9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492" y="2109356"/>
            <a:ext cx="9071643" cy="1826861"/>
          </a:xfrm>
        </p:spPr>
        <p:txBody>
          <a:bodyPr/>
          <a:lstStyle/>
          <a:p>
            <a:pPr lvl="0"/>
            <a:r>
              <a:rPr lang="cs-CZ" sz="4000" b="1">
                <a:solidFill>
                  <a:srgbClr val="385723"/>
                </a:solidFill>
                <a:latin typeface="Comic Sans MS" pitchFamily="66"/>
                <a:cs typeface="Arial" pitchFamily="2"/>
              </a:rPr>
              <a:t>Dvouděložné krytosemenné rostliny </a:t>
            </a:r>
            <a:r>
              <a:rPr lang="cs-CZ" sz="36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 sz="80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</a:t>
            </a:r>
            <a:r>
              <a:rPr lang="cs-CZ" sz="36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-</a:t>
            </a:r>
            <a:r>
              <a:rPr lang="cs-CZ" sz="80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</a:t>
            </a:r>
            <a:r>
              <a:rPr lang="cs-CZ" sz="60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Miříkovité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62BD88B-CDC3-4EE0-A825-7EAC9BC83A39}"/>
              </a:ext>
            </a:extLst>
          </p:cNvPr>
          <p:cNvSpPr txBox="1"/>
          <p:nvPr/>
        </p:nvSpPr>
        <p:spPr>
          <a:xfrm>
            <a:off x="5246763" y="4734717"/>
            <a:ext cx="378479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. </a:t>
            </a:r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id="{A5BE8DB2-ECA8-49BC-A6C6-B82247BDC46B}"/>
              </a:ext>
            </a:extLst>
          </p:cNvPr>
          <p:cNvSpPr txBox="1"/>
          <p:nvPr/>
        </p:nvSpPr>
        <p:spPr>
          <a:xfrm>
            <a:off x="1658465" y="4903689"/>
            <a:ext cx="6972565" cy="1520500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Ing.L.Johnová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ZŠ Lom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F4789-D106-4F93-A21D-0E0087F8B0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Miříkovité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BFA799-3535-4E38-BE69-DFA3FC118B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4927591"/>
          </a:xfrm>
        </p:spPr>
        <p:txBody>
          <a:bodyPr/>
          <a:lstStyle/>
          <a:p>
            <a:pPr lvl="0"/>
            <a:r>
              <a:rPr lang="cs-CZ" sz="2800">
                <a:latin typeface="Comic Sans MS" pitchFamily="66"/>
                <a:cs typeface="Tahoma" pitchFamily="2"/>
              </a:rPr>
              <a:t>Známe z běžného života jako </a:t>
            </a:r>
            <a:r>
              <a:rPr lang="cs-CZ" sz="2800" b="1">
                <a:latin typeface="Comic Sans MS" pitchFamily="66"/>
                <a:cs typeface="Tahoma" pitchFamily="2"/>
              </a:rPr>
              <a:t>zeleninu</a:t>
            </a:r>
            <a:r>
              <a:rPr lang="cs-CZ" sz="2800">
                <a:latin typeface="Comic Sans MS" pitchFamily="66"/>
                <a:cs typeface="Tahoma" pitchFamily="2"/>
              </a:rPr>
              <a:t>(mrkev, celer),nebo </a:t>
            </a:r>
            <a:r>
              <a:rPr lang="cs-CZ" sz="2800" b="1">
                <a:latin typeface="Comic Sans MS" pitchFamily="66"/>
                <a:cs typeface="Tahoma" pitchFamily="2"/>
              </a:rPr>
              <a:t>koření</a:t>
            </a:r>
            <a:r>
              <a:rPr lang="cs-CZ" sz="2800">
                <a:latin typeface="Comic Sans MS" pitchFamily="66"/>
                <a:cs typeface="Tahoma" pitchFamily="2"/>
              </a:rPr>
              <a:t>(kmín, kopr)</a:t>
            </a:r>
          </a:p>
          <a:p>
            <a:pPr lvl="0"/>
            <a:r>
              <a:rPr lang="cs-CZ" sz="2800">
                <a:latin typeface="Comic Sans MS" pitchFamily="66"/>
                <a:cs typeface="Arial" pitchFamily="2"/>
              </a:rPr>
              <a:t>-některé jsou naopak silně </a:t>
            </a:r>
            <a:r>
              <a:rPr lang="cs-CZ" sz="2800" b="1">
                <a:latin typeface="Comic Sans MS" pitchFamily="66"/>
                <a:cs typeface="Arial" pitchFamily="2"/>
              </a:rPr>
              <a:t>toxické</a:t>
            </a:r>
          </a:p>
          <a:p>
            <a:pPr lvl="0"/>
            <a:r>
              <a:rPr lang="cs-CZ" sz="2800">
                <a:latin typeface="Comic Sans MS" pitchFamily="66"/>
                <a:cs typeface="Arial" pitchFamily="2"/>
              </a:rPr>
              <a:t>-několik rostlin se používá jako léčivé byliny, k        výrobě léků, i v kosmetice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- </a:t>
            </a:r>
            <a:r>
              <a:rPr lang="cs-CZ" sz="2800" b="1">
                <a:latin typeface="Comic Sans MS" pitchFamily="66"/>
                <a:cs typeface="Tahoma" pitchFamily="2"/>
              </a:rPr>
              <a:t>byliny</a:t>
            </a:r>
            <a:r>
              <a:rPr lang="cs-CZ" sz="2800">
                <a:latin typeface="Comic Sans MS" pitchFamily="66"/>
                <a:cs typeface="Tahoma" pitchFamily="2"/>
              </a:rPr>
              <a:t> – jednoleté, dvouleté, vytrvalé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- </a:t>
            </a:r>
            <a:r>
              <a:rPr lang="cs-CZ" sz="2800" b="1">
                <a:latin typeface="Comic Sans MS" pitchFamily="66"/>
                <a:cs typeface="Tahoma" pitchFamily="2"/>
              </a:rPr>
              <a:t>stonek</a:t>
            </a:r>
            <a:r>
              <a:rPr lang="cs-CZ" sz="2800">
                <a:latin typeface="Comic Sans MS" pitchFamily="66"/>
                <a:cs typeface="Tahoma" pitchFamily="2"/>
              </a:rPr>
              <a:t> – dutý, rýhovaný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- </a:t>
            </a:r>
            <a:r>
              <a:rPr lang="cs-CZ" sz="2800" b="1">
                <a:latin typeface="Comic Sans MS" pitchFamily="66"/>
                <a:cs typeface="Tahoma" pitchFamily="2"/>
              </a:rPr>
              <a:t>listy</a:t>
            </a:r>
            <a:r>
              <a:rPr lang="cs-CZ" sz="2800">
                <a:latin typeface="Comic Sans MS" pitchFamily="66"/>
                <a:cs typeface="Tahoma" pitchFamily="2"/>
              </a:rPr>
              <a:t> – střídavé, většinou složené, zpeřené, řapíky s pochvami</a:t>
            </a: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	</a:t>
            </a:r>
            <a:endParaRPr lang="cs-CZ" b="1" kern="0">
              <a:latin typeface="Comic Sans MS" pitchFamily="66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0798A-68E5-4C04-B4D7-21A3AEC88B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Miříkovité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AF6AD-2F0B-472D-B4B1-9C7A5829C8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4927591"/>
          </a:xfrm>
        </p:spPr>
        <p:txBody>
          <a:bodyPr/>
          <a:lstStyle/>
          <a:p>
            <a:pPr lvl="0"/>
            <a:r>
              <a:rPr lang="cs-CZ" sz="2800">
                <a:latin typeface="Comic Sans MS" pitchFamily="66"/>
                <a:cs typeface="Tahoma" pitchFamily="2"/>
              </a:rPr>
              <a:t>Společné znaky: </a:t>
            </a: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Květenství </a:t>
            </a:r>
            <a:r>
              <a:rPr lang="cs-CZ" sz="2800" b="1">
                <a:latin typeface="Comic Sans MS" pitchFamily="66"/>
                <a:cs typeface="Tahoma" pitchFamily="2"/>
              </a:rPr>
              <a:t>– složený okolík</a:t>
            </a:r>
            <a:r>
              <a:rPr lang="cs-CZ" sz="2800">
                <a:latin typeface="Comic Sans MS" pitchFamily="66"/>
                <a:cs typeface="Tahoma" pitchFamily="2"/>
              </a:rPr>
              <a:t>	- na stopkách okolíku vyrůstají malé </a:t>
            </a:r>
            <a:r>
              <a:rPr lang="cs-CZ" sz="2800" b="1">
                <a:latin typeface="Comic Sans MS" pitchFamily="66"/>
                <a:cs typeface="Tahoma" pitchFamily="2"/>
              </a:rPr>
              <a:t>okolíčky, </a:t>
            </a:r>
            <a:r>
              <a:rPr lang="cs-CZ" sz="2800">
                <a:latin typeface="Comic Sans MS" pitchFamily="66"/>
                <a:cs typeface="Tahoma" pitchFamily="2"/>
              </a:rPr>
              <a:t>na bázi</a:t>
            </a:r>
            <a:r>
              <a:rPr lang="cs-CZ" sz="2800">
                <a:solidFill>
                  <a:srgbClr val="460000"/>
                </a:solidFill>
                <a:latin typeface="Comic Sans MS" pitchFamily="66"/>
                <a:cs typeface="Arial" pitchFamily="2"/>
              </a:rPr>
              <a:t> </a:t>
            </a:r>
            <a:r>
              <a:rPr lang="cs-CZ" sz="2800">
                <a:latin typeface="Comic Sans MS" pitchFamily="66"/>
                <a:cs typeface="Arial" pitchFamily="2"/>
              </a:rPr>
              <a:t>okolíku nalezneme malé zelené listeny, tzv. </a:t>
            </a:r>
            <a:r>
              <a:rPr lang="cs-CZ" sz="2800" b="1" i="1">
                <a:latin typeface="Comic Sans MS" pitchFamily="66"/>
                <a:cs typeface="Arial" pitchFamily="2"/>
              </a:rPr>
              <a:t>obal </a:t>
            </a:r>
            <a:r>
              <a:rPr lang="cs-CZ" sz="2800" i="1">
                <a:latin typeface="Comic Sans MS" pitchFamily="66"/>
                <a:cs typeface="Arial" pitchFamily="2"/>
              </a:rPr>
              <a:t>a na bázi okolíčků zase </a:t>
            </a:r>
            <a:r>
              <a:rPr lang="cs-CZ" sz="2800" b="1" i="1">
                <a:latin typeface="Comic Sans MS" pitchFamily="66"/>
                <a:cs typeface="Arial" pitchFamily="2"/>
              </a:rPr>
              <a:t>obalíček</a:t>
            </a:r>
            <a:r>
              <a:rPr lang="cs-CZ" sz="2800">
                <a:latin typeface="Comic Sans MS" pitchFamily="66"/>
                <a:cs typeface="Arial" pitchFamily="2"/>
              </a:rPr>
              <a:t> </a:t>
            </a: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	</a:t>
            </a:r>
            <a:endParaRPr lang="cs-CZ" b="1" kern="0">
              <a:latin typeface="Comic Sans MS" pitchFamily="66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F48E376-D4BD-4DC5-92FA-EF84B3534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62" y="3779836"/>
            <a:ext cx="2794534" cy="29167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CEA2A-B0E2-464F-9871-5506939FFB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Miříkovité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5D57E-1458-4B55-AD98-57A5FC6FB4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5130524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cs-CZ" sz="2800" b="1">
                <a:latin typeface="Comic Sans MS" pitchFamily="66"/>
                <a:cs typeface="Tahoma" pitchFamily="2"/>
              </a:rPr>
              <a:t>Květy </a:t>
            </a:r>
            <a:r>
              <a:rPr lang="cs-CZ" sz="2800">
                <a:latin typeface="Comic Sans MS" pitchFamily="66"/>
                <a:cs typeface="Arial" pitchFamily="2"/>
              </a:rPr>
              <a:t>opyluje je hmyz </a:t>
            </a:r>
          </a:p>
          <a:p>
            <a:pPr lvl="0">
              <a:spcAft>
                <a:spcPts val="0"/>
              </a:spcAft>
            </a:pPr>
            <a:r>
              <a:rPr lang="cs-CZ" sz="2800" b="1">
                <a:latin typeface="Comic Sans MS" pitchFamily="66"/>
                <a:cs typeface="Tahoma" pitchFamily="2"/>
              </a:rPr>
              <a:t>       </a:t>
            </a:r>
            <a:r>
              <a:rPr lang="cs-CZ" sz="2800">
                <a:latin typeface="Comic Sans MS" pitchFamily="66"/>
                <a:cs typeface="Tahoma" pitchFamily="2"/>
              </a:rPr>
              <a:t>5 korunních lístků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	  5 kališních lístků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	  5 volných tyčinek,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           1 pestík se dvěma čnělkami</a:t>
            </a:r>
          </a:p>
          <a:p>
            <a:pPr marL="457200" lvl="0" indent="-457200">
              <a:buSzPct val="100000"/>
              <a:buChar char="-"/>
            </a:pPr>
            <a:r>
              <a:rPr lang="cs-CZ" sz="2800" b="1">
                <a:latin typeface="Comic Sans MS" pitchFamily="66"/>
                <a:cs typeface="Tahoma" pitchFamily="2"/>
              </a:rPr>
              <a:t>plod</a:t>
            </a:r>
            <a:r>
              <a:rPr lang="cs-CZ" sz="2800">
                <a:latin typeface="Comic Sans MS" pitchFamily="66"/>
                <a:cs typeface="Tahoma" pitchFamily="2"/>
              </a:rPr>
              <a:t> – dvounažka – často křídlatá, žebernatá</a:t>
            </a:r>
            <a:endParaRPr lang="cs-CZ" sz="2800" b="1">
              <a:latin typeface="Comic Sans MS" pitchFamily="66"/>
              <a:cs typeface="Tahoma" pitchFamily="2"/>
            </a:endParaRP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	</a:t>
            </a:r>
            <a:endParaRPr lang="cs-CZ" sz="2800" b="1">
              <a:solidFill>
                <a:srgbClr val="460000"/>
              </a:solidFill>
              <a:latin typeface="Comic Sans MS" pitchFamily="66"/>
              <a:cs typeface="Arial" pitchFamily="2"/>
            </a:endParaRPr>
          </a:p>
          <a:p>
            <a:pPr lvl="0"/>
            <a:endParaRPr lang="cs-CZ">
              <a:solidFill>
                <a:srgbClr val="460000"/>
              </a:solidFill>
              <a:latin typeface="Arial" pitchFamily="18"/>
              <a:cs typeface="Arial" pitchFamily="2"/>
            </a:endParaRPr>
          </a:p>
          <a:p>
            <a:pPr lvl="0"/>
            <a:endParaRPr lang="cs-CZ" b="1" kern="0">
              <a:latin typeface="Comic Sans MS" pitchFamily="66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2E53024-6146-4811-AAFA-D0F8B2FCD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595244"/>
            <a:ext cx="6265715" cy="23043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843E7-7A75-4971-B805-BD264A7B6DA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Miříkovité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A76AD6-954C-43C0-8EF6-7BF6B6D9A48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okolík </a:t>
            </a:r>
            <a:r>
              <a:rPr lang="cs-CZ">
                <a:latin typeface="Comic Sans MS" pitchFamily="66"/>
                <a:cs typeface="Tahoma" pitchFamily="2"/>
              </a:rPr>
              <a:t>                                          </a:t>
            </a:r>
            <a:r>
              <a:rPr lang="cs-CZ" sz="2800">
                <a:latin typeface="Comic Sans MS" pitchFamily="66"/>
                <a:cs typeface="Tahoma" pitchFamily="2"/>
              </a:rPr>
              <a:t>složený okolík         </a:t>
            </a:r>
          </a:p>
          <a:p>
            <a:pPr lvl="0">
              <a:spcAft>
                <a:spcPts val="0"/>
              </a:spcAft>
            </a:pPr>
            <a:endParaRPr lang="cs-CZ">
              <a:latin typeface="Comic Sans MS" pitchFamily="66"/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cs-CZ">
              <a:latin typeface="Comic Sans MS" pitchFamily="66"/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cs-CZ">
                <a:latin typeface="Comic Sans MS" pitchFamily="66"/>
                <a:cs typeface="Tahoma" pitchFamily="2"/>
              </a:rPr>
              <a:t>                                                     </a:t>
            </a:r>
            <a:r>
              <a:rPr lang="cs-CZ" sz="2800">
                <a:latin typeface="Comic Sans MS" pitchFamily="66"/>
                <a:cs typeface="Tahoma" pitchFamily="2"/>
              </a:rPr>
              <a:t>pětičetný 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                                                                  květ</a:t>
            </a:r>
          </a:p>
          <a:p>
            <a:pPr lvl="0">
              <a:spcAft>
                <a:spcPts val="0"/>
              </a:spcAft>
            </a:pPr>
            <a:endParaRPr lang="cs-CZ">
              <a:latin typeface="Comic Sans MS" pitchFamily="66"/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cs-CZ">
              <a:latin typeface="Comic Sans MS" pitchFamily="66"/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cs-CZ">
                <a:latin typeface="Comic Sans MS" pitchFamily="66"/>
                <a:cs typeface="Tahoma" pitchFamily="2"/>
              </a:rPr>
              <a:t> </a:t>
            </a:r>
            <a:r>
              <a:rPr lang="cs-CZ" sz="2800">
                <a:latin typeface="Comic Sans MS" pitchFamily="66"/>
                <a:cs typeface="Tahoma" pitchFamily="2"/>
              </a:rPr>
              <a:t>list                                                        dvojnažky                      </a:t>
            </a:r>
          </a:p>
          <a:p>
            <a:pPr lvl="0">
              <a:spcAft>
                <a:spcPts val="0"/>
              </a:spcAft>
            </a:pPr>
            <a:r>
              <a:rPr lang="cs-CZ" sz="2800">
                <a:latin typeface="Comic Sans MS" pitchFamily="66"/>
                <a:cs typeface="Tahoma" pitchFamily="2"/>
              </a:rPr>
              <a:t>s pochvou</a:t>
            </a:r>
          </a:p>
          <a:p>
            <a:pPr lvl="0">
              <a:spcAft>
                <a:spcPts val="0"/>
              </a:spcAft>
            </a:pPr>
            <a:endParaRPr lang="cs-CZ">
              <a:latin typeface="Comic Sans MS" pitchFamily="66"/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cs-CZ">
                <a:latin typeface="Comic Sans MS" pitchFamily="66"/>
                <a:cs typeface="Tahoma" pitchFamily="2"/>
              </a:rPr>
              <a:t> </a:t>
            </a:r>
          </a:p>
          <a:p>
            <a:pPr lvl="0"/>
            <a:endParaRPr lang="cs-CZ">
              <a:latin typeface="Comic Sans MS" pitchFamily="66"/>
              <a:cs typeface="Tahoma" pitchFamily="2"/>
            </a:endParaRPr>
          </a:p>
          <a:p>
            <a:pPr lvl="0"/>
            <a:endParaRPr lang="cs-CZ"/>
          </a:p>
        </p:txBody>
      </p:sp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C67FD9AA-021C-4C0B-8D3E-787B8FADA44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305540" y="1563477"/>
            <a:ext cx="4168228" cy="52013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F1333-E0B7-4E8D-8066-B8C90509F7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Miříkovité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47F15D-D640-45C1-8AAA-2A57D91867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5130524"/>
          </a:xfrm>
        </p:spPr>
        <p:txBody>
          <a:bodyPr/>
          <a:lstStyle/>
          <a:p>
            <a:pPr lvl="0"/>
            <a:r>
              <a:rPr lang="cs-CZ" sz="2800">
                <a:solidFill>
                  <a:srgbClr val="460000"/>
                </a:solidFill>
                <a:latin typeface="Comic Sans MS" pitchFamily="66"/>
                <a:cs typeface="Arial" pitchFamily="2"/>
              </a:rPr>
              <a:t>Charakteristickým znakem čeledi je přítomnost </a:t>
            </a:r>
            <a:r>
              <a:rPr lang="cs-CZ" sz="2800" i="1">
                <a:solidFill>
                  <a:srgbClr val="460000"/>
                </a:solidFill>
                <a:latin typeface="Comic Sans MS" pitchFamily="66"/>
                <a:cs typeface="Arial" pitchFamily="2"/>
              </a:rPr>
              <a:t>siličných kanálků.</a:t>
            </a:r>
          </a:p>
          <a:p>
            <a:pPr lvl="0"/>
            <a:r>
              <a:rPr lang="cs-CZ" sz="2800" i="1">
                <a:solidFill>
                  <a:srgbClr val="460000"/>
                </a:solidFill>
                <a:latin typeface="Comic Sans MS" pitchFamily="66"/>
                <a:cs typeface="Arial" pitchFamily="2"/>
              </a:rPr>
              <a:t>Rozemneme-li listy – mají charakteristickou vůni, obsahují aromatické látky(silice) jsou v siličných kanálcích prostupují jejich pokožkou-proto jsou odpradávna koření nebo léčivo</a:t>
            </a:r>
          </a:p>
          <a:p>
            <a:pPr lvl="0"/>
            <a:r>
              <a:rPr lang="cs-CZ" sz="2800" i="1">
                <a:solidFill>
                  <a:srgbClr val="460000"/>
                </a:solidFill>
                <a:latin typeface="Comic Sans MS" pitchFamily="66"/>
                <a:cs typeface="Arial" pitchFamily="2"/>
              </a:rPr>
              <a:t>Kmín kořenný(plody)</a:t>
            </a:r>
          </a:p>
          <a:p>
            <a:pPr lvl="0"/>
            <a:r>
              <a:rPr lang="cs-CZ" sz="2800" i="1">
                <a:solidFill>
                  <a:srgbClr val="460000"/>
                </a:solidFill>
                <a:latin typeface="Comic Sans MS" pitchFamily="66"/>
                <a:cs typeface="Arial" pitchFamily="2"/>
              </a:rPr>
              <a:t>Bedrník anýz(plody)</a:t>
            </a:r>
          </a:p>
          <a:p>
            <a:pPr lvl="0"/>
            <a:r>
              <a:rPr lang="cs-CZ" sz="2800" i="1">
                <a:solidFill>
                  <a:srgbClr val="460000"/>
                </a:solidFill>
                <a:latin typeface="Comic Sans MS" pitchFamily="66"/>
                <a:cs typeface="Arial" pitchFamily="2"/>
              </a:rPr>
              <a:t>Koriandr setý(plody)</a:t>
            </a:r>
          </a:p>
          <a:p>
            <a:pPr lvl="0"/>
            <a:r>
              <a:rPr lang="cs-CZ" sz="2800" i="1">
                <a:solidFill>
                  <a:srgbClr val="460000"/>
                </a:solidFill>
                <a:latin typeface="Comic Sans MS" pitchFamily="66"/>
                <a:cs typeface="Arial" pitchFamily="2"/>
              </a:rPr>
              <a:t>Fenykl obecný(plody)</a:t>
            </a:r>
          </a:p>
          <a:p>
            <a:pPr lvl="0"/>
            <a:endParaRPr lang="cs-CZ" sz="2800" i="1">
              <a:solidFill>
                <a:srgbClr val="460000"/>
              </a:solidFill>
              <a:latin typeface="Comic Sans MS" pitchFamily="66"/>
              <a:cs typeface="Arial" pitchFamily="2"/>
            </a:endParaRPr>
          </a:p>
          <a:p>
            <a:pPr lvl="0"/>
            <a:endParaRPr lang="cs-CZ" sz="2800" i="1">
              <a:solidFill>
                <a:srgbClr val="460000"/>
              </a:solidFill>
              <a:latin typeface="Comic Sans MS" pitchFamily="66"/>
              <a:cs typeface="Arial" pitchFamily="2"/>
            </a:endParaRPr>
          </a:p>
          <a:p>
            <a:pPr lvl="0"/>
            <a:endParaRPr lang="cs-CZ" sz="2800" i="1">
              <a:solidFill>
                <a:srgbClr val="460000"/>
              </a:solidFill>
              <a:latin typeface="Comic Sans MS" pitchFamily="66"/>
              <a:cs typeface="Arial" pitchFamily="2"/>
            </a:endParaRPr>
          </a:p>
          <a:p>
            <a:pPr lvl="0"/>
            <a:endParaRPr lang="cs-CZ">
              <a:solidFill>
                <a:srgbClr val="460000"/>
              </a:solidFill>
              <a:latin typeface="Arial" pitchFamily="18"/>
              <a:cs typeface="Arial" pitchFamily="2"/>
            </a:endParaRPr>
          </a:p>
          <a:p>
            <a:pPr lvl="0"/>
            <a:endParaRPr lang="cs-CZ" b="1" kern="0">
              <a:latin typeface="Comic Sans MS" pitchFamily="66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BDE505A-110A-4387-BFEF-E85E7BC43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343" y="4191801"/>
            <a:ext cx="2514600" cy="24665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DD481-3048-40C2-BD81-E238EE0A60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Miříkovité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812292-CC43-4FAE-B752-7B6A1379A2C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>
                <a:latin typeface="Comic Sans MS" pitchFamily="66"/>
              </a:rPr>
              <a:t>Miříkovité rostliny mají zásobní orgány – kořenová zelenina – </a:t>
            </a:r>
            <a:r>
              <a:rPr lang="cs-CZ" sz="2800" b="1">
                <a:latin typeface="Comic Sans MS" pitchFamily="66"/>
              </a:rPr>
              <a:t>mrkev obecná, pastinák setý, petržel zahradní, miřík celer </a:t>
            </a:r>
            <a:r>
              <a:rPr lang="cs-CZ" sz="2800">
                <a:latin typeface="Comic Sans MS" pitchFamily="66"/>
              </a:rPr>
              <a:t>podle něj se celá čeleď nazývá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38BD70-5762-4F50-945A-141B3FFB3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85" y="3366829"/>
            <a:ext cx="4709662" cy="29925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FCDB6-D565-4B80-BD07-3EB6D2C29F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Miříkovité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C1AA79-A494-4C5B-A70F-442A99A7AF1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>
                <a:latin typeface="Comic Sans MS" pitchFamily="66"/>
              </a:rPr>
              <a:t>Miříkovité rostliny obsahují i nebezpečné chemické látky.</a:t>
            </a:r>
          </a:p>
          <a:p>
            <a:pPr lvl="0"/>
            <a:r>
              <a:rPr lang="cs-CZ" sz="2800">
                <a:latin typeface="Comic Sans MS" pitchFamily="66"/>
              </a:rPr>
              <a:t>Smrtelně </a:t>
            </a:r>
            <a:r>
              <a:rPr lang="cs-CZ" sz="2800" b="1">
                <a:latin typeface="Comic Sans MS" pitchFamily="66"/>
              </a:rPr>
              <a:t>jedovatý</a:t>
            </a:r>
            <a:r>
              <a:rPr lang="cs-CZ" sz="2800">
                <a:latin typeface="Comic Sans MS" pitchFamily="66"/>
              </a:rPr>
              <a:t> oddenek </a:t>
            </a:r>
            <a:r>
              <a:rPr lang="cs-CZ" sz="2800" b="1">
                <a:latin typeface="Comic Sans MS" pitchFamily="66"/>
              </a:rPr>
              <a:t>rozpuku jízlivého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CE077666-21B8-4CE3-B962-37CE0DA38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87" y="3325672"/>
            <a:ext cx="2961412" cy="34817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421</Words>
  <Application>Microsoft Office PowerPoint</Application>
  <PresentationFormat>Širokoúhlá obrazovka</PresentationFormat>
  <Paragraphs>85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Liberation Sans</vt:lpstr>
      <vt:lpstr>Times New Roman</vt:lpstr>
      <vt:lpstr>Výchozí</vt:lpstr>
      <vt:lpstr>DUM%20 %20prezentace</vt:lpstr>
      <vt:lpstr>Prezentace aplikace PowerPoint</vt:lpstr>
      <vt:lpstr>Dvouděložné krytosemenné rostliny Čeleď - Miříkovité</vt:lpstr>
      <vt:lpstr>Miříkovité</vt:lpstr>
      <vt:lpstr>Miříkovité</vt:lpstr>
      <vt:lpstr>Miříkovité</vt:lpstr>
      <vt:lpstr>Miříkovité</vt:lpstr>
      <vt:lpstr>Miříkovité</vt:lpstr>
      <vt:lpstr>Miříkovité</vt:lpstr>
      <vt:lpstr>Miříkovité</vt:lpstr>
      <vt:lpstr>Miříkovité</vt:lpstr>
      <vt:lpstr>Miříkovité</vt:lpstr>
      <vt:lpstr>Miříkovité</vt:lpstr>
      <vt:lpstr>Zopakujeme si  </vt:lpstr>
      <vt:lpstr>Zopakujeme si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Čeleď - Bobovité</dc:title>
  <dc:creator>Lada</dc:creator>
  <cp:lastModifiedBy>lada johnova</cp:lastModifiedBy>
  <cp:revision>167</cp:revision>
  <dcterms:created xsi:type="dcterms:W3CDTF">2010-07-10T16:20:51Z</dcterms:created>
  <dcterms:modified xsi:type="dcterms:W3CDTF">2021-02-27T21:40:55Z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