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73" r:id="rId3"/>
    <p:sldId id="256" r:id="rId4"/>
    <p:sldId id="263" r:id="rId5"/>
    <p:sldId id="265" r:id="rId6"/>
    <p:sldId id="259" r:id="rId7"/>
    <p:sldId id="264" r:id="rId8"/>
    <p:sldId id="266" r:id="rId9"/>
    <p:sldId id="257" r:id="rId10"/>
    <p:sldId id="267" r:id="rId11"/>
    <p:sldId id="268" r:id="rId12"/>
    <p:sldId id="271" r:id="rId13"/>
    <p:sldId id="258" r:id="rId14"/>
    <p:sldId id="269" r:id="rId15"/>
    <p:sldId id="270" r:id="rId16"/>
    <p:sldId id="260" r:id="rId17"/>
    <p:sldId id="272" r:id="rId18"/>
    <p:sldId id="262" r:id="rId19"/>
    <p:sldId id="261" r:id="rId20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F653717-DF03-4595-A585-616300D2CA9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2F56E6-404C-4EE3-B9F0-B194B16C469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8451A6-26BB-44F4-BFCD-DA1C64DA224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F9930F-347D-4424-9808-77A0518AAF2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860817-6076-41F9-A5AD-4A79AB621D2C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5706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2CF8D18-BC73-4E20-B6C5-9F398923BE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C71083-0295-47E7-BE87-695532B8199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91815F39-50C8-4671-901E-A376E81CD4D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924C81-CE3F-49DD-8A3C-5FD9E138AED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0567FD-F859-48A2-A334-9072763FAB8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C0F058-B256-4A07-9948-D231ACB7CCE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004CB5F-5E5C-48DC-9B87-CD57C4FBC36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89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F12512E-E97F-42BD-B13E-DC11ADD1A93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4CF1BE-A914-43AE-B21F-B133EA9C6BED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4A8A407-CCBE-4E8F-BDB8-6114F954F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F854B30-AA34-40C4-B538-6C51239BBA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C4CEF8D-1537-4847-B6CC-B521087110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938E79-3F6D-4113-A467-9931F5D4F6CF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3B7EAAE-178C-4F3E-A88A-D0E958FA1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1409B7B-5302-44A8-BC47-6475256783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B28ADAE-B4A1-451F-B86D-1B7EACF8583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A567C8-230D-48C9-B64B-B40A05FFEC58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41A20E2-5643-451F-B7AC-74F68A234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037CA71-B615-4824-8EE8-A1981A8442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89F5EA0-88A6-49B1-BA78-016AEFF0489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3A5D22-0E4C-47E4-8ABE-67E2CCF07991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59A63B3-E8E8-4552-A612-8B92151EC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65A046C-C4AA-4681-8F0A-CAF728D51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AABA19B-E048-40B8-BCD1-D434C08D08B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48125E-6D10-42B9-A06F-985966BD2CA7}" type="slidenum">
              <a:t>15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07294F4-DD0D-42A7-9E95-E4423E035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2F89652-4E42-424C-8830-A678DFB84F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6DD5DA7-B3D6-4A4A-B952-632384F0361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EBBA04-27AF-4BFD-802A-B6F0A479FEEB}" type="slidenum">
              <a:t>17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A3422D66-DA85-49FD-AC76-ABFA41454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8C0E443-831A-49A2-BE69-1E63DE881B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8ADD187-0679-4948-BF44-004A12FC74A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735BE0-D9AC-49B1-9DC3-C8E00268B2F1}" type="slidenum">
              <a:t>18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014FE94-2558-477B-A98F-6095A0AE4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48D1DAC-9126-4C86-89C5-6FF95B83C9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1DDFA-DF60-47F6-9F11-9396C91C82B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A54BC9-8324-4D5D-8ED3-D77AAF843D0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A6E3BA-5AB0-4282-90CA-BF8CB2D71F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F989B5-4E7C-4DA5-94DC-BD37454540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0AEFF1-C0C6-41C6-9073-11BE289F44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C49C0-DDFB-4F19-AD48-CA1B1F5FAC9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50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8F961-DD48-44BA-8B57-042D83C092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976A4C-2CA9-4E58-AE51-AC36C59083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45462D-81D5-470F-BE86-91187E9046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B07F01-E1ED-4F0D-A015-556876BE1D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3847-4379-4B44-A264-5877F0DD6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E77DB2-E266-4337-9AE5-F9C14316AE6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5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944017B-4CA3-43C6-99BE-E414101984C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215142-A10C-44E9-B3D2-2A345CF62ED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B63E91-2DFE-4458-9592-B86C83468B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1EDA00-7FDA-40EE-A87B-A67744D529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9BEEF3-DE46-4E4B-A7DC-AA3C41B769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910C8-D9C4-491C-AAA9-413AE9416E1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75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C8BBE-4604-4DF8-8AAD-83DE14A1541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FFACD1-C12E-46B7-A0DA-0E9E4E1A4B5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19D2AD-8ADF-4D1F-83AC-60CB6BB25D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5B2C1D-74F2-4D49-A0A5-4C134657B6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542BA9-B58D-4CDA-BAC8-9AACDDBE66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97BAC1-4042-47EE-A692-4EF744998E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432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9871C-0E2B-495E-BC1C-6E901C9524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10C8A-EEC7-4ADD-923B-B7E10D911CB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414136-7AB2-457D-B9A2-55853315EA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F07590-4F9E-42D4-A76A-ADD133C34F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B7C0B5-B51E-472C-ABC3-9538B9621D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E40C7A-BF25-4602-A5C5-43E23858E28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6357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E2758-19A0-4869-AFF1-7FCCC117B0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44BFA0-970C-485F-AA5D-0A0B1A8AAA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651DDD-490A-4A36-A809-4419D08EF2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2F4C86-F4BB-4F38-99F7-0EDCBFD025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18ACA6-200E-4D05-AEDB-E92181885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F84720-8DD9-4821-B44B-E80615C7BB3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086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3F379-8915-4AD3-9DE8-CC992686B3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DB7886-9D0C-4757-AE5B-D7D14DDE00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66A3E5-3799-446C-85FE-F638D418886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A6BBC0-F960-4594-A2AC-C1DE2C33CE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230FE1-F61B-4238-9FB0-D2184C8A40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35B336-3A81-4FBE-A72E-16D6529BAC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A5FE1F-C1DB-4D7E-87F1-9F8D4809DC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51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913B9-A424-4CD5-8E12-D56ED264D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077FB6-D835-4001-B460-17E8C5F038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3BCD90-A5BA-4930-9A4D-B17AC86AF0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A2DDD8-953D-4ABD-81D0-21E22ABE585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5E8D473-6683-44B5-9CD2-66969DF0C2C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0653E2-1007-4914-9804-641932D722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D926DA-EFD1-4408-9B74-3BD497AA99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BA4BF2-5DCB-4029-839D-4B335300CB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17FC5-DCD0-4369-AB1E-585230E96E4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498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E83FE-EC8C-4A59-B4AD-2EAC8877D2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75B589-3810-4D40-9475-E481F6AD15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433061-E35C-4B1E-B114-2B5026DF75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BC2DE1-5773-4077-A455-636EC57B08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C9C03B-5BFB-4129-8A63-6DE55C44944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706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CB7F9B-74AC-49C2-9DEB-2A8B91D409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C1A6C0-6588-45B9-8959-D84D40ACB3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C407E9-7E9F-40E5-A51F-9B07ECB4E4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B25D3A-BAB0-4317-B80C-5FB3A2B860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562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84860-A9A1-4577-AC65-1AEF2811CF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C7B89-26B0-498D-BCF3-0DB23477D0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CC98EC-DCA1-4F0E-B74D-6B95F5949A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80C550-049C-4B44-8614-D337A8AA97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5FDB7C-0ED2-408F-A9BA-505D415812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96B0B8-FA68-4225-89A2-3E46A620DC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DE5D8-459D-471F-A794-2FDA1F5C37F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55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845D3-8E4A-4006-8822-DFACA745AC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DA58D-7BF0-4D6A-B8B0-19C76657A80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1CE311-62DF-4EA6-8C3A-31304C7DD9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7AF9D-678C-47FC-8611-EED01BFF92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BE1C05-354A-4264-85DB-FCCFF88F00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C959B2-A2FA-47C6-BE63-2C02F07E51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09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4EF7B-1D47-4A4B-9058-69837F8D8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D93BAFA-C760-438E-A408-27D53964E8A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FC49E6-873B-4761-8986-CA62E2CC629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FE1922-C8E7-4833-BD0C-83B45C8F6A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C0FD21-AB8E-4240-820C-6C90DAB34E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24E5C3-5AB1-4B4F-B5CC-D5A43F9383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CC0593-26C8-445C-8773-742710F4E9C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118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01138-E6F0-4D09-A7D0-48997CDB02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7EC4B5-2F59-467A-86A5-F4197CC81B8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A3D67-B422-4B82-AC60-77025E9FD1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2437E-DE27-4C58-984C-9DFD4E171F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B4EC6E-1B97-4012-AF89-66E588321B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85EB08-8D1C-44AD-BBB4-8F01AD945B2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52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0CE296-8C6C-4AC4-8CF9-37AE0CADA2C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A7BA9D-B713-4F74-9773-D34BF06DABD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58D1D8-B2F6-417A-B6C9-AF3DA24198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5A9541-BE76-4F0C-AB1F-6107B48795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D5A92-0BEF-4043-9C89-52941E8EF8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CE3FF-D121-4458-B073-012CC5FFAF2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17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C326A-11F5-458C-8B39-55C3157179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3ADD3A-C8F8-4365-9E68-2EC5DEF622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04442-6D7D-471B-A0CB-BA19B28707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2254C8-0D36-4F71-9666-ABADCD07D2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D04F74-7CD5-4089-9222-3CB2992E90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496E2E-F1D8-4209-B23D-6B1A0A0AB6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2CD4E-863D-4BDA-AC96-B0B5243BFE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CF1B2-A761-4083-BECD-E6ABAAA162A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6B279F-834B-48B7-A459-FEBFCE7508A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50AC98-2C48-4077-B906-883A3BEE0C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A4B3EC-58C6-4C03-8410-8726808A8B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FB60AC-AD5B-4DAE-BD2C-6D26FA2B32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766BF-3895-4EF8-AD95-F6093F9F1B2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18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88F22-ADF7-4E52-BE58-9EEE35D1D6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D3BC02-6583-43A6-BF0C-F5452046F0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508DC7-115C-41FC-A6F1-FD0AAC5BD62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81DEBF-6B95-43CE-BC8F-CDAC51B694C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AE003C-45D8-435A-AF37-4411729FE7D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01D17C-6966-49D3-8D85-A115776EA6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6F324C-F6A6-4D97-A054-77B12509D5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12F5EE-505B-43DB-BA7F-4099845EF0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8F4748-6B81-4D30-AC76-CB51B98A493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39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80E95-A576-49CD-BD98-68D935E9D5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8DFF32-EC93-4A9E-837D-0E3D7DF04A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B9DD33-2BD7-4481-B539-B367CB046D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063570-FBAE-454F-9EAF-C885554C97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87756F-B4D3-475C-8D33-D3A874C63C5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68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982ADB-92B2-44E4-8CBE-DAD87F3DF9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2A293F-D227-41C4-9E69-BB003AF326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E449AF-5B91-4D81-AEFC-633079A83C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73CA6A-7F52-4796-BA38-BE9735D5DE7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42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4F1A6-9FEA-4D7A-B68E-F498F8A119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90EF0-FB08-44C3-8383-2CCC3B7AE4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9BC436-13BB-4C6D-922F-B8DBEE8A77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EC686E-1EE4-4CE6-AC7F-BEF5D58D9B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11CD83-9CD7-4899-81FB-BA410F9EF7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B21269-F586-45E4-9519-9C3C85E659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8BE4D8-3F49-406D-AB4D-37D6443189F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5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56909-2017-48F3-8513-2734A37698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43B014A-6C11-4A4F-A310-00C6504BA0B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25ADB9-6C9E-4C95-BC32-35F546CF9A0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51D2A2-C77E-44C1-91E8-3E02AA76F5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89B0F6-787A-4645-AFA0-9A38BF6718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786F55-614B-445F-92FD-6258DD32C6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E8B2C7-1726-439E-890F-356EDCE9A7B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36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9D7597-417E-4C2C-B76E-5DB291D2C5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8A432A-7FC5-4360-9EE9-A24379946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AAC98A-AF20-4E91-9A84-F5C1353D6EF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6A629B-6838-4183-BF1F-32B64D0ABB0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9731ED-B291-417E-8868-2C14542D5A2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7961D6C-83A9-4EF9-8DA5-93AA0D640069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022F2A8-ED8C-4A5E-84DF-D7FBB8790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5BDE5B-29EB-480F-89EE-BFDB3A1450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3C92E9-AF57-4973-8761-A2ADF0A86C3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F1EC00-5CFE-44C2-B4D0-5DAF750D750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883129-855C-4DC8-AB4D-1DF6FA2FA55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E9107C8-4C95-41B6-8106-E3006C738EE7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fif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56BC6-FB31-4BBD-9590-0F2A6AEF6D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DC1CE9-4DD7-4C7D-BC55-EB914B5AE1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8057" y="1883343"/>
            <a:ext cx="8870036" cy="4384804"/>
          </a:xfrm>
        </p:spPr>
        <p:txBody>
          <a:bodyPr/>
          <a:lstStyle/>
          <a:p>
            <a:pPr lvl="0"/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6.A Čeleď - Bobovité</a:t>
            </a:r>
            <a:br>
              <a:rPr lang="cs-CZ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Udělejte si výpisky z přiložené prezentace Čeleď - Bobovité</a:t>
            </a:r>
            <a:br>
              <a:rPr lang="cs-CZ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Písemně do sešitu odpovězte na otázku: Proč na jednom poli zemědělci nepěstují stále jen obilniny, ale střídají je s rostlinami bobovitými? </a:t>
            </a:r>
          </a:p>
          <a:p>
            <a:pPr lvl="0"/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Čeleď - Bobovité</a:t>
            </a:r>
            <a:r>
              <a:rPr lang="cs-CZ" b="1">
                <a:latin typeface="Comic Sans MS" pitchFamily="66"/>
                <a:ea typeface="NSimSun" pitchFamily="49"/>
                <a:cs typeface="Mangal" pitchFamily="18"/>
              </a:rPr>
              <a:t>.</a:t>
            </a:r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pptx </a:t>
            </a:r>
            <a:endParaRPr lang="cs-CZ">
              <a:latin typeface="Comic Sans MS" pitchFamily="66"/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C776B-6BCA-4421-9459-636BAD0B2A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latin typeface="Comic Sans MS" pitchFamily="66"/>
              </a:rPr>
              <a:t>Pícniny</a:t>
            </a:r>
          </a:p>
        </p:txBody>
      </p:sp>
      <p:pic>
        <p:nvPicPr>
          <p:cNvPr id="3" name="Zástupný obsah 8">
            <a:extLst>
              <a:ext uri="{FF2B5EF4-FFF2-40B4-BE49-F238E27FC236}">
                <a16:creationId xmlns:a16="http://schemas.microsoft.com/office/drawing/2014/main" id="{AC5C833A-9904-4157-A1EC-EA06929DD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056" y="2300383"/>
            <a:ext cx="4443023" cy="2002682"/>
          </a:xfrm>
        </p:spPr>
      </p:pic>
      <p:pic>
        <p:nvPicPr>
          <p:cNvPr id="4" name="Obrázek 10">
            <a:extLst>
              <a:ext uri="{FF2B5EF4-FFF2-40B4-BE49-F238E27FC236}">
                <a16:creationId xmlns:a16="http://schemas.microsoft.com/office/drawing/2014/main" id="{321802CE-5315-4E1E-91B3-CDCD2DD7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937" y="4439119"/>
            <a:ext cx="3348624" cy="25085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Zástupný obsah 8">
            <a:extLst>
              <a:ext uri="{FF2B5EF4-FFF2-40B4-BE49-F238E27FC236}">
                <a16:creationId xmlns:a16="http://schemas.microsoft.com/office/drawing/2014/main" id="{266DFE6D-0800-4828-BE51-E7A615572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34" y="2327276"/>
            <a:ext cx="4443023" cy="20026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Zástupný obsah 8">
            <a:extLst>
              <a:ext uri="{FF2B5EF4-FFF2-40B4-BE49-F238E27FC236}">
                <a16:creationId xmlns:a16="http://schemas.microsoft.com/office/drawing/2014/main" id="{6BBC6DE3-5C37-4CFF-BF46-68732615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56" y="2327276"/>
            <a:ext cx="4443023" cy="20026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7AB1B-0F50-43AB-A09A-5B7D8265AA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latin typeface="Comic Sans MS" pitchFamily="66"/>
              </a:rPr>
              <a:t>Pícniny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D412E6E1-4B3A-4F7D-93C3-52831BF39FB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>
                <a:latin typeface="Comic Sans MS" pitchFamily="66"/>
              </a:rPr>
              <a:t>  </a:t>
            </a:r>
          </a:p>
          <a:p>
            <a:pPr lvl="0"/>
            <a:endParaRPr lang="cs-CZ" b="1">
              <a:latin typeface="Comic Sans MS" pitchFamily="66"/>
            </a:endParaRPr>
          </a:p>
          <a:p>
            <a:pPr lvl="0"/>
            <a:endParaRPr lang="cs-CZ" b="1">
              <a:latin typeface="Comic Sans MS" pitchFamily="66"/>
            </a:endParaRPr>
          </a:p>
          <a:p>
            <a:pPr lvl="0"/>
            <a:endParaRPr lang="cs-CZ" b="1">
              <a:latin typeface="Comic Sans MS" pitchFamily="66"/>
            </a:endParaRPr>
          </a:p>
          <a:p>
            <a:pPr lvl="0"/>
            <a:r>
              <a:rPr lang="cs-CZ" b="1">
                <a:latin typeface="Comic Sans MS" pitchFamily="66"/>
              </a:rPr>
              <a:t>           Vikev setá</a:t>
            </a:r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id="{B3AC871D-E18E-470D-BC0A-870A24C9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3" y="3686083"/>
            <a:ext cx="2985150" cy="22362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2494CAEE-C2F0-4BF5-95F5-B82C86243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38" y="2038727"/>
            <a:ext cx="3341409" cy="16473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AFC05B3-9DDC-4533-904D-C4FA535F1BA1}"/>
              </a:ext>
            </a:extLst>
          </p:cNvPr>
          <p:cNvSpPr txBox="1"/>
          <p:nvPr/>
        </p:nvSpPr>
        <p:spPr>
          <a:xfrm>
            <a:off x="3901214" y="179999"/>
            <a:ext cx="2264968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0" cap="none" spc="0" baseline="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</a:rPr>
              <a:t>Bobovité</a:t>
            </a:r>
            <a:endParaRPr lang="cs-CZ" sz="4000" b="1" i="0" u="none" strike="noStrike" kern="1200" cap="none" spc="0" baseline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EC52ABF-2222-4796-BCD4-187CDE45EFAF}"/>
              </a:ext>
            </a:extLst>
          </p:cNvPr>
          <p:cNvSpPr txBox="1"/>
          <p:nvPr/>
        </p:nvSpPr>
        <p:spPr>
          <a:xfrm>
            <a:off x="182084" y="881856"/>
            <a:ext cx="9526694" cy="55950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Plané bobovité rostliny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štírovník růžkatý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,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komonice bílá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lékařská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jetel plazivý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luční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,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hrachor jarní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původem ze Severní Ameriky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lupina mnoholistá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D69AB-C143-4ADE-BE44-A1FF592526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492" y="274429"/>
            <a:ext cx="9071643" cy="1262155"/>
          </a:xfrm>
        </p:spPr>
        <p:txBody>
          <a:bodyPr/>
          <a:lstStyle/>
          <a:p>
            <a:pPr lvl="0"/>
            <a:r>
              <a:rPr lang="cs-CZ">
                <a:latin typeface="Comic Sans MS" pitchFamily="66"/>
                <a:cs typeface="Tahoma" pitchFamily="2"/>
              </a:rPr>
              <a:t>Plané bobovité rostliny</a:t>
            </a:r>
            <a:br>
              <a:rPr lang="cs-CZ">
                <a:latin typeface="Comic Sans MS" pitchFamily="66"/>
                <a:cs typeface="Tahoma" pitchFamily="2"/>
              </a:rPr>
            </a:br>
            <a:endParaRPr lang="cs-CZ"/>
          </a:p>
        </p:txBody>
      </p:sp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3655321D-6A6F-412F-BB8B-618BA8DB44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4492" y="1769043"/>
            <a:ext cx="8870036" cy="4384804"/>
          </a:xfrm>
        </p:spPr>
        <p:txBody>
          <a:bodyPr/>
          <a:lstStyle/>
          <a:p>
            <a:pPr lvl="0"/>
            <a:endParaRPr lang="cs-CZ" b="1">
              <a:latin typeface="Comic Sans MS" pitchFamily="66"/>
            </a:endParaRPr>
          </a:p>
          <a:p>
            <a:pPr lvl="0"/>
            <a:endParaRPr lang="cs-CZ" b="1">
              <a:latin typeface="Comic Sans MS" pitchFamily="66"/>
            </a:endParaRPr>
          </a:p>
          <a:p>
            <a:pPr lvl="0"/>
            <a:endParaRPr lang="cs-CZ" b="1">
              <a:latin typeface="Comic Sans MS" pitchFamily="66"/>
            </a:endParaRPr>
          </a:p>
          <a:p>
            <a:pPr lvl="0"/>
            <a:endParaRPr lang="cs-CZ" b="1">
              <a:latin typeface="Comic Sans MS" pitchFamily="66"/>
            </a:endParaRPr>
          </a:p>
          <a:p>
            <a:pPr lvl="0"/>
            <a:endParaRPr lang="cs-CZ" b="1">
              <a:latin typeface="Comic Sans MS" pitchFamily="66"/>
            </a:endParaRPr>
          </a:p>
        </p:txBody>
      </p:sp>
      <p:pic>
        <p:nvPicPr>
          <p:cNvPr id="4" name="Obrázek 9">
            <a:extLst>
              <a:ext uri="{FF2B5EF4-FFF2-40B4-BE49-F238E27FC236}">
                <a16:creationId xmlns:a16="http://schemas.microsoft.com/office/drawing/2014/main" id="{EFFED7B8-C559-4ABF-AB39-1A53066A3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1704015" y="1194843"/>
            <a:ext cx="2197989" cy="31399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1">
            <a:extLst>
              <a:ext uri="{FF2B5EF4-FFF2-40B4-BE49-F238E27FC236}">
                <a16:creationId xmlns:a16="http://schemas.microsoft.com/office/drawing/2014/main" id="{2F47BB46-BFA2-469F-84FA-2793B0E9B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4386527" y="2573656"/>
            <a:ext cx="4384804" cy="27755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223CE-E1B1-4AA2-A55E-FB8655125E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492" y="274429"/>
            <a:ext cx="9071643" cy="1262155"/>
          </a:xfrm>
        </p:spPr>
        <p:txBody>
          <a:bodyPr/>
          <a:lstStyle/>
          <a:p>
            <a:pPr lvl="0"/>
            <a:r>
              <a:rPr lang="cs-CZ">
                <a:latin typeface="Comic Sans MS" pitchFamily="66"/>
                <a:cs typeface="Tahoma" pitchFamily="2"/>
              </a:rPr>
              <a:t>Plané bobovité rostliny</a:t>
            </a:r>
            <a:br>
              <a:rPr lang="cs-CZ">
                <a:latin typeface="Comic Sans MS" pitchFamily="66"/>
                <a:cs typeface="Tahoma" pitchFamily="2"/>
              </a:rPr>
            </a:br>
            <a:endParaRPr lang="cs-CZ"/>
          </a:p>
        </p:txBody>
      </p:sp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65A1BC11-E7AB-4CF1-8EFB-3B3C59581DA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4492" y="1769043"/>
            <a:ext cx="8870036" cy="4384804"/>
          </a:xfrm>
        </p:spPr>
        <p:txBody>
          <a:bodyPr/>
          <a:lstStyle/>
          <a:p>
            <a:pPr lvl="0"/>
            <a:endParaRPr lang="cs-CZ" b="1">
              <a:latin typeface="Comic Sans MS" pitchFamily="66"/>
            </a:endParaRPr>
          </a:p>
          <a:p>
            <a:pPr lvl="0"/>
            <a:r>
              <a:rPr lang="cs-CZ" b="1">
                <a:latin typeface="Comic Sans MS" pitchFamily="66"/>
              </a:rPr>
              <a:t>Jetel luční</a:t>
            </a:r>
          </a:p>
          <a:p>
            <a:pPr lvl="0"/>
            <a:endParaRPr lang="cs-CZ" b="1">
              <a:latin typeface="Comic Sans MS" pitchFamily="66"/>
            </a:endParaRPr>
          </a:p>
          <a:p>
            <a:pPr lvl="0"/>
            <a:endParaRPr lang="cs-CZ" b="1">
              <a:latin typeface="Comic Sans MS" pitchFamily="66"/>
            </a:endParaRPr>
          </a:p>
          <a:p>
            <a:pPr lvl="0"/>
            <a:endParaRPr lang="cs-CZ" b="1">
              <a:latin typeface="Comic Sans MS" pitchFamily="66"/>
            </a:endParaRPr>
          </a:p>
          <a:p>
            <a:pPr lvl="0"/>
            <a:r>
              <a:rPr lang="cs-CZ" b="1">
                <a:latin typeface="Comic Sans MS" pitchFamily="66"/>
              </a:rPr>
              <a:t>Jetel plazivý</a:t>
            </a:r>
          </a:p>
          <a:p>
            <a:pPr lvl="0"/>
            <a:endParaRPr lang="cs-CZ" b="1">
              <a:latin typeface="Comic Sans MS" pitchFamily="66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00D7846-3CFE-4278-AED5-5349DB65C70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94201" y="1799365"/>
            <a:ext cx="2864879" cy="21620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3A5538DE-7E4F-417F-8CAB-9C58708D036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72749" y="4196373"/>
            <a:ext cx="2653442" cy="21524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2E90846-703E-4EEE-A6BD-734C166E3B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1313" y="1656335"/>
            <a:ext cx="2586197" cy="28565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5">
            <a:extLst>
              <a:ext uri="{FF2B5EF4-FFF2-40B4-BE49-F238E27FC236}">
                <a16:creationId xmlns:a16="http://schemas.microsoft.com/office/drawing/2014/main" id="{32031B45-98A8-4A28-8E9F-C743142CB750}"/>
              </a:ext>
            </a:extLst>
          </p:cNvPr>
          <p:cNvSpPr txBox="1"/>
          <p:nvPr/>
        </p:nvSpPr>
        <p:spPr>
          <a:xfrm>
            <a:off x="1361313" y="4512838"/>
            <a:ext cx="3058283" cy="567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Hrachor jarní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4B7C8-98F3-4C6F-B4CB-F1C96575FD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Bobovité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763413-C7DF-49D7-A608-69A47334CF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4828982"/>
          </a:xfrm>
        </p:spPr>
        <p:txBody>
          <a:bodyPr/>
          <a:lstStyle/>
          <a:p>
            <a:pPr lvl="0"/>
            <a:r>
              <a:rPr lang="cs-CZ"/>
              <a:t> </a:t>
            </a:r>
            <a:r>
              <a:rPr lang="cs-CZ" sz="2800">
                <a:latin typeface="Comic Sans MS" pitchFamily="66"/>
              </a:rPr>
              <a:t>Bobovité dřeviny s bohatými hrozny květů</a:t>
            </a:r>
          </a:p>
          <a:p>
            <a:pPr lvl="0"/>
            <a:r>
              <a:rPr lang="cs-CZ" sz="2800">
                <a:latin typeface="Comic Sans MS" pitchFamily="66"/>
              </a:rPr>
              <a:t> </a:t>
            </a:r>
            <a:r>
              <a:rPr lang="cs-CZ" sz="2800" b="1">
                <a:latin typeface="Comic Sans MS" pitchFamily="66"/>
              </a:rPr>
              <a:t>Trnovník akát</a:t>
            </a:r>
            <a:r>
              <a:rPr lang="cs-CZ" sz="2800">
                <a:latin typeface="Comic Sans MS" pitchFamily="66"/>
              </a:rPr>
              <a:t>(bílé květy)</a:t>
            </a:r>
          </a:p>
          <a:p>
            <a:pPr lvl="0"/>
            <a:r>
              <a:rPr lang="cs-CZ" sz="2800">
                <a:latin typeface="Comic Sans MS" pitchFamily="66"/>
              </a:rPr>
              <a:t> </a:t>
            </a:r>
            <a:r>
              <a:rPr lang="cs-CZ" sz="2800" b="1">
                <a:latin typeface="Comic Sans MS" pitchFamily="66"/>
              </a:rPr>
              <a:t>Štědřenec odvislý</a:t>
            </a:r>
            <a:r>
              <a:rPr lang="cs-CZ" sz="2800">
                <a:latin typeface="Comic Sans MS" pitchFamily="66"/>
              </a:rPr>
              <a:t>(žluté)</a:t>
            </a:r>
          </a:p>
          <a:p>
            <a:pPr lvl="0"/>
            <a:r>
              <a:rPr lang="cs-CZ" sz="2800">
                <a:latin typeface="Comic Sans MS" pitchFamily="66"/>
              </a:rPr>
              <a:t> </a:t>
            </a:r>
            <a:r>
              <a:rPr lang="cs-CZ" sz="2800" b="1">
                <a:latin typeface="Comic Sans MS" pitchFamily="66"/>
              </a:rPr>
              <a:t>Vistárie čínská</a:t>
            </a:r>
            <a:r>
              <a:rPr lang="cs-CZ" sz="2800">
                <a:latin typeface="Comic Sans MS" pitchFamily="66"/>
              </a:rPr>
              <a:t>(modrá)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3AE8287-CB98-4CF3-905D-32CED8AD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4855391" y="2703496"/>
            <a:ext cx="3271549" cy="29027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D2EB0B10-C7A7-4D97-A632-1C11E4CAD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21" y="4087907"/>
            <a:ext cx="2323481" cy="23234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40D6317-7256-4344-920B-6E9B1F4D757B}"/>
              </a:ext>
            </a:extLst>
          </p:cNvPr>
          <p:cNvSpPr txBox="1"/>
          <p:nvPr/>
        </p:nvSpPr>
        <p:spPr>
          <a:xfrm>
            <a:off x="313556" y="337678"/>
            <a:ext cx="5039642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Podzemnice olejná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5934B1-14B0-4250-9F39-9A9857821D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561" y="966237"/>
            <a:ext cx="4852080" cy="39891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B002C79-5092-4337-BF80-E03CC84D359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66003" y="4602879"/>
            <a:ext cx="2873008" cy="22109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C166A1E6-32C4-43EE-8AA4-31C28ED7F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13">
            <a:off x="5247448" y="1748469"/>
            <a:ext cx="2710071" cy="27521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F337E5E-E11B-49C4-8D9C-A6C02555E0B2}"/>
              </a:ext>
            </a:extLst>
          </p:cNvPr>
          <p:cNvSpPr txBox="1"/>
          <p:nvPr/>
        </p:nvSpPr>
        <p:spPr>
          <a:xfrm>
            <a:off x="493556" y="445678"/>
            <a:ext cx="2351160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Vlčí bob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7102CB-33BB-443A-8E00-E778B195821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437" y="1049402"/>
            <a:ext cx="4807083" cy="6245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5CDD37-15A7-45CC-9CEF-301364E799D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21718" y="1028882"/>
            <a:ext cx="4474799" cy="63237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F257ECD-6D65-4062-8815-3B6350EAA4D6}"/>
              </a:ext>
            </a:extLst>
          </p:cNvPr>
          <p:cNvSpPr txBox="1"/>
          <p:nvPr/>
        </p:nvSpPr>
        <p:spPr>
          <a:xfrm>
            <a:off x="5691243" y="421556"/>
            <a:ext cx="3532318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Trnovník akát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1216A6AB-A372-4D36-BA8D-14FEFEC1A3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2404798"/>
            <a:ext cx="9071643" cy="1416241"/>
          </a:xfrm>
        </p:spPr>
        <p:txBody>
          <a:bodyPr/>
          <a:lstStyle/>
          <a:p>
            <a:pPr lvl="0"/>
            <a:r>
              <a:rPr lang="cs-CZ" sz="80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 - Bobovité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6FC6A3D-E406-469B-8FBB-372C07F81E9D}"/>
              </a:ext>
            </a:extLst>
          </p:cNvPr>
          <p:cNvSpPr txBox="1"/>
          <p:nvPr/>
        </p:nvSpPr>
        <p:spPr>
          <a:xfrm>
            <a:off x="5246763" y="4734717"/>
            <a:ext cx="378479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. </a:t>
            </a: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624D9EAE-1B4D-454C-AF17-631899CDEA40}"/>
              </a:ext>
            </a:extLst>
          </p:cNvPr>
          <p:cNvSpPr txBox="1"/>
          <p:nvPr/>
        </p:nvSpPr>
        <p:spPr>
          <a:xfrm>
            <a:off x="1658465" y="4903689"/>
            <a:ext cx="6972565" cy="1520500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Ing.L.Johnová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ZŠ Lom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10129-76BC-4A51-B475-C999E276C8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Bobovité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A94C0-12D8-4B07-B36E-5A201ED109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4927591"/>
          </a:xfrm>
        </p:spPr>
        <p:txBody>
          <a:bodyPr/>
          <a:lstStyle/>
          <a:p>
            <a:pPr lvl="0"/>
            <a:r>
              <a:rPr lang="cs-CZ" sz="2800" b="1">
                <a:latin typeface="Comic Sans MS" pitchFamily="66"/>
              </a:rPr>
              <a:t>  </a:t>
            </a:r>
            <a:r>
              <a:rPr lang="cs-CZ" b="1">
                <a:solidFill>
                  <a:srgbClr val="385723"/>
                </a:solidFill>
                <a:latin typeface="Comic Sans MS" pitchFamily="66"/>
              </a:rPr>
              <a:t>Květ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- souměrný 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- pětičetný kalich i korunu složenou z 5 lístků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 zvláštně srostlé</a:t>
            </a:r>
          </a:p>
          <a:p>
            <a:pPr lvl="0" algn="l">
              <a:spcAft>
                <a:spcPts val="0"/>
              </a:spcAft>
            </a:pPr>
            <a:r>
              <a:rPr lang="cs-CZ" sz="2800" kern="0">
                <a:latin typeface="Comic Sans MS" pitchFamily="66"/>
                <a:cs typeface="Tahoma" pitchFamily="2"/>
              </a:rPr>
              <a:t>- d</a:t>
            </a:r>
            <a:r>
              <a:rPr lang="cs-CZ" sz="2800">
                <a:latin typeface="Comic Sans MS" pitchFamily="66"/>
                <a:cs typeface="Tahoma" pitchFamily="2"/>
              </a:rPr>
              <a:t>olní 2 lístky srůstají ve vakovitý </a:t>
            </a:r>
            <a:r>
              <a:rPr lang="cs-CZ" sz="2800" b="1">
                <a:latin typeface="Comic Sans MS" pitchFamily="66"/>
                <a:cs typeface="Tahoma" pitchFamily="2"/>
              </a:rPr>
              <a:t>člunek</a:t>
            </a:r>
          </a:p>
          <a:p>
            <a:pPr lvl="0" algn="l">
              <a:spcAft>
                <a:spcPts val="0"/>
              </a:spcAft>
            </a:pPr>
            <a:r>
              <a:rPr lang="cs-CZ" sz="2800" kern="0">
                <a:latin typeface="Comic Sans MS" pitchFamily="66"/>
                <a:cs typeface="Tahoma" pitchFamily="2"/>
              </a:rPr>
              <a:t>- po stranách člunku 2 lístky </a:t>
            </a:r>
            <a:r>
              <a:rPr lang="cs-CZ" sz="2800" b="1" kern="0">
                <a:latin typeface="Comic Sans MS" pitchFamily="66"/>
                <a:cs typeface="Tahoma" pitchFamily="2"/>
              </a:rPr>
              <a:t>křídla</a:t>
            </a:r>
          </a:p>
          <a:p>
            <a:pPr lvl="0" algn="l">
              <a:spcAft>
                <a:spcPts val="0"/>
              </a:spcAft>
            </a:pPr>
            <a:r>
              <a:rPr lang="cs-CZ" sz="2800" kern="0">
                <a:latin typeface="Comic Sans MS" pitchFamily="66"/>
                <a:cs typeface="Tahoma" pitchFamily="2"/>
              </a:rPr>
              <a:t>- horní lístek </a:t>
            </a:r>
            <a:r>
              <a:rPr lang="cs-CZ" sz="2800" b="1" kern="0">
                <a:latin typeface="Comic Sans MS" pitchFamily="66"/>
                <a:cs typeface="Tahoma" pitchFamily="2"/>
              </a:rPr>
              <a:t>pavéza</a:t>
            </a:r>
          </a:p>
          <a:p>
            <a:pPr lvl="0" algn="l">
              <a:spcAft>
                <a:spcPts val="0"/>
              </a:spcAft>
            </a:pPr>
            <a:r>
              <a:rPr lang="cs-CZ" sz="2800" b="1" kern="0">
                <a:latin typeface="Comic Sans MS" pitchFamily="66"/>
                <a:cs typeface="Tahoma" pitchFamily="2"/>
              </a:rPr>
              <a:t> </a:t>
            </a:r>
            <a:r>
              <a:rPr lang="cs-CZ" sz="2800" kern="0">
                <a:latin typeface="Comic Sans MS" pitchFamily="66"/>
                <a:cs typeface="Tahoma" pitchFamily="2"/>
              </a:rPr>
              <a:t>Celý květ připomíná motýla, proto dříve motýlokvěté.    </a:t>
            </a:r>
            <a:r>
              <a:rPr lang="cs-CZ" sz="2800">
                <a:latin typeface="Comic Sans MS" pitchFamily="66"/>
                <a:cs typeface="Tahoma" pitchFamily="2"/>
              </a:rPr>
              <a:t>	     </a:t>
            </a:r>
          </a:p>
          <a:p>
            <a:pPr lvl="0" algn="l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		</a:t>
            </a:r>
            <a:endParaRPr lang="cs-CZ" b="1" kern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66FAA-5BB3-401B-B5D5-EAC617D282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latin typeface="Comic Sans MS" pitchFamily="66"/>
              </a:rPr>
              <a:t>Květ</a:t>
            </a:r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BC280957-D1DE-48F4-BA74-0A705876B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860" y="1911909"/>
            <a:ext cx="4165914" cy="438467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C8F02C2-ED7F-479D-9020-0FE2EFB50B8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625" y="352638"/>
            <a:ext cx="5794561" cy="68543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7E20427-3102-47D0-B444-A5849C6E9D54}"/>
              </a:ext>
            </a:extLst>
          </p:cNvPr>
          <p:cNvSpPr txBox="1"/>
          <p:nvPr/>
        </p:nvSpPr>
        <p:spPr>
          <a:xfrm>
            <a:off x="6594479" y="2110316"/>
            <a:ext cx="2544116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lusk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79BA8C7-C661-4628-A247-E863B4D67546}"/>
              </a:ext>
            </a:extLst>
          </p:cNvPr>
          <p:cNvSpPr txBox="1"/>
          <p:nvPr/>
        </p:nvSpPr>
        <p:spPr>
          <a:xfrm>
            <a:off x="6630478" y="3388318"/>
            <a:ext cx="2399394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úponky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0C33A7-F5FA-4BAC-B8A9-F883B4408260}"/>
              </a:ext>
            </a:extLst>
          </p:cNvPr>
          <p:cNvSpPr txBox="1"/>
          <p:nvPr/>
        </p:nvSpPr>
        <p:spPr>
          <a:xfrm>
            <a:off x="6702478" y="4449241"/>
            <a:ext cx="2471760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pavéza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8EF469-095D-4922-8B51-07FC8B1D71D2}"/>
              </a:ext>
            </a:extLst>
          </p:cNvPr>
          <p:cNvSpPr txBox="1"/>
          <p:nvPr/>
        </p:nvSpPr>
        <p:spPr>
          <a:xfrm>
            <a:off x="6702478" y="5184721"/>
            <a:ext cx="2134081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křídla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B8EB2A-7E54-4A57-B2CC-4C67224E92D9}"/>
              </a:ext>
            </a:extLst>
          </p:cNvPr>
          <p:cNvSpPr txBox="1"/>
          <p:nvPr/>
        </p:nvSpPr>
        <p:spPr>
          <a:xfrm>
            <a:off x="6701043" y="5993279"/>
            <a:ext cx="2784960" cy="10112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člunek srostlý ze dvou lístků</a:t>
            </a:r>
          </a:p>
        </p:txBody>
      </p:sp>
      <p:sp>
        <p:nvSpPr>
          <p:cNvPr id="8" name="Přímá spojnice 7">
            <a:extLst>
              <a:ext uri="{FF2B5EF4-FFF2-40B4-BE49-F238E27FC236}">
                <a16:creationId xmlns:a16="http://schemas.microsoft.com/office/drawing/2014/main" id="{D98A0ABD-0AE9-4EC5-B7DC-FE13D41ADE49}"/>
              </a:ext>
            </a:extLst>
          </p:cNvPr>
          <p:cNvSpPr/>
          <p:nvPr/>
        </p:nvSpPr>
        <p:spPr>
          <a:xfrm flipH="1">
            <a:off x="4026962" y="3713762"/>
            <a:ext cx="2603516" cy="118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9" name="Přímá spojnice 8">
            <a:extLst>
              <a:ext uri="{FF2B5EF4-FFF2-40B4-BE49-F238E27FC236}">
                <a16:creationId xmlns:a16="http://schemas.microsoft.com/office/drawing/2014/main" id="{8279AF33-2C36-4A75-AFB5-E0122034E343}"/>
              </a:ext>
            </a:extLst>
          </p:cNvPr>
          <p:cNvSpPr/>
          <p:nvPr/>
        </p:nvSpPr>
        <p:spPr>
          <a:xfrm flipH="1" flipV="1">
            <a:off x="5064120" y="4726442"/>
            <a:ext cx="1699915" cy="604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0" name="Přímá spojnice 9">
            <a:extLst>
              <a:ext uri="{FF2B5EF4-FFF2-40B4-BE49-F238E27FC236}">
                <a16:creationId xmlns:a16="http://schemas.microsoft.com/office/drawing/2014/main" id="{36594364-CDE9-4FF6-ACCC-2F6A1C603DDD}"/>
              </a:ext>
            </a:extLst>
          </p:cNvPr>
          <p:cNvSpPr/>
          <p:nvPr/>
        </p:nvSpPr>
        <p:spPr>
          <a:xfrm flipH="1">
            <a:off x="5220721" y="5498278"/>
            <a:ext cx="148175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Přímá spojnice 10">
            <a:extLst>
              <a:ext uri="{FF2B5EF4-FFF2-40B4-BE49-F238E27FC236}">
                <a16:creationId xmlns:a16="http://schemas.microsoft.com/office/drawing/2014/main" id="{CDF6C649-C577-4249-B1BA-16015BB89CD6}"/>
              </a:ext>
            </a:extLst>
          </p:cNvPr>
          <p:cNvSpPr/>
          <p:nvPr/>
        </p:nvSpPr>
        <p:spPr>
          <a:xfrm flipH="1">
            <a:off x="5039999" y="6474601"/>
            <a:ext cx="1661044" cy="72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BBAB3-ED4F-418B-A9C7-4F71D5DCD9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Bobovité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F5E8F-6172-410E-B03D-CEB88DDAFC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0073"/>
            <a:ext cx="8870036" cy="4927591"/>
          </a:xfrm>
        </p:spPr>
        <p:txBody>
          <a:bodyPr/>
          <a:lstStyle/>
          <a:p>
            <a:pPr lvl="0"/>
            <a:r>
              <a:rPr lang="cs-CZ" sz="2800" b="1">
                <a:latin typeface="Comic Sans MS" pitchFamily="66"/>
                <a:cs typeface="Tahoma" pitchFamily="2"/>
              </a:rPr>
              <a:t>Úponek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-prodloužený tenký konec listu nebo stonku,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 který slouží k přichycení rostlin k opoře</a:t>
            </a:r>
          </a:p>
          <a:p>
            <a:pPr lvl="0"/>
            <a:r>
              <a:rPr lang="cs-CZ" sz="2800" b="1">
                <a:latin typeface="Comic Sans MS" pitchFamily="66"/>
                <a:cs typeface="Tahoma" pitchFamily="2"/>
              </a:rPr>
              <a:t>Listy</a:t>
            </a:r>
            <a:r>
              <a:rPr lang="cs-CZ" sz="2800">
                <a:latin typeface="Comic Sans MS" pitchFamily="66"/>
                <a:cs typeface="Tahoma" pitchFamily="2"/>
              </a:rPr>
              <a:t> 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-složené i střídavé</a:t>
            </a:r>
          </a:p>
          <a:p>
            <a:pPr lvl="0"/>
            <a:r>
              <a:rPr lang="cs-CZ" sz="2800" b="1">
                <a:latin typeface="Comic Sans MS" pitchFamily="66"/>
                <a:cs typeface="Tahoma" pitchFamily="2"/>
              </a:rPr>
              <a:t>Lusk</a:t>
            </a:r>
            <a:r>
              <a:rPr lang="cs-CZ" sz="2800">
                <a:latin typeface="Comic Sans MS" pitchFamily="66"/>
                <a:cs typeface="Tahoma" pitchFamily="2"/>
              </a:rPr>
              <a:t> s několika semeny je plodem bobovitých</a:t>
            </a:r>
          </a:p>
          <a:p>
            <a:pPr lvl="0" algn="l"/>
            <a:r>
              <a:rPr lang="cs-CZ" sz="2800">
                <a:latin typeface="Comic Sans MS" pitchFamily="66"/>
                <a:cs typeface="Tahoma" pitchFamily="2"/>
              </a:rPr>
              <a:t> Pletiva obsahují bílkoviny.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	     </a:t>
            </a:r>
          </a:p>
          <a:p>
            <a:pPr lvl="0" algn="l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		</a:t>
            </a:r>
            <a:endParaRPr lang="cs-CZ" b="1" kern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64748-1F97-4E61-85B6-85355F5896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Bobovité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DF676-AF91-4D4A-A8AA-8DB9D6B016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0073"/>
            <a:ext cx="8870036" cy="5097926"/>
          </a:xfrm>
        </p:spPr>
        <p:txBody>
          <a:bodyPr/>
          <a:lstStyle/>
          <a:p>
            <a:pPr lvl="0" hangingPunct="1">
              <a:lnSpc>
                <a:spcPct val="90000"/>
              </a:lnSpc>
            </a:pPr>
            <a:r>
              <a:rPr lang="cs-CZ" sz="2800" b="1">
                <a:latin typeface="Comic Sans MS" pitchFamily="66"/>
              </a:rPr>
              <a:t>Kořen</a:t>
            </a:r>
          </a:p>
          <a:p>
            <a:pPr lvl="0" hangingPunct="1">
              <a:lnSpc>
                <a:spcPct val="90000"/>
              </a:lnSpc>
            </a:pPr>
            <a:r>
              <a:rPr lang="cs-CZ" sz="2800"/>
              <a:t>-</a:t>
            </a:r>
            <a:r>
              <a:rPr lang="cs-CZ" sz="2800">
                <a:latin typeface="Comic Sans MS" pitchFamily="66"/>
              </a:rPr>
              <a:t>na kořenech-symbióza s hlízkovými bakteriemi </a:t>
            </a:r>
          </a:p>
          <a:p>
            <a:pPr lvl="0" hangingPunct="1">
              <a:lnSpc>
                <a:spcPct val="90000"/>
              </a:lnSpc>
            </a:pPr>
            <a:r>
              <a:rPr lang="cs-CZ" sz="2800">
                <a:latin typeface="Comic Sans MS" pitchFamily="66"/>
              </a:rPr>
              <a:t>(dokážou přeměnit vzdušný dusík na důležité dusíkaté sloučeniny potřebné pro růst rostliny → biologická fixace dusíku)</a:t>
            </a:r>
          </a:p>
          <a:p>
            <a:pPr lvl="0" hangingPunct="1">
              <a:lnSpc>
                <a:spcPct val="90000"/>
              </a:lnSpc>
            </a:pPr>
            <a:r>
              <a:rPr lang="cs-CZ" sz="2800" b="1"/>
              <a:t>Stonek</a:t>
            </a:r>
            <a:endParaRPr lang="cs-CZ" sz="2800" b="1">
              <a:solidFill>
                <a:srgbClr val="008000"/>
              </a:solidFill>
            </a:endParaRPr>
          </a:p>
          <a:p>
            <a:pPr lvl="0" hangingPunct="1">
              <a:lnSpc>
                <a:spcPct val="90000"/>
              </a:lnSpc>
            </a:pPr>
            <a:r>
              <a:rPr lang="cs-CZ" sz="2800">
                <a:latin typeface="Comic Sans MS" pitchFamily="66"/>
              </a:rPr>
              <a:t>-vzpřímený – bob</a:t>
            </a:r>
          </a:p>
          <a:p>
            <a:pPr lvl="0" hangingPunct="1">
              <a:lnSpc>
                <a:spcPct val="90000"/>
              </a:lnSpc>
            </a:pPr>
            <a:r>
              <a:rPr lang="cs-CZ" sz="2800">
                <a:latin typeface="Comic Sans MS" pitchFamily="66"/>
              </a:rPr>
              <a:t>-poléhavý – hrách </a:t>
            </a:r>
          </a:p>
          <a:p>
            <a:pPr lvl="0" hangingPunct="1">
              <a:lnSpc>
                <a:spcPct val="90000"/>
              </a:lnSpc>
            </a:pPr>
            <a:r>
              <a:rPr lang="cs-CZ" sz="2800">
                <a:latin typeface="Comic Sans MS" pitchFamily="66"/>
              </a:rPr>
              <a:t>-vystoupavý – vysoký hrách </a:t>
            </a:r>
          </a:p>
          <a:p>
            <a:pPr lvl="0" hangingPunct="1">
              <a:lnSpc>
                <a:spcPct val="90000"/>
              </a:lnSpc>
            </a:pPr>
            <a:r>
              <a:rPr lang="cs-CZ" sz="2800">
                <a:latin typeface="Comic Sans MS" pitchFamily="66"/>
              </a:rPr>
              <a:t>-ovíjivý – fazol</a:t>
            </a:r>
          </a:p>
          <a:p>
            <a:pPr lvl="0" hangingPunct="1">
              <a:lnSpc>
                <a:spcPct val="90000"/>
              </a:lnSpc>
            </a:pPr>
            <a:endParaRPr lang="cs-CZ" sz="2800">
              <a:latin typeface="Comic Sans MS" pitchFamily="66"/>
            </a:endParaRP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     </a:t>
            </a:r>
          </a:p>
          <a:p>
            <a:pPr lvl="0" algn="l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		</a:t>
            </a:r>
            <a:endParaRPr lang="cs-CZ" b="1" kern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2935501-1B26-4EE4-BE50-036E1C3B3A8A}"/>
              </a:ext>
            </a:extLst>
          </p:cNvPr>
          <p:cNvSpPr txBox="1"/>
          <p:nvPr/>
        </p:nvSpPr>
        <p:spPr>
          <a:xfrm>
            <a:off x="3986445" y="215862"/>
            <a:ext cx="2264968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0" cap="none" spc="0" baseline="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</a:rPr>
              <a:t>Bobovité</a:t>
            </a:r>
            <a:endParaRPr lang="cs-CZ" sz="4000" b="1" i="0" u="none" strike="noStrike" kern="1200" cap="none" spc="0" baseline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F67F4C-88A0-4880-B0FF-CDD211D5406E}"/>
              </a:ext>
            </a:extLst>
          </p:cNvPr>
          <p:cNvSpPr txBox="1"/>
          <p:nvPr/>
        </p:nvSpPr>
        <p:spPr>
          <a:xfrm>
            <a:off x="253800" y="846002"/>
            <a:ext cx="8684011" cy="4759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byliny,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dřeviny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hospodářsky významné</a:t>
            </a:r>
            <a:r>
              <a:rPr lang="cs-CZ" sz="2800" b="1" i="0" u="none" strike="noStrike" kern="1200" cap="none" spc="0" baseline="0">
                <a:solidFill>
                  <a:srgbClr val="0099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Zemědělský význam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-výživa obyvatelstva-výživné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luštěniny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( hrách setý, fazol obecný, čočka setá, sója luštinatá …)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-krmivo pro zvířata-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pícniny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(jetel, tolice vojtěška, bob obecný, vikev setá,…)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B5019-DEF6-4BAC-9ABC-97CFBE5BCC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latin typeface="Comic Sans MS" pitchFamily="66"/>
              </a:rPr>
              <a:t>Luštěniny</a:t>
            </a:r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8D9084A1-9F3F-49CC-B54A-9CCC08174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13">
            <a:off x="1974723" y="2042043"/>
            <a:ext cx="2158066" cy="2758433"/>
          </a:xfrm>
        </p:spPr>
      </p:pic>
      <p:pic>
        <p:nvPicPr>
          <p:cNvPr id="4" name="Obrázek 6">
            <a:extLst>
              <a:ext uri="{FF2B5EF4-FFF2-40B4-BE49-F238E27FC236}">
                <a16:creationId xmlns:a16="http://schemas.microsoft.com/office/drawing/2014/main" id="{7F83A223-DB77-49D3-AF97-3BEDE52AC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5478709" y="3369656"/>
            <a:ext cx="2242437" cy="275843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335</Words>
  <Application>Microsoft Office PowerPoint</Application>
  <PresentationFormat>Vlastní</PresentationFormat>
  <Paragraphs>95</Paragraphs>
  <Slides>18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Liberation Sans</vt:lpstr>
      <vt:lpstr>Times New Roman</vt:lpstr>
      <vt:lpstr>Výchozí</vt:lpstr>
      <vt:lpstr>DUM%20 %20prezentace</vt:lpstr>
      <vt:lpstr>Prezentace aplikace PowerPoint</vt:lpstr>
      <vt:lpstr>Čeleď - Bobovité</vt:lpstr>
      <vt:lpstr>Bobovité</vt:lpstr>
      <vt:lpstr>Květ</vt:lpstr>
      <vt:lpstr>Prezentace aplikace PowerPoint</vt:lpstr>
      <vt:lpstr>Bobovité</vt:lpstr>
      <vt:lpstr>Bobovité</vt:lpstr>
      <vt:lpstr>Prezentace aplikace PowerPoint</vt:lpstr>
      <vt:lpstr>Luštěniny</vt:lpstr>
      <vt:lpstr>Pícniny</vt:lpstr>
      <vt:lpstr>Pícniny</vt:lpstr>
      <vt:lpstr>Prezentace aplikace PowerPoint</vt:lpstr>
      <vt:lpstr>Plané bobovité rostliny </vt:lpstr>
      <vt:lpstr>Plané bobovité rostliny </vt:lpstr>
      <vt:lpstr>Prezentace aplikace PowerPoint</vt:lpstr>
      <vt:lpstr>Bobovité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Čeleď - Bobovité</dc:title>
  <dc:creator>Lada</dc:creator>
  <cp:lastModifiedBy>lada johnova</cp:lastModifiedBy>
  <cp:revision>153</cp:revision>
  <dcterms:created xsi:type="dcterms:W3CDTF">2010-07-10T16:20:51Z</dcterms:created>
  <dcterms:modified xsi:type="dcterms:W3CDTF">2021-02-20T21:09:05Z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