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256" r:id="rId3"/>
    <p:sldId id="257" r:id="rId4"/>
    <p:sldId id="265" r:id="rId5"/>
    <p:sldId id="258" r:id="rId6"/>
    <p:sldId id="259" r:id="rId7"/>
    <p:sldId id="260" r:id="rId8"/>
    <p:sldId id="261" r:id="rId9"/>
    <p:sldId id="262" r:id="rId10"/>
    <p:sldId id="266" r:id="rId11"/>
    <p:sldId id="263" r:id="rId12"/>
    <p:sldId id="264" r:id="rId13"/>
    <p:sldId id="267" r:id="rId14"/>
    <p:sldId id="271" r:id="rId15"/>
    <p:sldId id="274" r:id="rId16"/>
    <p:sldId id="272" r:id="rId17"/>
    <p:sldId id="27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da johnova" initials="lj" lastIdx="1" clrIdx="0">
    <p:extLst>
      <p:ext uri="{19B8F6BF-5375-455C-9EA6-DF929625EA0E}">
        <p15:presenceInfo xmlns:p15="http://schemas.microsoft.com/office/powerpoint/2012/main" userId="d8490bacffa4e62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B2695-95F7-4826-A0EE-3D87C15D7D97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DFB7C-3A09-4172-8B4B-FDD10D51D3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680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DEAAC-98B3-4210-8165-F35860DBB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AE1C07-A2F9-4543-ADC1-A057A632B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2F8FBA-E043-4CB1-A37C-1C5424DE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5A5AF1-380F-4728-BC3D-A3B7A0492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E4328B-AAD7-40B9-A5AA-78893FB5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80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1839E-EB5D-49D5-A7B4-E7B8B7E0E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1A42FA-D26D-4120-8C7E-178D47384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D60358-8FD8-4A73-AF50-13B7BCBA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88BA4D-D25A-4E7B-87C7-272E5C13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0BB133-7BAD-4818-B800-30EBC295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86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8F1F502-FD65-4F29-AB94-C282B3FD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F60209-002A-42B4-A034-8C047FE2F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5941C9-30FB-4E1C-82C5-C0CEBB55F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514988-16E9-488A-BF1B-0BA9E8EAA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C02F06-06DB-4448-AB92-23DD6813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34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3A718-508D-4143-993B-84E162C7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4C4532-7118-424A-A9BC-39DCDE443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D25B49-D86C-4221-8F25-1FF72B13B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D81215-5376-4DA1-9233-4413BC406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5BB496-5AFA-42D7-9004-AF4B01D68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62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BAF45-2D20-42C3-B1A7-31CF6AFD4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E649B6-B889-4181-9714-A6AC17E95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AE94CC-2C95-4103-A4E0-D528DF04E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AE3DC4-BC8B-4A42-B43F-69D53CE15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1C8804-108D-4557-959F-47040822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86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4D34F-B81E-4BE7-B5C8-06A58C375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6A8F37-33DD-4546-B2B8-92C99A3D0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89A22F-2EE6-4427-89EA-7FDCC185F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32FC00-137C-4B0B-89C3-9313342C3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ED7ABB-D06E-411E-B0AD-93F0DADD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8B4A88-242C-4763-96CE-F49C98F96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BDBD25-B7D3-4DFF-8D53-050FBA45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5FA8C9-9167-4BDD-BFEB-5E06E112E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E94753-618E-4A33-A05A-7C9B4BEDE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6DFD0E0-330C-40E7-82D1-0467E7B5C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E5E6BE-4911-4287-B107-CCD07B9649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9F5D39-6247-4C94-A757-5B4DCCAD5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315B1E5-F3AD-48BC-AA66-9FEA3BD08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720A920-7712-4C61-897E-149556640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01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B9598-E176-4CB4-AAE9-6C6C9A397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4B8B4F-5AC4-49FC-8DD9-CA597146C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0990E9-C15E-4E05-8CFE-4BE479595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59876FE-BEC2-46F9-8879-6804F4204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8EF0424-C0E3-4611-AEF0-9AB35265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4B9B766-BAEF-445A-BB32-FC530BBA6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0E0530-4FE0-49BA-B20D-F581E708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0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BEBD9-12DF-47D8-AFBA-FA0C62378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E2CA39-B3DC-4291-93D2-1610C7B1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04EAA9-E27A-4F6F-B0CE-4375715B4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4738C3-BA0F-40B0-92A3-460ECE15B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F6A136-C73A-4286-B676-4BE56829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D5B1C5-4414-4B68-904C-D74D5F14F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8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81B80-1121-4CF2-AAEF-9552917AF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BDFBD9B-DD3E-489D-A0B0-5FB341B707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7B2E5A-033F-4B4E-AC72-855C72F90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A1C498-E36E-4563-96D0-57094AF67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4E7773-B254-4169-B444-3023F5312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47BEC4-AE1A-4D38-B905-E10B08A5B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7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447F01B-4EAF-4E28-A934-2A4813021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2305F5-9209-461B-B390-E64625151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70BBFB-0719-49D0-9AFC-8C90B94C3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8BFD8-5620-4008-BAAE-3A9948444AB2}" type="datetimeFigureOut">
              <a:rPr lang="cs-CZ" smtClean="0"/>
              <a:t>13. 2. 2021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19E29D-2E09-4EAB-9B96-B1C64432A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B02DE2-5C0C-4FE3-BE1F-1F156BDC5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A0A1F-C354-44F9-B523-4E6344C107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17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F1126-0395-4058-B8D9-6C03E43E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C1A8EB-E746-4D4A-8C71-566F1CCCC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9</a:t>
            </a: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.A Lipidy(tuky)</a:t>
            </a:r>
            <a:b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Udělejte si výpisky z přiložené prezentace Lipidy(tuky)</a:t>
            </a:r>
            <a:b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Písemně do sešitu odpovězte na otázku</a:t>
            </a:r>
            <a:r>
              <a:rPr lang="cs-CZ" sz="2800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: </a:t>
            </a:r>
            <a:r>
              <a:rPr lang="cs-CZ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Vyhledej, co je vorvaňovina a</a:t>
            </a: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 l</a:t>
            </a:r>
            <a:r>
              <a:rPr lang="cs-CZ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anolin. K čemu se používají? </a:t>
            </a: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Práci máte na 14 dní.</a:t>
            </a:r>
            <a:b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Lipidy(tuky)</a:t>
            </a:r>
            <a:r>
              <a:rPr lang="cs-CZ" sz="2800" b="1" kern="15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NSimSun" panose="02010609030101010101" pitchFamily="49" charset="-122"/>
                <a:cs typeface="Mangal" panose="02040503050203030202" pitchFamily="18" charset="0"/>
              </a:rPr>
              <a:t>.</a:t>
            </a:r>
            <a: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pptx </a:t>
            </a:r>
            <a:br>
              <a:rPr lang="cs-CZ" sz="28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69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90688-CF02-4F9E-BF8F-4D90260EF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      Rostlinné oleje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A70381D-6C18-4377-A636-0627FC0220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61687" y="882795"/>
            <a:ext cx="3121009" cy="4736794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5CCECF5-D8F5-4489-A249-C510EEAE77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76708" y="1576387"/>
            <a:ext cx="193357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966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E5291-59B7-4366-9AD9-EFD045F6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      Vlastnosti tuků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4C3C2B-C530-43CB-8B9B-86F7639EA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mastné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ve vodě nerozpustné, rozpustné v organických 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rozpouštědlech (benzin, </a:t>
            </a:r>
            <a:r>
              <a:rPr lang="cs-CZ" sz="2800" b="0" i="0" u="none" strike="noStrike" kern="1200" dirty="0" err="1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toulen</a:t>
            </a: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nízká teplota tání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lehčí než voda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snadno se rozkládají na vzduchu (žluknou) a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uvolňuje se zapáchající kyseliny máselná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rozpouštějí některé vitamíny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reakcí tuku s </a:t>
            </a:r>
            <a:r>
              <a:rPr lang="cs-CZ" sz="2800" b="0" i="0" u="none" strike="noStrike" kern="1200" dirty="0" err="1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NaCl</a:t>
            </a:r>
            <a:r>
              <a:rPr lang="cs-CZ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(</a:t>
            </a:r>
            <a:r>
              <a:rPr lang="cs-CZ" sz="2800" b="0" i="0" u="none" strike="noStrike" kern="1200" dirty="0" err="1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KCl</a:t>
            </a: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) vznikají mýdla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488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D5FD6-A3BE-485D-B74B-2C4DDD0C0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Průmyslové zpracování tuků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65FFC1-2FBC-4818-A19B-4BBEDC533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Ztužování tuků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Přeměna tuků na pevné – dvojné vazby na jednoduché pomocí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Vodíku (margaríny)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Výroba mýdel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Zmýdelňování tuků – mýdla jsou </a:t>
            </a:r>
            <a:r>
              <a:rPr lang="cs-CZ" b="1" dirty="0">
                <a:latin typeface="Comic Sans MS" panose="030F0702030302020204" pitchFamily="66" charset="0"/>
              </a:rPr>
              <a:t>sodné</a:t>
            </a:r>
            <a:r>
              <a:rPr lang="cs-CZ" dirty="0">
                <a:latin typeface="Comic Sans MS" panose="030F0702030302020204" pitchFamily="66" charset="0"/>
              </a:rPr>
              <a:t> nebo </a:t>
            </a:r>
            <a:r>
              <a:rPr lang="cs-CZ" b="1" dirty="0">
                <a:latin typeface="Comic Sans MS" panose="030F0702030302020204" pitchFamily="66" charset="0"/>
              </a:rPr>
              <a:t>draselné soli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mastných kyselin a vznikající </a:t>
            </a:r>
            <a:r>
              <a:rPr lang="cs-CZ" dirty="0">
                <a:latin typeface="Comic Sans MS" panose="030F0702030302020204" pitchFamily="66" charset="0"/>
              </a:rPr>
              <a:t>reakcí</a:t>
            </a:r>
            <a:r>
              <a:rPr lang="cs-CZ" b="1" dirty="0">
                <a:latin typeface="Comic Sans MS" panose="030F0702030302020204" pitchFamily="66" charset="0"/>
              </a:rPr>
              <a:t> tuků s hydroxidem</a:t>
            </a:r>
          </a:p>
        </p:txBody>
      </p:sp>
    </p:spTree>
    <p:extLst>
      <p:ext uri="{BB962C8B-B14F-4D97-AF65-F5344CB8AC3E}">
        <p14:creationId xmlns:p14="http://schemas.microsoft.com/office/powerpoint/2010/main" val="2454150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42897-ED14-4244-94F7-7F59D990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Princip ztužování tuků</a:t>
            </a:r>
            <a:endParaRPr lang="cs-CZ" dirty="0"/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24B3D2A9-335F-4D13-B461-43E85C3B48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37245" y="1704581"/>
            <a:ext cx="3327509" cy="3810000"/>
          </a:xfr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CD3C81FB-D8E0-4D68-9069-B1791679D7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550" y="1945829"/>
            <a:ext cx="4583698" cy="332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88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9AFFD-38F9-4CFE-88E0-3E0D1A89E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             Mýdla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091E11-B34E-4D5B-B8A2-08100E6BB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vznikají tzv. </a:t>
            </a:r>
            <a:r>
              <a:rPr lang="cs-CZ" b="1" dirty="0">
                <a:solidFill>
                  <a:srgbClr val="FF00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Z</a:t>
            </a:r>
            <a:r>
              <a:rPr lang="cs-CZ" sz="2800" b="1" i="0" u="none" strike="noStrike" kern="1200" dirty="0">
                <a:ln>
                  <a:noFill/>
                </a:ln>
                <a:solidFill>
                  <a:srgbClr val="FF00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mýdelňování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  <a:r>
              <a:rPr lang="cs-CZ" sz="24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tuk + hydroxid sodný         mýdlo + glycerol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solidFill>
                  <a:srgbClr val="FF00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Sodná mýdla</a:t>
            </a:r>
          </a:p>
          <a:p>
            <a:pPr marR="0" lv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tuhá, používají se jako toaletní mýdla, i tvoří složku pracích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a čistících prostředků</a:t>
            </a:r>
            <a:endParaRPr lang="cs-CZ" sz="2800" b="0" i="0" u="none" strike="noStrike" kern="1200" dirty="0">
              <a:ln>
                <a:noFill/>
              </a:ln>
              <a:effectLst>
                <a:outerShdw dist="17961" dir="2700000">
                  <a:scrgbClr r="0" g="0" b="0"/>
                </a:outerShdw>
              </a:effectLst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solidFill>
                  <a:srgbClr val="FF00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Draselná mýdla</a:t>
            </a:r>
          </a:p>
          <a:p>
            <a:pPr marR="0" lv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mazlavá, tekutější používají se jako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dezinfekční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lépe rozpustná ve vodě, lépe pění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5F99D49-8687-434B-9811-6810EADD93D1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619526" y="3863991"/>
            <a:ext cx="2436120" cy="1968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7353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82652-F0B4-418D-80E0-5C98278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Princip fungování mýdla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3E442F-36CF-4C5B-8952-50F136562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Vysvětlím ve škole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A088891-781B-4E6D-87C5-17B241D1C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02342" y="1017602"/>
            <a:ext cx="2820880" cy="764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41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3B304-29E4-4929-A9AF-6D08AA1FA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     Funkce lipidů (shrnutí)</a:t>
            </a:r>
            <a:br>
              <a:rPr lang="cs-CZ" sz="4400" b="1" i="0" u="none" strike="noStrike" kern="1200" dirty="0">
                <a:ln>
                  <a:noFill/>
                </a:ln>
                <a:solidFill>
                  <a:srgbClr val="0047FF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3B2E1-8B2F-4101-AEB8-8F76699D6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stavební jednotka biomembrán (Biologická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membrána je tenká, odděluje dvě prostředí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nebo struktury. V závislosti na své stavbě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plní často velmi komplexní funkce.)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zásobní zdroj energie (Energie se </a:t>
            </a:r>
            <a:r>
              <a:rPr lang="cs-CZ" sz="2800" b="0" i="0" u="none" strike="noStrike" kern="1200" dirty="0" err="1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uvoňuje</a:t>
            </a: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bio-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logickou oxidaci. V rostlinách jsou glyceridy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uloženy hlavně v semenech a plodech, u živo-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čichů pod kůží, mezi svaly a v břišní dutině.)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tepelná izolaci tkání a orgánů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rozpouštědla pro látky ve vodě nerozpustné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(vitaminy A, D, E, K, hormony, barviva, aj.)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629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94DDA-A134-444A-A57F-25F9FA00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      Využití tuků (shrnutí)</a:t>
            </a:r>
            <a:br>
              <a:rPr lang="cs-CZ" sz="4400" b="1" i="0" u="none" strike="noStrike" kern="1200" dirty="0">
                <a:ln>
                  <a:noFill/>
                </a:ln>
                <a:solidFill>
                  <a:srgbClr val="0047FF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4E41B9-49A5-4183-BFA0-190A20919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v </a:t>
            </a:r>
            <a:r>
              <a:rPr lang="cs-CZ" sz="2800" b="0" i="0" u="none" strike="noStrike" kern="1200" dirty="0" err="1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potravinářkém</a:t>
            </a: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průmyslu (součást pokrmů)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glyceridy jsou surovinou pro výrobu mýdla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oleje s nenasycenými mastnými kyselinami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s několika dvojnými vazbami jsou surovinou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pro výrobu nátěrových hmot a fermeží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vosky se používají při výrobě svíček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v kosmetickém a farmaceutickém průmyslu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při výrobě mastí a krémů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06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CD05E-78F9-42D3-BF57-EC5B0BCB79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Lipidy (tuky)</a:t>
            </a: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7F7D5A8F-D30B-49B4-81FA-86EBC67C84B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462292" y="4303374"/>
            <a:ext cx="5131293" cy="1091537"/>
          </a:xfrm>
          <a:prstGeom prst="rect">
            <a:avLst/>
          </a:prstGeom>
          <a:solidFill>
            <a:srgbClr val="FFF200"/>
          </a:solidFill>
          <a:ln>
            <a:noFill/>
          </a:ln>
        </p:spPr>
        <p:txBody>
          <a:bodyPr wrap="square" lIns="90000" tIns="45000" rIns="90000" bIns="4500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3465A4"/>
                </a:solidFill>
              </a:defRPr>
            </a:pPr>
            <a:r>
              <a:rPr lang="cs-CZ" sz="2800" b="0" i="0" u="none" strike="noStrike" kern="1200" dirty="0" err="1">
                <a:ln>
                  <a:noFill/>
                </a:ln>
                <a:solidFill>
                  <a:srgbClr val="3465A4"/>
                </a:solidFill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  <a:endParaRPr lang="cs-CZ" sz="2800" b="0" i="0" u="none" strike="noStrike" kern="1200" dirty="0">
              <a:ln>
                <a:noFill/>
              </a:ln>
              <a:solidFill>
                <a:srgbClr val="3465A4"/>
              </a:solidFill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solidFill>
                  <a:srgbClr val="3465A4"/>
                </a:solidFill>
              </a:defRPr>
            </a:pPr>
            <a:r>
              <a:rPr lang="cs-CZ" sz="2800" b="0" i="0" u="none" strike="noStrike" kern="1200" dirty="0">
                <a:ln>
                  <a:noFill/>
                </a:ln>
                <a:solidFill>
                  <a:srgbClr val="3465A4"/>
                </a:solidFill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</p:spTree>
    <p:extLst>
      <p:ext uri="{BB962C8B-B14F-4D97-AF65-F5344CB8AC3E}">
        <p14:creationId xmlns:p14="http://schemas.microsoft.com/office/powerpoint/2010/main" val="154176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F5FBE-5FCB-4B75-9FA1-C5AB1B036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         Lipidy (tuky)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A7B4A-A28A-48AF-A1AE-8ADE22557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tuky jsou estery vyšších mastných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(karboxylových) kyselin a alkoholu 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(trojsytný </a:t>
            </a:r>
            <a:r>
              <a:rPr lang="cs-CZ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alkohol </a:t>
            </a: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glycerol – </a:t>
            </a:r>
            <a:r>
              <a:rPr lang="cs-CZ" sz="2800" dirty="0" err="1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propantriol</a:t>
            </a: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2800" b="0" i="0" u="none" strike="noStrike" kern="1200" dirty="0">
              <a:ln>
                <a:noFill/>
              </a:ln>
              <a:effectLst>
                <a:outerShdw dist="17961" dir="2700000">
                  <a:scrgbClr r="0" g="0" b="0"/>
                </a:outerShdw>
              </a:effectLst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2800" b="0" i="0" u="none" strike="noStrike" kern="1200" dirty="0">
              <a:ln>
                <a:noFill/>
              </a:ln>
              <a:effectLst>
                <a:outerShdw dist="17961" dir="2700000">
                  <a:scrgbClr r="0" g="0" b="0"/>
                </a:outerShdw>
              </a:effectLst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2400" b="0" i="0" u="none" strike="noStrike" kern="1200" dirty="0">
              <a:ln>
                <a:noFill/>
              </a:ln>
              <a:effectLst>
                <a:outerShdw dist="17961" dir="2700000">
                  <a:scrgbClr r="0" g="0" b="0"/>
                </a:outerShdw>
              </a:effectLst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indent="0" hangingPunct="0">
              <a:buNone/>
            </a:pPr>
            <a:r>
              <a:rPr lang="cs-CZ" sz="24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tuky vznikají esterifikací: vzniká triacylglycerol</a:t>
            </a:r>
          </a:p>
          <a:p>
            <a:pPr marL="0" indent="0" hangingPunct="0">
              <a:buNone/>
            </a:pPr>
            <a:r>
              <a:rPr lang="cs-CZ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karboxylová kyselina + glycerol </a:t>
            </a: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     tuk + voda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390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24F6E-A5F0-48CC-A639-173A8C4C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Esterifikace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71389C2-4FBA-42A7-97D1-F67CBF76FE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95763" y="-388937"/>
            <a:ext cx="3800475" cy="8782050"/>
          </a:xfrm>
        </p:spPr>
      </p:pic>
    </p:spTree>
    <p:extLst>
      <p:ext uri="{BB962C8B-B14F-4D97-AF65-F5344CB8AC3E}">
        <p14:creationId xmlns:p14="http://schemas.microsoft.com/office/powerpoint/2010/main" val="162377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7CFB2-67C1-4AA8-BE79-7D4C9D1F7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        Lipidy (tuky)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B71914-5782-4F31-8CF7-87D118AAE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sz="2800" b="1" dirty="0">
                <a:latin typeface="Comic Sans MS" panose="030F0702030302020204" pitchFamily="66" charset="0"/>
              </a:rPr>
              <a:t>Napiš vzorce kyselin: palmitové, stearové a olejové</a:t>
            </a:r>
          </a:p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dirty="0">
                <a:latin typeface="Comic Sans MS" panose="030F0702030302020204" pitchFamily="66" charset="0"/>
              </a:rPr>
              <a:t>kyselina palmitová: </a:t>
            </a:r>
            <a:r>
              <a:rPr lang="cs-CZ" b="1" dirty="0">
                <a:latin typeface="Comic Sans MS" panose="030F0702030302020204" pitchFamily="66" charset="0"/>
              </a:rPr>
              <a:t>C</a:t>
            </a:r>
            <a:r>
              <a:rPr lang="cs-CZ" b="1" baseline="-25000" dirty="0">
                <a:latin typeface="Comic Sans MS" panose="030F0702030302020204" pitchFamily="66" charset="0"/>
              </a:rPr>
              <a:t>15</a:t>
            </a:r>
            <a:r>
              <a:rPr lang="cs-CZ" b="1" dirty="0">
                <a:latin typeface="Comic Sans MS" panose="030F0702030302020204" pitchFamily="66" charset="0"/>
              </a:rPr>
              <a:t>H</a:t>
            </a:r>
            <a:r>
              <a:rPr lang="cs-CZ" b="1" baseline="-25000" dirty="0">
                <a:latin typeface="Comic Sans MS" panose="030F0702030302020204" pitchFamily="66" charset="0"/>
              </a:rPr>
              <a:t>31</a:t>
            </a:r>
            <a:r>
              <a:rPr lang="cs-CZ" b="1" dirty="0">
                <a:latin typeface="Comic Sans MS" panose="030F0702030302020204" pitchFamily="66" charset="0"/>
              </a:rPr>
              <a:t>COOH</a:t>
            </a:r>
          </a:p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dirty="0">
                <a:latin typeface="Comic Sans MS" panose="030F0702030302020204" pitchFamily="66" charset="0"/>
              </a:rPr>
              <a:t>kyselina stearová: </a:t>
            </a:r>
            <a:r>
              <a:rPr lang="cs-CZ" b="1" dirty="0">
                <a:latin typeface="Comic Sans MS" panose="030F0702030302020204" pitchFamily="66" charset="0"/>
              </a:rPr>
              <a:t>C</a:t>
            </a:r>
            <a:r>
              <a:rPr lang="cs-CZ" b="1" baseline="-25000" dirty="0">
                <a:latin typeface="Comic Sans MS" panose="030F0702030302020204" pitchFamily="66" charset="0"/>
              </a:rPr>
              <a:t>17</a:t>
            </a:r>
            <a:r>
              <a:rPr lang="cs-CZ" b="1" dirty="0">
                <a:latin typeface="Comic Sans MS" panose="030F0702030302020204" pitchFamily="66" charset="0"/>
              </a:rPr>
              <a:t>H</a:t>
            </a:r>
            <a:r>
              <a:rPr lang="cs-CZ" b="1" baseline="-25000" dirty="0">
                <a:latin typeface="Comic Sans MS" panose="030F0702030302020204" pitchFamily="66" charset="0"/>
              </a:rPr>
              <a:t>35</a:t>
            </a:r>
            <a:r>
              <a:rPr lang="cs-CZ" b="1" dirty="0">
                <a:latin typeface="Comic Sans MS" panose="030F0702030302020204" pitchFamily="66" charset="0"/>
              </a:rPr>
              <a:t>COOH</a:t>
            </a:r>
          </a:p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dirty="0">
                <a:latin typeface="Comic Sans MS" panose="030F0702030302020204" pitchFamily="66" charset="0"/>
              </a:rPr>
              <a:t>kyselina olejová: </a:t>
            </a:r>
            <a:r>
              <a:rPr lang="cs-CZ" b="1" dirty="0">
                <a:latin typeface="Comic Sans MS" panose="030F0702030302020204" pitchFamily="66" charset="0"/>
              </a:rPr>
              <a:t>C</a:t>
            </a:r>
            <a:r>
              <a:rPr lang="cs-CZ" b="1" baseline="-25000" dirty="0">
                <a:latin typeface="Comic Sans MS" panose="030F0702030302020204" pitchFamily="66" charset="0"/>
              </a:rPr>
              <a:t>17</a:t>
            </a:r>
            <a:r>
              <a:rPr lang="cs-CZ" b="1" dirty="0">
                <a:latin typeface="Comic Sans MS" panose="030F0702030302020204" pitchFamily="66" charset="0"/>
              </a:rPr>
              <a:t>H</a:t>
            </a:r>
            <a:r>
              <a:rPr lang="cs-CZ" b="1" baseline="-25000" dirty="0">
                <a:latin typeface="Comic Sans MS" panose="030F0702030302020204" pitchFamily="66" charset="0"/>
              </a:rPr>
              <a:t>33</a:t>
            </a:r>
            <a:r>
              <a:rPr lang="cs-CZ" b="1" dirty="0">
                <a:latin typeface="Comic Sans MS" panose="030F0702030302020204" pitchFamily="66" charset="0"/>
              </a:rPr>
              <a:t>COOH</a:t>
            </a:r>
            <a:r>
              <a:rPr lang="cs-CZ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cs-CZ" sz="2800" b="1" dirty="0">
              <a:latin typeface="Comic Sans MS" panose="030F0702030302020204" pitchFamily="66" charset="0"/>
            </a:endParaRPr>
          </a:p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b="1" dirty="0">
                <a:latin typeface="Comic Sans MS" panose="030F0702030302020204" pitchFamily="66" charset="0"/>
              </a:rPr>
              <a:t>Napiš vzorec glycerolu:</a:t>
            </a:r>
          </a:p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dirty="0">
                <a:latin typeface="Comic Sans MS" panose="030F0702030302020204" pitchFamily="66" charset="0"/>
              </a:rPr>
              <a:t>glycerol: </a:t>
            </a:r>
            <a:r>
              <a:rPr lang="cs-CZ" b="1" dirty="0">
                <a:latin typeface="Comic Sans MS" panose="030F0702030302020204" pitchFamily="66" charset="0"/>
              </a:rPr>
              <a:t>CH</a:t>
            </a:r>
            <a:r>
              <a:rPr lang="cs-CZ" b="1" baseline="-25000" dirty="0">
                <a:latin typeface="Comic Sans MS" panose="030F0702030302020204" pitchFamily="66" charset="0"/>
              </a:rPr>
              <a:t>2</a:t>
            </a:r>
            <a:r>
              <a:rPr lang="cs-CZ" b="1" dirty="0">
                <a:latin typeface="Comic Sans MS" panose="030F0702030302020204" pitchFamily="66" charset="0"/>
              </a:rPr>
              <a:t>OH – CHOH – CH</a:t>
            </a:r>
            <a:r>
              <a:rPr lang="cs-CZ" b="1" baseline="-25000" dirty="0">
                <a:latin typeface="Comic Sans MS" panose="030F0702030302020204" pitchFamily="66" charset="0"/>
              </a:rPr>
              <a:t>2</a:t>
            </a:r>
            <a:r>
              <a:rPr lang="cs-CZ" b="1" dirty="0">
                <a:latin typeface="Comic Sans MS" panose="030F0702030302020204" pitchFamily="66" charset="0"/>
              </a:rPr>
              <a:t>OH</a:t>
            </a:r>
            <a:r>
              <a:rPr lang="cs-CZ" dirty="0">
                <a:latin typeface="Comic Sans MS" panose="030F0702030302020204" pitchFamily="66" charset="0"/>
              </a:rPr>
              <a:t>.</a:t>
            </a:r>
            <a:endParaRPr lang="cs-CZ" b="1" dirty="0">
              <a:latin typeface="Comic Sans MS" panose="030F0702030302020204" pitchFamily="66" charset="0"/>
            </a:endParaRPr>
          </a:p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cs-CZ" b="1" dirty="0">
              <a:solidFill>
                <a:srgbClr val="661C1E"/>
              </a:solidFill>
              <a:latin typeface="Comic Sans MS" panose="030F0702030302020204" pitchFamily="66" charset="0"/>
            </a:endParaRPr>
          </a:p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cs-CZ" sz="2800" b="1" dirty="0">
              <a:solidFill>
                <a:srgbClr val="661C1E"/>
              </a:solidFill>
              <a:latin typeface="Comic Sans MS" panose="030F0702030302020204" pitchFamily="66" charset="0"/>
            </a:endParaRPr>
          </a:p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cs-CZ" b="1" dirty="0">
              <a:solidFill>
                <a:srgbClr val="661C1E"/>
              </a:solidFill>
              <a:latin typeface="Comic Sans MS" panose="030F0702030302020204" pitchFamily="66" charset="0"/>
            </a:endParaRPr>
          </a:p>
          <a:p>
            <a:pPr marL="0" indent="0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cs-CZ" sz="2800" b="1" dirty="0">
              <a:solidFill>
                <a:srgbClr val="661C1E"/>
              </a:solidFill>
              <a:latin typeface="Comic Sans MS" panose="030F0702030302020204" pitchFamily="66" charset="0"/>
            </a:endParaRPr>
          </a:p>
          <a:p>
            <a:pPr marL="0" lvl="0" indent="0" hangingPunct="1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cs-CZ" sz="2800" b="1" dirty="0">
              <a:solidFill>
                <a:srgbClr val="661C1E"/>
              </a:solidFill>
              <a:latin typeface="Comic Sans MS" panose="030F0702030302020204" pitchFamily="66" charset="0"/>
            </a:endParaRPr>
          </a:p>
          <a:p>
            <a:pPr marL="0" lvl="0" indent="0" hangingPunct="1"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cs-CZ" sz="2800" b="1" dirty="0">
              <a:solidFill>
                <a:srgbClr val="661C1E"/>
              </a:solidFill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93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A1C13-6F7E-4D30-A957-B4E6B2B3A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982"/>
            <a:ext cx="10515600" cy="1325563"/>
          </a:xfrm>
        </p:spPr>
        <p:txBody>
          <a:bodyPr/>
          <a:lstStyle/>
          <a:p>
            <a:r>
              <a:rPr lang="cs-CZ" sz="4400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        Lipidy (tuky)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8C05C4-7A01-47DE-AA1B-48919507F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Mezi základní </a:t>
            </a:r>
            <a:r>
              <a:rPr lang="cs-CZ" b="1" dirty="0">
                <a:latin typeface="Comic Sans MS" panose="030F0702030302020204" pitchFamily="66" charset="0"/>
              </a:rPr>
              <a:t>lipidy</a:t>
            </a:r>
            <a:r>
              <a:rPr lang="cs-CZ" dirty="0">
                <a:latin typeface="Comic Sans MS" panose="030F0702030302020204" pitchFamily="66" charset="0"/>
              </a:rPr>
              <a:t> se řadí: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b="1" dirty="0">
                <a:solidFill>
                  <a:srgbClr val="FF0000"/>
                </a:solidFill>
                <a:latin typeface="Comic Sans MS" panose="030F0702030302020204" pitchFamily="66" charset="0"/>
              </a:rPr>
              <a:t>Triacylglyceroly</a:t>
            </a:r>
            <a:r>
              <a:rPr lang="cs-CZ" dirty="0">
                <a:latin typeface="Comic Sans MS" panose="030F0702030302020204" pitchFamily="66" charset="0"/>
              </a:rPr>
              <a:t>-</a:t>
            </a: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jsou estery vyšších mastných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(karboxylových) kyselin a alkoholu 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 (trojsytný </a:t>
            </a:r>
            <a:r>
              <a:rPr lang="cs-CZ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alkohol </a:t>
            </a: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glycerol – </a:t>
            </a:r>
            <a:r>
              <a:rPr lang="cs-CZ" sz="2800" dirty="0" err="1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propantriol</a:t>
            </a:r>
            <a:r>
              <a:rPr lang="cs-CZ" sz="2800" dirty="0"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Comic Sans MS" panose="030F0702030302020204" pitchFamily="66" charset="0"/>
              </a:rPr>
              <a:t>Vosky</a:t>
            </a:r>
            <a:r>
              <a:rPr lang="cs-CZ" b="1" dirty="0">
                <a:latin typeface="Comic Sans MS" panose="030F0702030302020204" pitchFamily="66" charset="0"/>
              </a:rPr>
              <a:t> -</a:t>
            </a:r>
            <a:r>
              <a:rPr lang="cs-CZ" sz="2800" dirty="0">
                <a:solidFill>
                  <a:srgbClr val="661C1E"/>
                </a:solidFill>
              </a:rPr>
              <a:t> </a:t>
            </a:r>
            <a:r>
              <a:rPr lang="cs-CZ" b="1" dirty="0">
                <a:latin typeface="Comic Sans MS" panose="030F0702030302020204" pitchFamily="66" charset="0"/>
              </a:rPr>
              <a:t>estery vyšších mastných kyselin a vyšších 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jednosytných alkoholů</a:t>
            </a:r>
          </a:p>
          <a:p>
            <a:pPr marL="0" indent="0">
              <a:buNone/>
            </a:pPr>
            <a:r>
              <a:rPr lang="cs-CZ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Isoprenoidy</a:t>
            </a:r>
            <a:r>
              <a:rPr lang="cs-CZ" b="1" dirty="0">
                <a:latin typeface="Comic Sans MS" panose="030F0702030302020204" pitchFamily="66" charset="0"/>
              </a:rPr>
              <a:t>-podílejí se na tvorbě cholesterolu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(steroidních hormonů-testosteron, estrogen)</a:t>
            </a:r>
          </a:p>
        </p:txBody>
      </p:sp>
    </p:spTree>
    <p:extLst>
      <p:ext uri="{BB962C8B-B14F-4D97-AF65-F5344CB8AC3E}">
        <p14:creationId xmlns:p14="http://schemas.microsoft.com/office/powerpoint/2010/main" val="100507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8AF20-C4B8-4620-8C4C-40F597966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       Funkce tuků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ED33F-341D-43DA-BDE3-CC9BDB444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Dlouhodobá zásobárna energie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Tuková výstelka chrání důležité orgány v těle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Rozpouštějí vitamíny rozpustné v tucích(A,D,E,K)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Tvoří základ buněčných membrán - </a:t>
            </a:r>
            <a:r>
              <a:rPr lang="cs-CZ" b="1" dirty="0">
                <a:latin typeface="Comic Sans MS" panose="030F0702030302020204" pitchFamily="66" charset="0"/>
              </a:rPr>
              <a:t>fosfolipidy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8B9C39F-7B69-4E7A-970D-51ACE5181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296001" y="1591484"/>
            <a:ext cx="2090366" cy="67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93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8AF20-C4B8-4620-8C4C-40F597966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       Dělení tuků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ED33F-341D-43DA-BDE3-CC9BDB444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Podle skupenství: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Pevné lipidy – </a:t>
            </a:r>
            <a:r>
              <a:rPr lang="cs-CZ" dirty="0">
                <a:latin typeface="Comic Sans MS" panose="030F0702030302020204" pitchFamily="66" charset="0"/>
              </a:rPr>
              <a:t>estery mastných kyselin, obsahují pouze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jednoduché vazby mezi uhlíkovými atomy(nasycených mastných kyselin),</a:t>
            </a: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Comic Sans MS" panose="030F0702030302020204" pitchFamily="66" charset="0"/>
              </a:rPr>
              <a:t>máslo, sádlo, lůj, ale i vosky</a:t>
            </a:r>
          </a:p>
          <a:p>
            <a:pPr marL="0" indent="0">
              <a:buNone/>
            </a:pPr>
            <a:endParaRPr lang="cs-CZ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Kapalné lipidy (oleje) – </a:t>
            </a:r>
            <a:r>
              <a:rPr lang="cs-CZ" dirty="0">
                <a:latin typeface="Comic Sans MS" panose="030F0702030302020204" pitchFamily="66" charset="0"/>
              </a:rPr>
              <a:t>tvořeny nenasycenými mastnými kyselinami, mezi atomy uhlíku násobné vazby (dvojné</a:t>
            </a:r>
            <a:r>
              <a:rPr lang="cs-CZ" b="1" dirty="0">
                <a:latin typeface="Comic Sans MS" panose="030F0702030302020204" pitchFamily="66" charset="0"/>
              </a:rPr>
              <a:t>) 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- Oleje – se ztužují, rostlinné tuky - pevné margaríny</a:t>
            </a:r>
            <a:r>
              <a:rPr lang="cs-CZ" sz="2800" dirty="0">
                <a:solidFill>
                  <a:srgbClr val="661C1E"/>
                </a:solidFill>
              </a:rPr>
              <a:t> </a:t>
            </a:r>
            <a:r>
              <a:rPr lang="cs-CZ" sz="2800" dirty="0">
                <a:latin typeface="Comic Sans MS" panose="030F0702030302020204" pitchFamily="66" charset="0"/>
              </a:rPr>
              <a:t>(</a:t>
            </a:r>
            <a:r>
              <a:rPr lang="cs-CZ" sz="2800" i="1" dirty="0" err="1">
                <a:latin typeface="Comic Sans MS" panose="030F0702030302020204" pitchFamily="66" charset="0"/>
              </a:rPr>
              <a:t>Hera</a:t>
            </a:r>
            <a:r>
              <a:rPr lang="cs-CZ" sz="2800" i="1" dirty="0">
                <a:latin typeface="Comic Sans MS" panose="030F0702030302020204" pitchFamily="66" charset="0"/>
              </a:rPr>
              <a:t>, Stella, Rama</a:t>
            </a:r>
            <a:r>
              <a:rPr lang="cs-CZ" sz="2800" dirty="0">
                <a:latin typeface="Comic Sans MS" panose="030F0702030302020204" pitchFamily="66" charset="0"/>
              </a:rPr>
              <a:t>)</a:t>
            </a:r>
            <a:r>
              <a:rPr lang="cs-CZ" b="1" dirty="0">
                <a:latin typeface="Comic Sans MS" panose="030F0702030302020204" pitchFamily="66" charset="0"/>
              </a:rPr>
              <a:t>, </a:t>
            </a:r>
            <a:r>
              <a:rPr lang="cs-CZ" b="1" dirty="0">
                <a:solidFill>
                  <a:srgbClr val="FF0000"/>
                </a:solidFill>
                <a:latin typeface="Comic Sans MS" panose="030F0702030302020204" pitchFamily="66" charset="0"/>
              </a:rPr>
              <a:t>rybí tuk</a:t>
            </a:r>
          </a:p>
        </p:txBody>
      </p:sp>
    </p:spTree>
    <p:extLst>
      <p:ext uri="{BB962C8B-B14F-4D97-AF65-F5344CB8AC3E}">
        <p14:creationId xmlns:p14="http://schemas.microsoft.com/office/powerpoint/2010/main" val="2827675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4B0C0F-BC24-496E-ABD5-EA1F0B1F5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                     Dělení tuků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80665-6B33-4E6F-97E6-BE3F74880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Podle původu: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Rostlinné tuky – lisování rostlinných semen, plodů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rostlinné oleje </a:t>
            </a:r>
            <a:r>
              <a:rPr lang="cs-CZ" sz="280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– (kyselina olejová)</a:t>
            </a:r>
            <a:endParaRPr lang="cs-CZ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mic Sans MS" panose="030F0702030302020204" pitchFamily="66" charset="0"/>
              </a:rPr>
              <a:t>olivový, řepkový, slunečnicový </a:t>
            </a:r>
            <a:r>
              <a:rPr lang="cs-CZ" dirty="0">
                <a:latin typeface="Comic Sans MS" panose="030F0702030302020204" pitchFamily="66" charset="0"/>
              </a:rPr>
              <a:t>(pevné)</a:t>
            </a:r>
          </a:p>
          <a:p>
            <a:pPr marL="0" indent="0">
              <a:buNone/>
            </a:pPr>
            <a:endParaRPr lang="cs-CZ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Živočišné tuky – </a:t>
            </a:r>
            <a:r>
              <a:rPr lang="cs-CZ" dirty="0">
                <a:latin typeface="Comic Sans MS" panose="030F0702030302020204" pitchFamily="66" charset="0"/>
              </a:rPr>
              <a:t>se připravují z tukových tkání živočichů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dirty="0">
                <a:latin typeface="Comic Sans MS" panose="030F0702030302020204" pitchFamily="66" charset="0"/>
              </a:rPr>
              <a:t>(vyškvařování) </a:t>
            </a:r>
            <a:r>
              <a:rPr lang="cs-CZ" sz="2800" b="0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- kyselina palmitová, stearová	</a:t>
            </a:r>
            <a:endParaRPr lang="cs-CZ" sz="2800" i="0" u="none" strike="noStrike" kern="1200" dirty="0">
              <a:ln>
                <a:noFill/>
              </a:ln>
              <a:effectLst>
                <a:outerShdw dist="17961" dir="2700000">
                  <a:scrgbClr r="0" g="0" b="0"/>
                </a:outerShdw>
              </a:effectLst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dirty="0">
                <a:solidFill>
                  <a:srgbClr val="FF0000"/>
                </a:solidFill>
                <a:latin typeface="Comic Sans MS" panose="030F0702030302020204" pitchFamily="66" charset="0"/>
              </a:rPr>
              <a:t>sádlo, loj, rybí tuk, máslo </a:t>
            </a:r>
            <a:r>
              <a:rPr lang="cs-CZ" dirty="0">
                <a:latin typeface="Comic Sans MS" panose="030F0702030302020204" pitchFamily="66" charset="0"/>
              </a:rPr>
              <a:t>(kapalné)</a:t>
            </a:r>
          </a:p>
        </p:txBody>
      </p:sp>
    </p:spTree>
    <p:extLst>
      <p:ext uri="{BB962C8B-B14F-4D97-AF65-F5344CB8AC3E}">
        <p14:creationId xmlns:p14="http://schemas.microsoft.com/office/powerpoint/2010/main" val="1083707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688</Words>
  <Application>Microsoft Office PowerPoint</Application>
  <PresentationFormat>Širokoúhlá obrazovka</PresentationFormat>
  <Paragraphs>109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Helvetica</vt:lpstr>
      <vt:lpstr>Liberation Serif</vt:lpstr>
      <vt:lpstr>Motiv Office</vt:lpstr>
      <vt:lpstr>Prezentace aplikace PowerPoint</vt:lpstr>
      <vt:lpstr>Lipidy (tuky)</vt:lpstr>
      <vt:lpstr>                      Lipidy (tuky)</vt:lpstr>
      <vt:lpstr>Esterifikace</vt:lpstr>
      <vt:lpstr>                     Lipidy (tuky)</vt:lpstr>
      <vt:lpstr>                     Lipidy (tuky)</vt:lpstr>
      <vt:lpstr>                    Funkce tuků</vt:lpstr>
      <vt:lpstr>                    Dělení tuků</vt:lpstr>
      <vt:lpstr>                     Dělení tuků</vt:lpstr>
      <vt:lpstr>                   Rostlinné oleje</vt:lpstr>
      <vt:lpstr>                   Vlastnosti tuků</vt:lpstr>
      <vt:lpstr>        Průmyslové zpracování tuků</vt:lpstr>
      <vt:lpstr>             Princip ztužování tuků</vt:lpstr>
      <vt:lpstr>                          Mýdla</vt:lpstr>
      <vt:lpstr>Princip fungování mýdla</vt:lpstr>
      <vt:lpstr>        Funkce lipidů (shrnutí) </vt:lpstr>
      <vt:lpstr>         Využití tuků (shrnutí)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lada johnova</dc:creator>
  <cp:lastModifiedBy>lada johnova</cp:lastModifiedBy>
  <cp:revision>7</cp:revision>
  <dcterms:created xsi:type="dcterms:W3CDTF">2021-02-08T15:08:10Z</dcterms:created>
  <dcterms:modified xsi:type="dcterms:W3CDTF">2021-02-13T16:23:53Z</dcterms:modified>
</cp:coreProperties>
</file>