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78" r:id="rId3"/>
    <p:sldId id="256" r:id="rId4"/>
    <p:sldId id="257" r:id="rId5"/>
    <p:sldId id="266" r:id="rId6"/>
    <p:sldId id="260" r:id="rId7"/>
    <p:sldId id="272" r:id="rId8"/>
    <p:sldId id="267" r:id="rId9"/>
    <p:sldId id="261" r:id="rId10"/>
    <p:sldId id="269" r:id="rId11"/>
    <p:sldId id="270" r:id="rId12"/>
    <p:sldId id="271" r:id="rId13"/>
    <p:sldId id="273" r:id="rId14"/>
    <p:sldId id="274" r:id="rId15"/>
    <p:sldId id="277" r:id="rId16"/>
    <p:sldId id="275" r:id="rId17"/>
    <p:sldId id="268" r:id="rId18"/>
    <p:sldId id="276" r:id="rId19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C6DF420-F01F-4B37-B209-D7175D294FB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B0AEFD-8D06-41B4-8B8E-A89B44EED23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62070F-5C8B-4C98-B4E2-33401C2FFBC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304AE1-FE50-496F-89A7-9EA40CFAD3A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30C69B-1731-4550-99D2-F5D4502C59BF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40242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540A9CB-B488-475D-B576-CE77532499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409F6F2-A872-4728-B795-99142F1F77B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F5C5A7C6-1FE7-4DDB-A288-3784DE6DDEE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679A60-9286-402D-8AE6-D704CBF016C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7413B6-B7E4-4219-B6C6-4DAA5F37BA5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2DB5B4-798A-4953-9968-6FA387B212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5BF0ACB-D5F7-4A75-AC83-7D8E5A636D1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45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87C6720-64D1-4051-A5DC-8A142264DF3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885CA2-D8FB-4AFF-BE8F-2F30FB819981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8826169-F548-4124-92DD-5E5FAFFDE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5A82DF9-9CE7-4353-9AEC-183922DDCD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E3A637F-ABF0-4F8B-99F5-6EEF61BBD4A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7117DD-74AF-42DE-87DC-2D11EF9DDCFB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7CD0994-7D29-46E3-B5D8-338CC08D2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98F3C13-0E3A-435C-B910-1285AC53F6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4C71D05-B7CF-46C1-9968-5681CD45326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64A2BE-A3E4-4A52-85EC-2B4183056613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CAF310E-2593-459C-B49A-3E49EF66D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3E448E5-9364-4410-A589-8932E7EE1D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E43F6A8-9D95-4B20-8EE0-E27E6F48279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E683D3-6977-4266-A329-637B59CD85BF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00B0843-A315-4C27-84D0-B96E5BEC5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FFA720F-0D26-4AB1-BDB8-79AD15E09A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C987E9A-3758-434B-8694-2ACD3D5617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080354-4149-4B74-9D36-EDFDF6E51C22}" type="slidenum">
              <a:t>15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0954C47-90AA-4396-B303-80C2B4A80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BFE1959-5A26-47A6-A534-02CE4CFA53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F53D381-464F-4757-AC39-9DCDB6853EE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051FC3-3D16-4EC5-95C0-842285F792C7}" type="slidenum">
              <a:t>16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0886BF2-CAAE-4FDD-B507-3AE90F381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8D1397C-1F4F-4609-A3EE-8CDB9605EF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091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094E3E2-205A-4B6C-8CC4-23FA164DABC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3CB50C-71CB-4432-B214-560623A7131E}" type="slidenum">
              <a:t>17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BD89FF5-CDAD-486E-86A2-9932FB00A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CB2D203-3197-43C1-A764-DE4C9810F7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92543DF-6010-462B-8F0B-C9F0D77AA8A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68CB7C-E6DA-4733-93A1-B6E62EC26E46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95D31C3-8B56-4BAB-8486-E6A08D3F1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378FF6D-9250-4822-8F97-F8C959A8C5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125D619-C8B0-494E-A26F-0FB790B8467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38CA72-9A3A-47B5-909E-9662C1092EFE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EB04354-AD1B-4601-AED2-A91D1D97B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226626D-A39E-4062-A8EE-9353739EFB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8FA7505-0843-41CF-9E38-D195BB81597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5DBD00-22FA-4004-BAC3-3406B55CB5B1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3510227-C2C0-434A-827D-5C8AC24CB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29EF428-B120-45A5-A992-A4D685BAC9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94BED3B-80E8-4C89-B0C3-868454C6745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E33ED3-EA0C-40E0-84EE-12994DEA397D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9E6EDF7-FE2D-4365-BF4B-09E5328CD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3FC6C75-F9E5-4DCC-945C-55F0CFECA8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21F769B-58F5-4E70-86AA-866D0083C14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0921DC-8117-4FEF-A858-A04EB82AA384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A39065F-9AF6-475E-92A8-23B53B4A0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4E070C8-4E8C-4E2E-908E-EB5B386BE9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599AA8B-01EB-4D8F-A969-EFF95022610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A9258C-22C0-482C-A746-3F4ABD7A38AF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B490389-7650-4D8F-9767-0F1EFBFBC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E9A67D4-977E-4B77-A01A-F8CC31224A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AB0B910-D97E-405E-83FF-5A718989574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392A57-FB82-435C-8AEB-8648093A362D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69BED88-BFF3-4EBF-B50B-BEF09E03C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236C344-75DB-4473-8F4B-1C56E0AF49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E8C9739-5290-44DD-A264-7525D1DE12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B68BBB-FBE4-4558-AA3C-B579E4809CD4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733D423-333F-42E9-A090-486FA2646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2CC7323-A00F-4F17-8741-DC0DB157AE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A5220-E0DB-4058-B6F6-88C9F80DB99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64A816-EBCE-4B1F-9474-AC88FD3113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7ACFF4-AC5B-4CC8-8AF5-F7740AEF0F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861932-F306-43FB-890E-434356EB43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545783-EB37-4A74-8EAF-D1C53530B4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A01A99-EE44-4450-A518-CC76B62522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16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36425-84F7-44E6-B172-2F64E33D07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2AB22C-534C-4D6D-9CDE-0041BF0038E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9F579F-E20C-4B09-B0BF-548A70EFA2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DDBDEE-EE83-4C8C-8FF9-2C27F4F6D4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DED436-53CE-4F93-999D-509C8A722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4D2D71-8E07-4762-8AE6-A30611D885B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23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3D5BEC-A752-46DA-9EF1-90A970F0CA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3019AB-2171-4F4E-A970-DC3A10D8116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D5E7D2-71A4-47EC-BD88-2B77201D4F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C49ACF-8685-40EC-8BDD-938C50BA37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5A4496-BDAB-4EB1-8904-6576BC8BB6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175791-3386-4502-97E2-E1BE4B130A9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252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8C759-D70B-4DAA-BE52-3875C69BD8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DE0B7E-613D-41C8-BD00-17FFA54A94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2ABD2F-EE02-4FD7-848A-E52022325B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674BED-9119-4669-94C4-44803851D4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0470F0-BEA6-445B-9F73-D6C03006CE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84CADE-2A1D-423F-B411-6871D517BD4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66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6A95B-6797-4E90-B403-D0E211481B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9539E-BC2D-40A1-A224-FFCE9A8549D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813884-2AFE-44AA-AF75-E94461F4B1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8F121A-62F6-4B34-842E-4154C4BC6D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785D71-CAAE-4961-9F88-70E6D3E46F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784465-823F-47A9-B654-E68033C72A4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42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E8018-9D35-4289-B906-4E131F3EC3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CB0D74-67B5-43DB-9393-A03754C054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05710E-CAC0-465F-B74A-EBD54B8212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65F781-F112-4EAC-95D4-CEAEACCEAC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3CFAFE-4AB1-4004-8ED6-530701825D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772EFB-58EC-4C42-AC82-FE7AF1E1E4F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32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36CB5-EC6A-4319-823F-2DBFDB2FF2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3EFEA-4550-43AE-8348-E16DFD252F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BD68B-D7A4-4BFC-BC02-F39904995B3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627CA3-DD5B-407D-BE11-043EB6EA52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EE395A-179F-47B2-B473-0F9C017CA4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AEC8AF-F246-4434-8518-BA9F590C4E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928E2A-E3C8-47FF-8058-968949425A3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64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E528D-4888-4C5D-88A5-D9A58B716C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290237-8D9E-45E2-94AE-59D99FB6BA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B2A390-A611-4904-A749-9A9107230DE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85D36A-11B9-403B-A90F-3E272B4F85B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2614A6-6418-437F-8142-4CA0FCB82FC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B7F517-43DA-4B55-AE42-C11922FCC2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DAD25A8-DCF9-48D7-8054-BED2A7DB79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3E7237-48B7-4141-8896-1B38506E96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F0B0C0-7862-4718-8F96-2F195E1DB7E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1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370F9-8C22-4A8D-8DD8-AC7FB0D16A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EFC8A8-A8F5-4DE4-9D22-6520BD1C28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B79FA7-BB37-4409-B6D1-846E52D1D0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32DA7D-BDF8-47C1-9B6E-B24B2D5CB4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C8ABFD-4215-49E7-BC8D-EE9B92974F4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859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20AF02-DFD3-45BD-B513-074512B216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E104F2-6C6E-4390-AD44-6D288CBDB0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406F60-655F-4A13-ADFC-2690AFA7AA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D85142-A5E7-4DE5-AAAC-43BAEB9E4B5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8457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F17B8-7756-422A-99D6-B9CAC00F6A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EEEFB6-A32F-44AA-A0C6-AD59388AC4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D87DA3-CE30-49CE-B506-63DEC9542B0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2A3CEB-88A4-4E7E-90EB-E69CD7F818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121D8E-ABCC-4DBF-8502-672CE0C468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FF8C18-9D25-4227-9B8E-FCE1942269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C690C6-CA09-4555-BDA9-20B60ADC167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3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3F4DE-544B-4178-A4BC-5682CC0876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E06815-AB95-43F0-B038-FA2807683C9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D1ED79-9AF5-45A0-AC2C-E96BD555A7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50BF96-C442-44AC-AEA8-3E4B3B8EF4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B8E19D-30A9-406C-86A2-AACDA6FECD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1351C2-CD65-4E18-8521-176F7027993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633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2695E-4F2E-4DBD-BD93-8DB1F56D1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B871F15-9A7F-4102-9E5A-34BAA9FB83B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01F3AA-C5EE-4768-8C57-D369218E781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093B0D-7ED5-4478-A937-95580E5E41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BB7BFD-20BC-4520-BC9B-728B5425D5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432570-B7DF-41CB-9B77-C99265BA2E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30F19-750C-4E58-BECE-F5FDC7B451A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16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5140B-594E-46CA-8A26-8B60E0E984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CC2701-1C48-4557-A39A-04B1F069F59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D49AE6-ED09-4339-B759-AF4951EF52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59E7F1-3142-40B5-A6A1-6CD630995A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0C686B-4B64-48CB-99C5-361F9DF294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3C7B5F-106C-4028-96E1-C3C919224A7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610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782B2EA-F522-4809-8F28-9EBD4229CA2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545F2F-0ED2-4DAD-82E8-98FFEF2D45B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03A72D-3FD5-4FE4-8DD0-80EC862BB2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D0F140-7A95-4DF6-A867-3A9ABAFFAC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2A6579-DC9F-4942-9D3F-7822A767C3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760B57-B413-4C39-BF5A-1B259F62299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19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5BF37-C7EC-4B73-879F-6EF391583D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D33A69-73CF-44F4-B4C2-7BB25A78D3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BC2E62-36AC-48D6-ADB5-7A1B5B75BB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884ABA-6C59-4ADC-B979-9632B75080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0446AA-0F17-496E-ADD3-B4ED479BCB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9ADA11-BE76-42B0-9049-0F43E73C5A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70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11513-21BC-4FF2-AD4F-8F9E3AFEDE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7E44E-2ECD-47F4-BCB3-8548611D2A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505615-8480-4327-AC3F-8FD917CDDFF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54152C-C1EF-4A8E-AAEB-BB282C3B71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0B5902-3FCE-4013-AE60-5DE48EF6FE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35CF3F-28CF-416B-B1B7-A0B47AD32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8356B-39FB-4FBA-8338-37EEDEAB1FC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67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6BB8A-1CBD-4716-8FC4-B97747BFF5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779BD0-7393-4688-977D-C4A93BD9D1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05CDAE-E967-4EFB-9793-FA24349FCD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51E6C1-5AE5-4582-AE51-12FCFE3E509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3F307-2A83-4D6D-8375-3C30BA65771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B5FD9C1-312A-4D12-BA4F-11433A2742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74302A2-AD6C-48E1-8D98-F4351C649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360E28-3B8D-4BE4-902D-8AADC3AE7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5DD920-FFD3-4716-8B4E-D974D992B61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28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332FC-34BF-44B9-A459-A1D107541F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8ECD74-1265-43DB-8964-6A3700F4E0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00CCF6-E0B9-4966-B282-A1B4B4CF7C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853DD0-09EF-4FE1-B9FA-7717BFD998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B8A125-B237-4E95-9560-EF7C1ED9261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21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49F3D3-8C5B-4ADE-B2AF-6D45BDBF43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144CD0-8B0E-49BC-AF5F-91DD14153E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1B692C-A223-4554-9161-912BA409AA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478F86-FE0E-4A11-8EDD-170BCEFF81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89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DAB4F-5174-4127-978E-3AC89A6E3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3E9AAB-A053-4959-8E6E-719E1A7FB3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FBF12C-F5A5-40D4-9B28-AAB983630CC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D879DE-4347-4022-BCE4-4BE329BD0C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590F22-FB94-4BAB-A634-C698619C5D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9853DF-29E8-4998-9079-4057F3B5DE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0C5E60-BC99-4ABD-A345-344ADFECE4D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71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729F8-BB75-44AB-AFED-4F10DC9DCC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9F2C77C-032A-4BA5-8832-B18C65E9A9C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1D84AF-FA70-424E-B352-3A05BC184F4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11ABA8-9F12-402D-BED9-7DFC5F08BC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477904-C633-4983-BE47-A0ABD609E3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5D2C7A-1FA4-4703-89D9-0ADB7054E5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0A3713-61C3-430A-AF95-22BFE1F1670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66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8A44E1-63CA-4F46-B98C-24517203E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4F7637-A5FE-4E36-8082-79613C3EEA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789D64-C056-4AA9-93A1-B55E8A1016C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372E1D-499E-446F-88F4-4C51D88D459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452ED4-4449-4F84-AEC3-7838AC92212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CAB06F0-9546-414E-A8B5-3AE5DA5B34B3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59E139-9E59-4E7A-AC9C-02B8620D2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1039EA-0A9A-433C-B38F-544D71A202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9E98E6-8F41-43E0-8F07-03FBB1F98C2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7DBC5B-B1E0-46E7-953D-DA66A7E2D36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366891-40D0-434A-BED1-B45A643667D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0CC8ACE-5307-4B22-9F87-10FE15D2E00A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5280" b="1" i="0" u="none" strike="noStrike" kern="0" cap="none" spc="0" baseline="0">
          <a:solidFill>
            <a:srgbClr val="00008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547DA-789F-45A7-B4EB-A5B511E9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28874-A729-46B8-ADAA-9A115BEA0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8</a:t>
            </a:r>
            <a: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.A Prvky 14. skupiny</a:t>
            </a:r>
            <a:b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Udělejte si výpisky z přiložené prezentace Prvky 14. skupiny.</a:t>
            </a:r>
            <a:b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Písemně do sešitu odpovězte na otázky</a:t>
            </a: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: 1.</a:t>
            </a:r>
            <a:r>
              <a:rPr lang="cs-CZ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Jakým způsobem se zjišťuje tvrdost tužek? 2.Po kom byl nazván fulleren? 3.Co je to cínový mor?</a:t>
            </a:r>
            <a:b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Prvky 14. skupiny</a:t>
            </a:r>
            <a:r>
              <a:rPr lang="cs-CZ" sz="2400" b="1" kern="15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NSimSun" panose="02010609030101010101" pitchFamily="49" charset="-122"/>
                <a:cs typeface="Mangal" panose="02040503050203030202" pitchFamily="18" charset="0"/>
              </a:rPr>
              <a:t>.</a:t>
            </a:r>
            <a: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pptx 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99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BC902-0419-4AC0-B1AA-6CD1906C38FE}"/>
              </a:ext>
            </a:extLst>
          </p:cNvPr>
          <p:cNvSpPr txBox="1"/>
          <p:nvPr/>
        </p:nvSpPr>
        <p:spPr>
          <a:xfrm>
            <a:off x="198150" y="1419359"/>
            <a:ext cx="9684328" cy="36647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Uhlík (C)</a:t>
            </a:r>
            <a:endParaRPr lang="cs-CZ" sz="32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Fulleren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-uměle vyrobená forma uhlíku, ve kterém jsou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atomy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uhlíku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uspořádány tak , že vypadají jako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fotbalový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míč</a:t>
            </a:r>
            <a:endParaRPr lang="cs-CZ" sz="2800" b="1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Použití: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uhlíkové </a:t>
            </a:r>
            <a:r>
              <a:rPr lang="cs-CZ" sz="2800" b="0" i="0" u="none" strike="noStrike" kern="0" cap="none" spc="0" baseline="0" dirty="0" err="1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nanotrubičky</a:t>
            </a: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supravodivé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(v elektrotechnice)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B7E08C-DF53-4131-9E6E-2EA0AFEB0F09}"/>
              </a:ext>
            </a:extLst>
          </p:cNvPr>
          <p:cNvSpPr txBox="1"/>
          <p:nvPr/>
        </p:nvSpPr>
        <p:spPr>
          <a:xfrm>
            <a:off x="2446550" y="482464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513F95-3176-486D-A69B-EC4C1A116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2698" y="3632251"/>
            <a:ext cx="2404919" cy="2903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82AE695-D937-4857-B85D-40663275901F}"/>
              </a:ext>
            </a:extLst>
          </p:cNvPr>
          <p:cNvSpPr txBox="1"/>
          <p:nvPr/>
        </p:nvSpPr>
        <p:spPr>
          <a:xfrm>
            <a:off x="198150" y="1419359"/>
            <a:ext cx="9684328" cy="6094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Uměle vyrobené formy uhlíku: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saze, aktivní uhlí, koks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Saze -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plnidlo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při výrobě pryže, pneumatik, plastů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černý pigment pro výrobu tiskařské černě, tuše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Aktivní uhlí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adsorbuje škodlivé látky – lék proti průjmu,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otravě, filtry do plynových masek i  do digestoří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Koks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se vyrábí v koksárnách karbonizací černého uhlí-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 topení, palivo do vysokých pecí pro výrobu Fe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94318A-D53E-4DC4-AC12-C835D4F7674D}"/>
              </a:ext>
            </a:extLst>
          </p:cNvPr>
          <p:cNvSpPr txBox="1"/>
          <p:nvPr/>
        </p:nvSpPr>
        <p:spPr>
          <a:xfrm>
            <a:off x="2508903" y="492861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C0DA681-357D-42DC-BF24-12BF639C2696}"/>
              </a:ext>
            </a:extLst>
          </p:cNvPr>
          <p:cNvSpPr txBox="1"/>
          <p:nvPr/>
        </p:nvSpPr>
        <p:spPr>
          <a:xfrm>
            <a:off x="198150" y="1450531"/>
            <a:ext cx="9684328" cy="6094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Křemík(Si)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druhý nejrozšířenější prvek v zemské kůře(28%)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jeho nejdůležitější minerál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KŘEMEN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(SiO</a:t>
            </a:r>
            <a:r>
              <a:rPr lang="cs-CZ" sz="16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-modrošedý, křehký, stříbrolesklý, tvrdý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polokov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-odolný proti kyselinám (anorganickým)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-biogenní prvek-u  člověka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v pojivových tkáních, kostech,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kůži, průdušnici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-ve formě SiO</a:t>
            </a:r>
            <a:r>
              <a:rPr lang="cs-CZ" sz="16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 rostlinných buňkách(přesličky)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C2E2DA-F21D-49B0-8BA5-0AD648FA4961}"/>
              </a:ext>
            </a:extLst>
          </p:cNvPr>
          <p:cNvSpPr txBox="1"/>
          <p:nvPr/>
        </p:nvSpPr>
        <p:spPr>
          <a:xfrm>
            <a:off x="2508903" y="492861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472A17-D160-45CD-AFB6-A45A08879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64" y="4533863"/>
            <a:ext cx="2608118" cy="22929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C97E3BA-F308-4AE4-AE7D-5C1A35B0E0A0}"/>
              </a:ext>
            </a:extLst>
          </p:cNvPr>
          <p:cNvSpPr txBox="1"/>
          <p:nvPr/>
        </p:nvSpPr>
        <p:spPr>
          <a:xfrm>
            <a:off x="198150" y="1440143"/>
            <a:ext cx="9684328" cy="6595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Křemík(Si)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Použití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: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Polovodičové elektronické součástky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tranzistory, počítačové čipy, fotovoltaické články,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Ve formě SiO</a:t>
            </a:r>
            <a:r>
              <a:rPr lang="cs-CZ" sz="16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výroba skla porcelánu,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Silikony(</a:t>
            </a:r>
            <a:r>
              <a:rPr lang="cs-CZ" sz="2800" b="0" i="0" u="none" strike="noStrike" kern="0" cap="none" spc="0" baseline="0" dirty="0" err="1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siloxany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 – významné sloučeniny Si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B07985A-FFEA-4BFD-A578-2C9614F6C9A8}"/>
              </a:ext>
            </a:extLst>
          </p:cNvPr>
          <p:cNvSpPr txBox="1"/>
          <p:nvPr/>
        </p:nvSpPr>
        <p:spPr>
          <a:xfrm>
            <a:off x="2508903" y="492861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F20C2C-3091-4A1A-BB2D-3E66C9D1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47" y="1566543"/>
            <a:ext cx="3724118" cy="24859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41389-14A9-4144-A7B7-2AD2F9AC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Polovodičové elektronické součástky</a:t>
            </a:r>
            <a:endParaRPr lang="cs-CZ" sz="4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95161B5-ABE9-4466-94C2-66C192127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23" y="2110703"/>
            <a:ext cx="2170533" cy="237410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76112F-541C-4E86-9A8C-5E58F728F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77" y="2110704"/>
            <a:ext cx="2193041" cy="23741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08E844-16E2-482A-851F-B0C77D05E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54" y="4604523"/>
            <a:ext cx="2153164" cy="25021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C0EEE9A-E3FB-4219-9FD0-7D4C66CFA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1" y="2110704"/>
            <a:ext cx="2193041" cy="23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87D099F-F8A3-4F34-A25E-7B785F244EBF}"/>
              </a:ext>
            </a:extLst>
          </p:cNvPr>
          <p:cNvSpPr txBox="1"/>
          <p:nvPr/>
        </p:nvSpPr>
        <p:spPr>
          <a:xfrm>
            <a:off x="198150" y="1440143"/>
            <a:ext cx="9684328" cy="5594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Cín(Sn)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-vzácný  prvek v zemské kůře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-je nejdůležitější rudou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CÍNOVEC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(kasiterit) SnO</a:t>
            </a: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stříbrolesklý, měkký, kujný, tažný a nízkotavitelný kov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součást slitiny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BRONZ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(slitina cínu a mědi)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-odolný proti korozi a zdravotně nezávadný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Použití: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staniol, je složkou slitin bronzu a pájky (slitina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cínu a olova)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8D5B480-1634-4C63-BE74-66F6DDFF3178}"/>
              </a:ext>
            </a:extLst>
          </p:cNvPr>
          <p:cNvSpPr txBox="1"/>
          <p:nvPr/>
        </p:nvSpPr>
        <p:spPr>
          <a:xfrm>
            <a:off x="2508903" y="492861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DF5E1C3-256F-4878-98D8-E466729FF7B2}"/>
              </a:ext>
            </a:extLst>
          </p:cNvPr>
          <p:cNvSpPr txBox="1"/>
          <p:nvPr/>
        </p:nvSpPr>
        <p:spPr>
          <a:xfrm>
            <a:off x="249384" y="1242715"/>
            <a:ext cx="9684328" cy="31644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         </a:t>
            </a:r>
            <a:endParaRPr lang="cs-CZ" sz="28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CB5E518-F6EA-48B7-A50A-2095C0115836}"/>
              </a:ext>
            </a:extLst>
          </p:cNvPr>
          <p:cNvSpPr txBox="1"/>
          <p:nvPr/>
        </p:nvSpPr>
        <p:spPr>
          <a:xfrm>
            <a:off x="4295941" y="350635"/>
            <a:ext cx="911389" cy="223530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Cín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12652E-BDA5-4873-A4ED-A4B5DEDC8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8" y="1831872"/>
            <a:ext cx="2744786" cy="2575251"/>
          </a:xfrm>
          <a:prstGeom prst="rect">
            <a:avLst/>
          </a:prstGeom>
        </p:spPr>
      </p:pic>
      <p:pic>
        <p:nvPicPr>
          <p:cNvPr id="1026" name="Picture 2" descr="Image result for cínoví vojáčci">
            <a:extLst>
              <a:ext uri="{FF2B5EF4-FFF2-40B4-BE49-F238E27FC236}">
                <a16:creationId xmlns:a16="http://schemas.microsoft.com/office/drawing/2014/main" id="{CDD6C495-D870-4605-B264-FEB42808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35" y="1831872"/>
            <a:ext cx="3440259" cy="257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C0D9600-14EF-4A61-BB7D-0C04ABB75428}"/>
              </a:ext>
            </a:extLst>
          </p:cNvPr>
          <p:cNvSpPr txBox="1"/>
          <p:nvPr/>
        </p:nvSpPr>
        <p:spPr>
          <a:xfrm>
            <a:off x="73459" y="1482919"/>
            <a:ext cx="9684328" cy="4593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Olovo(</a:t>
            </a:r>
            <a:r>
              <a:rPr lang="cs-CZ" sz="2800" b="0" i="0" u="none" strike="noStrike" kern="0" cap="none" spc="0" baseline="0" dirty="0" err="1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Pb</a:t>
            </a:r>
            <a:r>
              <a:rPr lang="cs-CZ" sz="2800" b="0" i="0" u="none" strike="noStrike" kern="0" cap="none" spc="0" baseline="0" dirty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-řídce zastoupen v zemské kůře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stříbrolesklý, měkký, toxický, těžký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lehce tavitelný kov, znám už od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starověku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-je nejdůležitější minerál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GALENIT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0" i="0" u="none" strike="noStrike" kern="0" cap="none" spc="0" baseline="0" dirty="0" err="1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PbO</a:t>
            </a:r>
            <a:endParaRPr lang="cs-CZ" sz="16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Použití: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pro výrobu střeliva,,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olověné akumulátory, olověné sklo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Slitina s cínem -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PÁJKA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E6ABFC-CE82-400E-976C-D4E07078A180}"/>
              </a:ext>
            </a:extLst>
          </p:cNvPr>
          <p:cNvSpPr txBox="1"/>
          <p:nvPr/>
        </p:nvSpPr>
        <p:spPr>
          <a:xfrm>
            <a:off x="2508903" y="492861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BE0A25-2651-484B-B240-218CD6AFE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53" y="4507308"/>
            <a:ext cx="2700914" cy="2101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2CAE84B3-C016-4741-A8B9-239A49CD4A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1949043"/>
            <a:ext cx="9071643" cy="2832116"/>
          </a:xfrm>
        </p:spPr>
        <p:txBody>
          <a:bodyPr/>
          <a:lstStyle/>
          <a:p>
            <a:pPr lvl="0"/>
            <a:r>
              <a:rPr lang="cs-CZ" sz="8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Prvky 14.skupiny</a:t>
            </a: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A837D64D-B1D0-462C-8A25-AC6DFA8F3DF6}"/>
              </a:ext>
            </a:extLst>
          </p:cNvPr>
          <p:cNvSpPr txBox="1"/>
          <p:nvPr/>
        </p:nvSpPr>
        <p:spPr>
          <a:xfrm>
            <a:off x="1836179" y="4974582"/>
            <a:ext cx="6407996" cy="1081076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Ing.L.Johnová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ZŠ Lom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DFD15F3-9C76-4B26-8DF3-1726187A199C}"/>
              </a:ext>
            </a:extLst>
          </p:cNvPr>
          <p:cNvSpPr txBox="1"/>
          <p:nvPr/>
        </p:nvSpPr>
        <p:spPr>
          <a:xfrm>
            <a:off x="2160013" y="350635"/>
            <a:ext cx="5183267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B9AD04D-5850-46C2-918F-C018131D5A2B}"/>
              </a:ext>
            </a:extLst>
          </p:cNvPr>
          <p:cNvGrpSpPr/>
          <p:nvPr/>
        </p:nvGrpSpPr>
        <p:grpSpPr>
          <a:xfrm>
            <a:off x="276843" y="1399681"/>
            <a:ext cx="9574189" cy="5581442"/>
            <a:chOff x="276843" y="1399681"/>
            <a:chExt cx="9574189" cy="5581442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B3841E2-9F10-4329-83F9-B7A2A568E179}"/>
                </a:ext>
              </a:extLst>
            </p:cNvPr>
            <p:cNvGrpSpPr/>
            <p:nvPr/>
          </p:nvGrpSpPr>
          <p:grpSpPr>
            <a:xfrm>
              <a:off x="276843" y="1399681"/>
              <a:ext cx="1046869" cy="5566684"/>
              <a:chOff x="276843" y="1399681"/>
              <a:chExt cx="1046869" cy="5566684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78C915EF-2275-4BA7-B244-B872CB425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 l="765" t="1311" r="765" b="1311"/>
              <a:stretch>
                <a:fillRect/>
              </a:stretch>
            </p:blipFill>
            <p:spPr>
              <a:xfrm>
                <a:off x="283317" y="1399681"/>
                <a:ext cx="1040395" cy="579601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prstDash val="solid"/>
                <a:miter/>
              </a:ln>
            </p:spPr>
          </p:pic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EA9457A2-41FA-4BE5-94EF-C4958BFAC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276843" y="2026804"/>
                <a:ext cx="1042196" cy="4939561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prstDash val="solid"/>
                <a:miter/>
              </a:ln>
            </p:spPr>
          </p:pic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E68019F5-48A5-4F1B-AECE-34F888B9FC08}"/>
                </a:ext>
              </a:extLst>
            </p:cNvPr>
            <p:cNvGrpSpPr/>
            <p:nvPr/>
          </p:nvGrpSpPr>
          <p:grpSpPr>
            <a:xfrm>
              <a:off x="6698876" y="1399681"/>
              <a:ext cx="3152156" cy="4862879"/>
              <a:chOff x="6698876" y="1399681"/>
              <a:chExt cx="3152156" cy="4862879"/>
            </a:xfrm>
          </p:grpSpPr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B5EE9819-6712-4283-A036-197AFE2E8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 t="1311" r="257" b="1311"/>
              <a:stretch>
                <a:fillRect/>
              </a:stretch>
            </p:blipFill>
            <p:spPr>
              <a:xfrm>
                <a:off x="6702122" y="1399681"/>
                <a:ext cx="3140278" cy="576355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prstDash val="solid"/>
                <a:miter/>
              </a:ln>
            </p:spPr>
          </p:pic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A1C1B7B4-17DD-40B8-8F78-3C754BFEC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6698876" y="2030041"/>
                <a:ext cx="3152156" cy="4232519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prstDash val="solid"/>
                <a:miter/>
              </a:ln>
            </p:spPr>
          </p:pic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D5571B4-2B41-456B-B78B-CFBD1E729CC4}"/>
                </a:ext>
              </a:extLst>
            </p:cNvPr>
            <p:cNvGrpSpPr/>
            <p:nvPr/>
          </p:nvGrpSpPr>
          <p:grpSpPr>
            <a:xfrm>
              <a:off x="1383121" y="3507117"/>
              <a:ext cx="5237993" cy="3474006"/>
              <a:chOff x="1383121" y="3507117"/>
              <a:chExt cx="5237993" cy="3474006"/>
            </a:xfrm>
          </p:grpSpPr>
          <p:pic>
            <p:nvPicPr>
              <p:cNvPr id="11" name="Obrázek 10">
                <a:extLst>
                  <a:ext uri="{FF2B5EF4-FFF2-40B4-BE49-F238E27FC236}">
                    <a16:creationId xmlns:a16="http://schemas.microsoft.com/office/drawing/2014/main" id="{C7643BAD-88A8-4105-B078-EA1384BF1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/>
                <a:alphaModFix/>
              </a:blip>
              <a:srcRect l="153" t="1311" r="379" b="1311"/>
              <a:stretch>
                <a:fillRect/>
              </a:stretch>
            </p:blipFill>
            <p:spPr>
              <a:xfrm>
                <a:off x="1404719" y="3507117"/>
                <a:ext cx="5216395" cy="579958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prstDash val="solid"/>
                <a:miter/>
              </a:ln>
            </p:spPr>
          </p:pic>
          <p:pic>
            <p:nvPicPr>
              <p:cNvPr id="12" name="Obrázek 11">
                <a:extLst>
                  <a:ext uri="{FF2B5EF4-FFF2-40B4-BE49-F238E27FC236}">
                    <a16:creationId xmlns:a16="http://schemas.microsoft.com/office/drawing/2014/main" id="{DCD6CF42-46AC-4E2A-BB4B-CF9D22CFB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383121" y="4145761"/>
                <a:ext cx="5230075" cy="283536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91E0C94-2349-48CD-B7F3-52BE6864A3AF}"/>
              </a:ext>
            </a:extLst>
          </p:cNvPr>
          <p:cNvSpPr txBox="1"/>
          <p:nvPr/>
        </p:nvSpPr>
        <p:spPr>
          <a:xfrm>
            <a:off x="554400" y="1242715"/>
            <a:ext cx="8853175" cy="5594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PSP( dříve skupina IV. A)-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dříve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TETRELY</a:t>
            </a:r>
            <a:endParaRPr lang="cs-CZ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mají ve valenční elektronové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slupce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čtyři valenční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elektrony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uhlík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křemík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(Si)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germanium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(Ge)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cín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(Sn)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olovo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(Pb)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flerovium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(Fl) – radioaktivní uměle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ytvořený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C - je nekov,  Si, Ge – polokovy, Sn,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Pb - kovy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59FB87C-E4F4-43EE-A1DC-99812EF1665E}"/>
              </a:ext>
            </a:extLst>
          </p:cNvPr>
          <p:cNvSpPr txBox="1"/>
          <p:nvPr/>
        </p:nvSpPr>
        <p:spPr>
          <a:xfrm>
            <a:off x="2380192" y="359596"/>
            <a:ext cx="4568607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7A1B59D-3F62-41CB-9FCF-7676C4F65CCF}"/>
              </a:ext>
            </a:extLst>
          </p:cNvPr>
          <p:cNvSpPr txBox="1"/>
          <p:nvPr/>
        </p:nvSpPr>
        <p:spPr>
          <a:xfrm>
            <a:off x="554400" y="1242715"/>
            <a:ext cx="9005239" cy="65951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i="0" u="none" strike="noStrike" kern="0" cap="none" spc="0" baseline="0" dirty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Uhlík (C)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biogenní prvek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-součástí všech živých organismů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nekov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 přírodě se vyskytuje volný i vázaný ve          sloučeninách –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CO</a:t>
            </a:r>
            <a:r>
              <a:rPr lang="cs-CZ" sz="16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</a:t>
            </a:r>
            <a:r>
              <a:rPr lang="cs-CZ" sz="16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součást ovzduší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</a:t>
            </a:r>
            <a:r>
              <a:rPr lang="cs-CZ" sz="24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uhličitany –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tvoří nerosty (kalcit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magnezit, siderit)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-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součást fosilních paliv –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uhlí, ropa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zemní plyn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</a:t>
            </a:r>
            <a:endParaRPr lang="cs-CZ" sz="2800" b="0" i="0" u="none" strike="noStrike" kern="0" cap="none" spc="0" baseline="0" dirty="0">
              <a:solidFill>
                <a:srgbClr val="5B9BD5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5DACBD-2670-4EF5-8405-187F18C7AFB6}"/>
              </a:ext>
            </a:extLst>
          </p:cNvPr>
          <p:cNvSpPr txBox="1"/>
          <p:nvPr/>
        </p:nvSpPr>
        <p:spPr>
          <a:xfrm>
            <a:off x="2467334" y="350635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F5A9B1-8AD4-4AC2-BAFA-A993BB0C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8" y="3878984"/>
            <a:ext cx="2055469" cy="18983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5509FC2-D6A0-4F35-8A9F-29BB82C6D4B3}"/>
              </a:ext>
            </a:extLst>
          </p:cNvPr>
          <p:cNvSpPr txBox="1"/>
          <p:nvPr/>
        </p:nvSpPr>
        <p:spPr>
          <a:xfrm>
            <a:off x="554400" y="1242715"/>
            <a:ext cx="9005239" cy="80961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Volný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se v přírodě vyskytuje ve formě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3 izotopů: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nejstabilnějším izotopem </a:t>
            </a:r>
            <a:r>
              <a:rPr lang="cs-CZ" sz="16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12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6 neutronů(</a:t>
            </a:r>
            <a:r>
              <a:rPr lang="cs-CZ" sz="20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98.89% C)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méně významný </a:t>
            </a:r>
            <a:r>
              <a:rPr lang="cs-CZ" sz="16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13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7 neutronů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nestabilní radioaktivní izotop </a:t>
            </a:r>
            <a:r>
              <a:rPr lang="cs-CZ" sz="20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14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8 neutronů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</a:t>
            </a:r>
            <a:endParaRPr lang="cs-CZ" sz="2800" b="0" i="0" u="none" strike="noStrike" kern="0" cap="none" spc="0" baseline="0" dirty="0">
              <a:solidFill>
                <a:srgbClr val="5B9BD5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53C9135-8BA4-40E3-8CFD-0959DA34A125}"/>
              </a:ext>
            </a:extLst>
          </p:cNvPr>
          <p:cNvSpPr txBox="1"/>
          <p:nvPr/>
        </p:nvSpPr>
        <p:spPr>
          <a:xfrm>
            <a:off x="2467334" y="350635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CEEBDE-3227-401C-A3B4-194580E8F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9052" y="934747"/>
            <a:ext cx="3210792" cy="8220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19AC0D6-5C0C-4EF5-8D87-5DF9ED5A329E}"/>
              </a:ext>
            </a:extLst>
          </p:cNvPr>
          <p:cNvSpPr txBox="1"/>
          <p:nvPr/>
        </p:nvSpPr>
        <p:spPr>
          <a:xfrm>
            <a:off x="198150" y="1325843"/>
            <a:ext cx="9684328" cy="45228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Uhlík (C)</a:t>
            </a:r>
            <a:endParaRPr lang="cs-CZ" sz="32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Vyskytuje se ve </a:t>
            </a:r>
            <a:r>
              <a:rPr lang="cs-CZ" sz="32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3 formách</a:t>
            </a: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tuha(grafit)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- diamant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- fulleren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 se liší vlastnostmi- rozdílné uspořádání atomů uhlíku)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D51C5A-C07D-4547-AC2D-B5088A917155}"/>
              </a:ext>
            </a:extLst>
          </p:cNvPr>
          <p:cNvSpPr txBox="1"/>
          <p:nvPr/>
        </p:nvSpPr>
        <p:spPr>
          <a:xfrm>
            <a:off x="2446550" y="482464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F672E8-1BE9-456F-B7B3-8D31361D3216}"/>
              </a:ext>
            </a:extLst>
          </p:cNvPr>
          <p:cNvSpPr txBox="1"/>
          <p:nvPr/>
        </p:nvSpPr>
        <p:spPr>
          <a:xfrm>
            <a:off x="365125" y="1704107"/>
            <a:ext cx="9715500" cy="46471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Uhlík (C)</a:t>
            </a:r>
            <a:endParaRPr lang="cs-CZ" sz="2800" b="1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Tuha (grafit)</a:t>
            </a: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přírodní modifikace 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uhlíku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-černá,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měkká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látka (výroba tužek)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vede elektrický proud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      </a:t>
            </a:r>
            <a:endParaRPr lang="cs-CZ" sz="28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Použití: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výroba elektrod, tavící kelímky,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Moderátor 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(zpomalovač neutronů)</a:t>
            </a: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jaderných reaktorech,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azadlo ložisek)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C716CF4-E56F-40AC-B49E-B411C3B30A8F}"/>
              </a:ext>
            </a:extLst>
          </p:cNvPr>
          <p:cNvSpPr txBox="1"/>
          <p:nvPr/>
        </p:nvSpPr>
        <p:spPr>
          <a:xfrm>
            <a:off x="2467334" y="350635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47863C-5A2A-4A77-ADF0-EFB82D428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95" y="4720545"/>
            <a:ext cx="2544478" cy="1630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4470B50-FC72-499D-B8DD-BDCF89B40E71}"/>
              </a:ext>
            </a:extLst>
          </p:cNvPr>
          <p:cNvSpPr txBox="1"/>
          <p:nvPr/>
        </p:nvSpPr>
        <p:spPr>
          <a:xfrm>
            <a:off x="198148" y="1367404"/>
            <a:ext cx="9684328" cy="36647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Uhlík (C)</a:t>
            </a:r>
            <a:endParaRPr lang="cs-CZ" sz="32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Diamant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bezbarvá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forma uhlíku </a:t>
            </a:r>
            <a:endParaRPr lang="cs-CZ" sz="28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nejtvrdší přírodní látka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nevede elektrický proud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Použití: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šperkařství,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technické diamanty – řezné,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rtné a brusné nástroje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8A7F5E8-170B-4B41-90C1-0C9D4B1A396F}"/>
              </a:ext>
            </a:extLst>
          </p:cNvPr>
          <p:cNvSpPr txBox="1"/>
          <p:nvPr/>
        </p:nvSpPr>
        <p:spPr>
          <a:xfrm>
            <a:off x="2446550" y="482464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14. skupiny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502E43-43D2-4B17-98BA-4BC445FCD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4389" y="1788021"/>
            <a:ext cx="2208790" cy="3459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techpo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732</Words>
  <Application>Microsoft Office PowerPoint</Application>
  <PresentationFormat>Vlastní</PresentationFormat>
  <Paragraphs>145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Albany</vt:lpstr>
      <vt:lpstr>Arial</vt:lpstr>
      <vt:lpstr>Calibri</vt:lpstr>
      <vt:lpstr>Comic Sans MS</vt:lpstr>
      <vt:lpstr>Helvetica</vt:lpstr>
      <vt:lpstr>Liberation Serif</vt:lpstr>
      <vt:lpstr>Times New Roman</vt:lpstr>
      <vt:lpstr>Výchozí</vt:lpstr>
      <vt:lpstr>lyt techpoly</vt:lpstr>
      <vt:lpstr>Prezentace aplikace PowerPoint</vt:lpstr>
      <vt:lpstr>Prvky 14.skupiny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Polovodičové elektronické součástky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alkalických zemin</dc:title>
  <dc:creator>Lada</dc:creator>
  <cp:lastModifiedBy>lada johnova</cp:lastModifiedBy>
  <cp:revision>162</cp:revision>
  <dcterms:created xsi:type="dcterms:W3CDTF">2010-07-10T16:20:51Z</dcterms:created>
  <dcterms:modified xsi:type="dcterms:W3CDTF">2021-02-13T21:43:36Z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