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61" r:id="rId6"/>
    <p:sldId id="260" r:id="rId7"/>
    <p:sldId id="262" r:id="rId8"/>
    <p:sldId id="259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0B2BF3-C16E-49C8-AC97-72133C3CB8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A85B201-1F8A-44D5-A3C2-501586FEAB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D2A980-8B7D-4438-B67B-9C77BFDC0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9D34-49DC-4CA7-BA4B-6B9D1D2B5B6C}" type="datetimeFigureOut">
              <a:rPr lang="cs-CZ" smtClean="0"/>
              <a:t>13. 2. 2021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510252-7F30-4503-83FF-7FE323D58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86516A-833C-455D-B3BF-FA58228AB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7B66-87D8-473F-8221-AC58673575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66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C69B0B-39A1-4D5A-AC29-323D9FF62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7924E0A-84A3-4916-A49B-5DCA3AEC4C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E9DF138-DF81-4CFD-B1DC-F2589A005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9D34-49DC-4CA7-BA4B-6B9D1D2B5B6C}" type="datetimeFigureOut">
              <a:rPr lang="cs-CZ" smtClean="0"/>
              <a:t>13. 2. 2021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4E7FB2-449E-410B-BAD7-EEFA4C0C2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F395EA-9062-4413-B711-F860502FE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7B66-87D8-473F-8221-AC58673575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989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0D01D4E-2998-4D71-92E0-C4663108EE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F4226CD-A791-405A-845C-DB5824590E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E25BA1-8D78-4967-BC83-D00FCAB91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9D34-49DC-4CA7-BA4B-6B9D1D2B5B6C}" type="datetimeFigureOut">
              <a:rPr lang="cs-CZ" smtClean="0"/>
              <a:t>13. 2. 2021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7BD517-738D-44AD-B244-7F026F876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B4CC18-B615-48FC-8302-326EF09F1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7B66-87D8-473F-8221-AC58673575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3728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12391D-11B4-42A1-AA4D-848E1D793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1C11E6-9508-4160-AA70-9C94B5300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E4A0E6-3241-4CF4-9645-F726F2B89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9D34-49DC-4CA7-BA4B-6B9D1D2B5B6C}" type="datetimeFigureOut">
              <a:rPr lang="cs-CZ" smtClean="0"/>
              <a:t>13. 2. 2021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249CF9A-B9B2-4FC2-9DAF-32A8B7A86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B52377-D2CB-4A63-889C-587AF3745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7B66-87D8-473F-8221-AC58673575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372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2A66B0-240F-4A47-AC67-F18CA43F7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93C4F6F-8DC3-4B20-AEE5-76EE701E02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E36496-006B-4626-A0D3-5FD91757B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9D34-49DC-4CA7-BA4B-6B9D1D2B5B6C}" type="datetimeFigureOut">
              <a:rPr lang="cs-CZ" smtClean="0"/>
              <a:t>13. 2. 2021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F025E8-2333-40E0-87D3-2F5E04D23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9302C4-D7E4-4D33-883C-F0E4FCAB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7B66-87D8-473F-8221-AC58673575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419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CCB605-D89C-464B-93C0-C475B92DC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D0B414-F6EB-49C2-AC6E-87C73F7215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8775EF4-E119-4FD8-BE39-BE2AC7D5BD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F36297F-1CCF-4AC3-81E7-CEFF8A92E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9D34-49DC-4CA7-BA4B-6B9D1D2B5B6C}" type="datetimeFigureOut">
              <a:rPr lang="cs-CZ" smtClean="0"/>
              <a:t>13. 2. 2021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DC85AAE-C55D-4398-B9BE-19774E82F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8A317E7-D3A8-42CA-BB84-DD2B13003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7B66-87D8-473F-8221-AC58673575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62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62084D-2109-4354-BCF5-95266999E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F02F267-9863-44E6-94B9-8032B6970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2AF3FA6-CF38-432C-BDCE-D65ABD0D4F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5EABDD9-F7EC-4E01-9FF4-EB7D24C06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4F87545-D61C-4822-909D-78DE11B78C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38ADF68-D3DF-4D6E-925E-A18BEA40C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9D34-49DC-4CA7-BA4B-6B9D1D2B5B6C}" type="datetimeFigureOut">
              <a:rPr lang="cs-CZ" smtClean="0"/>
              <a:t>13. 2. 2021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4E3BF56-3CB4-4FF2-9757-29DE71AD9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0EF5EB3-6ACD-461D-BFD2-6C467449D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7B66-87D8-473F-8221-AC58673575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349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2E1E56-D478-423A-8D98-95827E611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FFD675B-D3B5-4D69-BD10-85DB7CAB1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9D34-49DC-4CA7-BA4B-6B9D1D2B5B6C}" type="datetimeFigureOut">
              <a:rPr lang="cs-CZ" smtClean="0"/>
              <a:t>13. 2. 2021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B5D1664-87F8-4769-886D-503086A64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36B6DD0-01D2-4C14-95B8-18D6BF211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7B66-87D8-473F-8221-AC58673575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9680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4DC5A40-CBEF-4DA4-B305-DCD1116A5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9D34-49DC-4CA7-BA4B-6B9D1D2B5B6C}" type="datetimeFigureOut">
              <a:rPr lang="cs-CZ" smtClean="0"/>
              <a:t>13. 2. 2021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01F039-6619-47B6-82F9-544810134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4902584-E053-4498-A2D2-E5A3AC4D4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7B66-87D8-473F-8221-AC58673575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0673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31FF16-28E8-42A1-AB7F-61062E9AA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7E921E-969A-4788-BB64-7A2303331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ECF41F1-8AA9-4EC3-8AB8-714078FA1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E589220-90AB-46EE-B57F-4035EBAEE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9D34-49DC-4CA7-BA4B-6B9D1D2B5B6C}" type="datetimeFigureOut">
              <a:rPr lang="cs-CZ" smtClean="0"/>
              <a:t>13. 2. 2021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5FD80BE-0B41-4DAD-A0A1-3548A3F51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69AFFA7-0876-45A6-9825-5F6EA8191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7B66-87D8-473F-8221-AC58673575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100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93AF53-21EA-485E-BBA9-5FD3345CF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45F1734-425C-4E5A-8DB6-2B6C620AA6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8629DD4-591A-4524-BD14-B28F867B3F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D9DEF7E-196E-4375-BA70-BAF846EED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9D34-49DC-4CA7-BA4B-6B9D1D2B5B6C}" type="datetimeFigureOut">
              <a:rPr lang="cs-CZ" smtClean="0"/>
              <a:t>13. 2. 2021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156B27E-D2F9-4B15-B35F-F712799C3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6760D73-65B8-4579-8777-B02CBB24E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7B66-87D8-473F-8221-AC58673575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9264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4DC1C9B-70E6-4A08-A6DE-7C152D738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8552FFB-7E36-4D3C-9ED8-DFF058AD67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B343FB-19B2-457E-83F1-665B4543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69D34-49DC-4CA7-BA4B-6B9D1D2B5B6C}" type="datetimeFigureOut">
              <a:rPr lang="cs-CZ" smtClean="0"/>
              <a:t>13. 2. 2021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0A38FCF-7CAF-42EA-8CA9-1BD180F015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69462C-4C2D-4688-9F47-11F33B537A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77B66-87D8-473F-8221-AC58673575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8398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448D93-1266-4FA1-ACD1-B33980B6F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5CD71B-167D-4EBD-9154-6F6C12F1D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6.A Podkme</a:t>
            </a:r>
            <a:r>
              <a:rPr lang="cs-CZ" kern="150" dirty="0"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n - Obratlovci</a:t>
            </a:r>
            <a:br>
              <a:rPr lang="cs-CZ" sz="28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</a:br>
            <a:r>
              <a:rPr lang="cs-CZ" sz="28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Udělejte si výpisky z přiložené prezentace Podkme</a:t>
            </a:r>
            <a:r>
              <a:rPr lang="cs-CZ" kern="150" dirty="0"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n - Obratlovci</a:t>
            </a:r>
            <a:r>
              <a:rPr lang="cs-CZ" sz="28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.</a:t>
            </a:r>
            <a:br>
              <a:rPr lang="cs-CZ" sz="28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</a:br>
            <a:r>
              <a:rPr lang="cs-CZ" sz="28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Písemně do sešitu odpovězte na otázku</a:t>
            </a:r>
            <a:r>
              <a:rPr lang="cs-CZ" sz="2800" kern="150" dirty="0"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: </a:t>
            </a:r>
            <a:r>
              <a:rPr lang="cs-CZ" kern="150" dirty="0"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Jak se </a:t>
            </a:r>
            <a:r>
              <a:rPr lang="cs-CZ" kern="150"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rozmnožují obratlovci?</a:t>
            </a:r>
            <a:br>
              <a:rPr lang="cs-CZ" sz="28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</a:br>
            <a:r>
              <a:rPr lang="cs-CZ" sz="28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Podkme</a:t>
            </a:r>
            <a:r>
              <a:rPr lang="cs-CZ" kern="150" dirty="0"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n - Obratlovci</a:t>
            </a:r>
            <a:r>
              <a:rPr lang="cs-CZ" sz="2800" b="1" kern="15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NSimSun" panose="02010609030101010101" pitchFamily="49" charset="-122"/>
                <a:cs typeface="Mangal" panose="02040503050203030202" pitchFamily="18" charset="0"/>
              </a:rPr>
              <a:t>.</a:t>
            </a:r>
            <a:r>
              <a:rPr lang="cs-CZ" sz="28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pptx 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9056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0675F3-8E9B-4ECA-9C50-825F4698FE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000" dirty="0">
                <a:solidFill>
                  <a:srgbClr val="355E00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Kmen - Strunatci</a:t>
            </a:r>
            <a:br>
              <a:rPr lang="cs-CZ" sz="6000" dirty="0">
                <a:solidFill>
                  <a:srgbClr val="355E00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1A1774F-6B3A-4A10-BF2A-456752AFBE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70201"/>
            <a:ext cx="9144000" cy="2387600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Comic Sans MS" pitchFamily="66"/>
              </a:rPr>
              <a:t>Podkmen - Obratlovci</a:t>
            </a:r>
            <a:endParaRPr lang="cs-CZ" sz="3200" b="1" dirty="0"/>
          </a:p>
        </p:txBody>
      </p:sp>
      <p:sp>
        <p:nvSpPr>
          <p:cNvPr id="4" name="TextShape 2">
            <a:extLst>
              <a:ext uri="{FF2B5EF4-FFF2-40B4-BE49-F238E27FC236}">
                <a16:creationId xmlns:a16="http://schemas.microsoft.com/office/drawing/2014/main" id="{817AF5B7-6D29-4129-825B-367104F54286}"/>
              </a:ext>
            </a:extLst>
          </p:cNvPr>
          <p:cNvSpPr txBox="1"/>
          <p:nvPr/>
        </p:nvSpPr>
        <p:spPr>
          <a:xfrm>
            <a:off x="1836313" y="4943408"/>
            <a:ext cx="8397015" cy="952647"/>
          </a:xfrm>
          <a:prstGeom prst="rect">
            <a:avLst/>
          </a:prstGeom>
          <a:solidFill>
            <a:srgbClr val="FFFF00"/>
          </a:solidFill>
          <a:ln cap="flat">
            <a:noFill/>
          </a:ln>
        </p:spPr>
        <p:txBody>
          <a:bodyPr vert="horz" wrap="square" lIns="90004" tIns="44997" rIns="90004" bIns="44997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-1" baseline="0" dirty="0" err="1">
                <a:solidFill>
                  <a:srgbClr val="2A6099"/>
                </a:solidFill>
                <a:uFillTx/>
                <a:latin typeface="Comic Sans MS"/>
              </a:rPr>
              <a:t>Ing.L.Johnová</a:t>
            </a:r>
            <a:endParaRPr lang="cs-CZ" sz="2800" b="0" i="0" u="none" strike="noStrike" kern="1200" cap="none" spc="-1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-1" baseline="0" dirty="0">
                <a:solidFill>
                  <a:srgbClr val="2A6099"/>
                </a:solidFill>
                <a:uFillTx/>
                <a:latin typeface="Comic Sans MS"/>
              </a:rPr>
              <a:t>ZŠ Lom</a:t>
            </a:r>
            <a:endParaRPr lang="cs-CZ" sz="2800" b="0" i="0" u="none" strike="noStrike" kern="1200" cap="none" spc="-1" baseline="0" dirty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30445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501315-07FD-4697-AC03-E7CEE08BC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rgbClr val="355E00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                 </a:t>
            </a:r>
            <a:r>
              <a:rPr lang="cs-CZ" sz="4400" b="1" dirty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Podkmen - obratlovci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B92A13-443C-46F9-9D24-06E68DCA6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b="1" dirty="0">
                <a:latin typeface="Comic Sans MS" panose="030F0702030302020204" pitchFamily="66" charset="0"/>
              </a:rPr>
              <a:t>obratlovci </a:t>
            </a:r>
            <a:r>
              <a:rPr lang="cs-CZ" dirty="0">
                <a:latin typeface="Comic Sans MS" panose="030F0702030302020204" pitchFamily="66" charset="0"/>
              </a:rPr>
              <a:t>je nejpočetnější  skupina kmene </a:t>
            </a:r>
            <a:r>
              <a:rPr lang="cs-CZ" b="1" dirty="0">
                <a:latin typeface="Comic Sans MS" panose="030F0702030302020204" pitchFamily="66" charset="0"/>
              </a:rPr>
              <a:t>strunatců</a:t>
            </a:r>
          </a:p>
          <a:p>
            <a:pPr>
              <a:buFontTx/>
              <a:buChar char="-"/>
            </a:pPr>
            <a:r>
              <a:rPr lang="cs-CZ" dirty="0">
                <a:latin typeface="Comic Sans MS" panose="030F0702030302020204" pitchFamily="66" charset="0"/>
              </a:rPr>
              <a:t>vyskytují se ve vodě, na souši, ve vzduchu a také 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  od rovníku k pólu</a:t>
            </a:r>
          </a:p>
          <a:p>
            <a:pPr marL="0" indent="0">
              <a:buNone/>
            </a:pPr>
            <a:endParaRPr lang="cs-CZ" dirty="0">
              <a:latin typeface="Comic Sans MS" panose="030F0702030302020204" pitchFamily="66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094B8A8-4472-487B-AC70-FB4638A95A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480368" y="2355502"/>
            <a:ext cx="2506755" cy="4375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39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8B7E2C-2CC1-4739-895D-2A175B7D5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                 </a:t>
            </a:r>
            <a:r>
              <a:rPr lang="cs-CZ" b="1" dirty="0">
                <a:solidFill>
                  <a:srgbClr val="FF0000"/>
                </a:solidFill>
                <a:latin typeface="Comic Sans MS" panose="030F0702030302020204" pitchFamily="66" charset="0"/>
              </a:rPr>
              <a:t>Znaky obratlovců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270281-0B60-47E7-A38B-D31DF16DF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462962" cy="4726250"/>
          </a:xfrm>
        </p:spPr>
        <p:txBody>
          <a:bodyPr/>
          <a:lstStyle/>
          <a:p>
            <a:pPr>
              <a:buFontTx/>
              <a:buChar char="-"/>
            </a:pPr>
            <a:r>
              <a:rPr lang="cs-CZ" b="1" dirty="0">
                <a:latin typeface="Comic Sans MS" panose="030F0702030302020204" pitchFamily="66" charset="0"/>
              </a:rPr>
              <a:t>vnitřní kostra </a:t>
            </a:r>
            <a:r>
              <a:rPr lang="cs-CZ" dirty="0">
                <a:latin typeface="Comic Sans MS" panose="030F0702030302020204" pitchFamily="66" charset="0"/>
              </a:rPr>
              <a:t>– je tvořena kostěnou nebo 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  chrupavčitou tkání u kruhoústých, paryb 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  a chrupavčitých ryb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- osu kostry tvoří </a:t>
            </a:r>
            <a:r>
              <a:rPr lang="cs-CZ" b="1" dirty="0">
                <a:latin typeface="Comic Sans MS" panose="030F0702030302020204" pitchFamily="66" charset="0"/>
              </a:rPr>
              <a:t>páteř</a:t>
            </a:r>
            <a:r>
              <a:rPr lang="cs-CZ" dirty="0">
                <a:latin typeface="Comic Sans MS" panose="030F0702030302020204" pitchFamily="66" charset="0"/>
              </a:rPr>
              <a:t> složená z </a:t>
            </a:r>
            <a:r>
              <a:rPr lang="cs-CZ" b="1" dirty="0">
                <a:latin typeface="Comic Sans MS" panose="030F0702030302020204" pitchFamily="66" charset="0"/>
              </a:rPr>
              <a:t>obratlů,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 </a:t>
            </a:r>
            <a:r>
              <a:rPr lang="cs-CZ" dirty="0">
                <a:latin typeface="Comic Sans MS" panose="030F0702030302020204" pitchFamily="66" charset="0"/>
              </a:rPr>
              <a:t> ochrana </a:t>
            </a:r>
            <a:r>
              <a:rPr lang="cs-CZ" b="1" dirty="0">
                <a:latin typeface="Comic Sans MS" panose="030F0702030302020204" pitchFamily="66" charset="0"/>
              </a:rPr>
              <a:t>míchy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- z páteře vyrůstají </a:t>
            </a:r>
            <a:r>
              <a:rPr lang="cs-CZ" b="1" dirty="0">
                <a:latin typeface="Comic Sans MS" panose="030F0702030302020204" pitchFamily="66" charset="0"/>
              </a:rPr>
              <a:t>žebra – </a:t>
            </a:r>
            <a:r>
              <a:rPr lang="cs-CZ" dirty="0">
                <a:latin typeface="Comic Sans MS" panose="030F0702030302020204" pitchFamily="66" charset="0"/>
              </a:rPr>
              <a:t>tvoří</a:t>
            </a:r>
            <a:r>
              <a:rPr lang="cs-CZ" b="1" dirty="0">
                <a:latin typeface="Comic Sans MS" panose="030F0702030302020204" pitchFamily="66" charset="0"/>
              </a:rPr>
              <a:t> hrudník,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 </a:t>
            </a:r>
            <a:r>
              <a:rPr lang="cs-CZ" dirty="0">
                <a:latin typeface="Comic Sans MS" panose="030F0702030302020204" pitchFamily="66" charset="0"/>
              </a:rPr>
              <a:t> chrání plíce a srdce</a:t>
            </a:r>
          </a:p>
          <a:p>
            <a:pPr>
              <a:buFontTx/>
              <a:buChar char="-"/>
            </a:pPr>
            <a:r>
              <a:rPr lang="cs-CZ" dirty="0">
                <a:latin typeface="Comic Sans MS" panose="030F0702030302020204" pitchFamily="66" charset="0"/>
              </a:rPr>
              <a:t>vyvíjí se </a:t>
            </a:r>
            <a:r>
              <a:rPr lang="cs-CZ" b="1" dirty="0">
                <a:latin typeface="Comic Sans MS" panose="030F0702030302020204" pitchFamily="66" charset="0"/>
              </a:rPr>
              <a:t>lebka</a:t>
            </a:r>
            <a:r>
              <a:rPr lang="cs-CZ" dirty="0">
                <a:latin typeface="Comic Sans MS" panose="030F0702030302020204" pitchFamily="66" charset="0"/>
              </a:rPr>
              <a:t> – chrání mozek</a:t>
            </a:r>
          </a:p>
          <a:p>
            <a:pPr>
              <a:buFontTx/>
              <a:buChar char="-"/>
            </a:pPr>
            <a:r>
              <a:rPr lang="cs-CZ" dirty="0">
                <a:latin typeface="Comic Sans MS" panose="030F0702030302020204" pitchFamily="66" charset="0"/>
              </a:rPr>
              <a:t>na kostru se upínají svaly</a:t>
            </a:r>
          </a:p>
          <a:p>
            <a:pPr>
              <a:buFontTx/>
              <a:buChar char="-"/>
            </a:pPr>
            <a:endParaRPr lang="cs-CZ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285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2EEE82-F869-489E-B8C6-BFD09F9CC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  <a:latin typeface="Comic Sans MS" panose="030F0702030302020204" pitchFamily="66" charset="0"/>
              </a:rPr>
              <a:t>            Znaky obratlovců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BF4905-FD35-445A-82B2-1CC2E5D95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>
                <a:latin typeface="Comic Sans MS" panose="030F0702030302020204" pitchFamily="66" charset="0"/>
              </a:rPr>
              <a:t>tělo je členěno na </a:t>
            </a:r>
            <a:r>
              <a:rPr lang="cs-CZ" b="1" dirty="0">
                <a:latin typeface="Comic Sans MS" panose="030F0702030302020204" pitchFamily="66" charset="0"/>
              </a:rPr>
              <a:t>hlavu, trup </a:t>
            </a:r>
            <a:r>
              <a:rPr lang="cs-CZ" dirty="0">
                <a:latin typeface="Comic Sans MS" panose="030F0702030302020204" pitchFamily="66" charset="0"/>
              </a:rPr>
              <a:t>a</a:t>
            </a:r>
            <a:r>
              <a:rPr lang="cs-CZ" b="1" dirty="0">
                <a:latin typeface="Comic Sans MS" panose="030F0702030302020204" pitchFamily="66" charset="0"/>
              </a:rPr>
              <a:t> končetiny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 </a:t>
            </a:r>
            <a:r>
              <a:rPr lang="cs-CZ" dirty="0">
                <a:latin typeface="Comic Sans MS" panose="030F0702030302020204" pitchFamily="66" charset="0"/>
              </a:rPr>
              <a:t>u většiny i</a:t>
            </a:r>
            <a:r>
              <a:rPr lang="cs-CZ" b="1" dirty="0">
                <a:latin typeface="Comic Sans MS" panose="030F0702030302020204" pitchFamily="66" charset="0"/>
              </a:rPr>
              <a:t> ocas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-</a:t>
            </a:r>
            <a:r>
              <a:rPr lang="cs-CZ" dirty="0">
                <a:latin typeface="Comic Sans MS" panose="030F0702030302020204" pitchFamily="66" charset="0"/>
              </a:rPr>
              <a:t>párové končetiny – nohy, ploutve, křídla, 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  někdy mohou chybět – </a:t>
            </a:r>
            <a:r>
              <a:rPr lang="cs-CZ" b="1" dirty="0">
                <a:latin typeface="Comic Sans MS" panose="030F0702030302020204" pitchFamily="66" charset="0"/>
              </a:rPr>
              <a:t>vymizely - </a:t>
            </a:r>
            <a:r>
              <a:rPr lang="cs-CZ" dirty="0">
                <a:latin typeface="Comic Sans MS" panose="030F0702030302020204" pitchFamily="66" charset="0"/>
              </a:rPr>
              <a:t>někteří 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  plazy</a:t>
            </a:r>
          </a:p>
          <a:p>
            <a:pPr>
              <a:buFontTx/>
              <a:buChar char="-"/>
            </a:pPr>
            <a:r>
              <a:rPr lang="cs-CZ" dirty="0">
                <a:latin typeface="Comic Sans MS" panose="030F0702030302020204" pitchFamily="66" charset="0"/>
              </a:rPr>
              <a:t>tělo je kryto </a:t>
            </a:r>
            <a:r>
              <a:rPr lang="cs-CZ" b="1" dirty="0">
                <a:latin typeface="Comic Sans MS" panose="030F0702030302020204" pitchFamily="66" charset="0"/>
              </a:rPr>
              <a:t>vícevrstevnou kůži – šupiny,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  peří, srst</a:t>
            </a:r>
          </a:p>
          <a:p>
            <a:pPr>
              <a:buFontTx/>
              <a:buChar char="-"/>
            </a:pPr>
            <a:r>
              <a:rPr lang="cs-CZ" dirty="0">
                <a:latin typeface="Comic Sans MS" panose="030F0702030302020204" pitchFamily="66" charset="0"/>
              </a:rPr>
              <a:t>v kůži jsou </a:t>
            </a:r>
            <a:r>
              <a:rPr lang="cs-CZ" b="1" dirty="0">
                <a:latin typeface="Comic Sans MS" panose="030F0702030302020204" pitchFamily="66" charset="0"/>
              </a:rPr>
              <a:t>žlázy – potní, slizové, mazové,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  mléčné a jedové</a:t>
            </a:r>
          </a:p>
        </p:txBody>
      </p:sp>
    </p:spTree>
    <p:extLst>
      <p:ext uri="{BB962C8B-B14F-4D97-AF65-F5344CB8AC3E}">
        <p14:creationId xmlns:p14="http://schemas.microsoft.com/office/powerpoint/2010/main" val="680302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2EEE82-F869-489E-B8C6-BFD09F9CC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  <a:latin typeface="Comic Sans MS" panose="030F0702030302020204" pitchFamily="66" charset="0"/>
              </a:rPr>
              <a:t>            Znaky obratlovců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BF4905-FD35-445A-82B2-1CC2E5D95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U podkmene obratlovců </a:t>
            </a:r>
            <a:r>
              <a:rPr lang="cs-CZ" b="1" dirty="0">
                <a:latin typeface="Comic Sans MS" panose="030F0702030302020204" pitchFamily="66" charset="0"/>
              </a:rPr>
              <a:t>dochází k vývoji a zdokonalení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všech soustav.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Dýchací soustava – plíce , žábry</a:t>
            </a:r>
          </a:p>
          <a:p>
            <a:pPr marL="0" indent="0">
              <a:buNone/>
            </a:pPr>
            <a:endParaRPr lang="cs-CZ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Cévní soustava – uzavřená, </a:t>
            </a:r>
            <a:r>
              <a:rPr lang="cs-CZ" dirty="0">
                <a:latin typeface="Comic Sans MS" panose="030F0702030302020204" pitchFamily="66" charset="0"/>
              </a:rPr>
              <a:t>krev proudí v </a:t>
            </a:r>
            <a:r>
              <a:rPr lang="cs-CZ" b="1" dirty="0">
                <a:latin typeface="Comic Sans MS" panose="030F0702030302020204" pitchFamily="66" charset="0"/>
              </a:rPr>
              <a:t>cévách</a:t>
            </a:r>
          </a:p>
          <a:p>
            <a:pPr marL="0" indent="0">
              <a:buNone/>
            </a:pPr>
            <a:endParaRPr lang="cs-CZ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Trávicí soustava – </a:t>
            </a:r>
            <a:r>
              <a:rPr lang="cs-CZ" dirty="0">
                <a:latin typeface="Comic Sans MS" panose="030F0702030302020204" pitchFamily="66" charset="0"/>
              </a:rPr>
              <a:t>ústní otvor </a:t>
            </a:r>
            <a:r>
              <a:rPr lang="cs-CZ" b="1" dirty="0">
                <a:latin typeface="Comic Sans MS" panose="030F0702030302020204" pitchFamily="66" charset="0"/>
              </a:rPr>
              <a:t>s rohovitými čelistmi, </a:t>
            </a:r>
            <a:r>
              <a:rPr lang="cs-CZ" dirty="0">
                <a:latin typeface="Comic Sans MS" panose="030F0702030302020204" pitchFamily="66" charset="0"/>
              </a:rPr>
              <a:t>či</a:t>
            </a:r>
            <a:r>
              <a:rPr lang="cs-CZ" b="1" dirty="0">
                <a:latin typeface="Comic Sans MS" panose="030F0702030302020204" pitchFamily="66" charset="0"/>
              </a:rPr>
              <a:t>      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zuby– </a:t>
            </a:r>
            <a:r>
              <a:rPr lang="cs-CZ" dirty="0">
                <a:latin typeface="Comic Sans MS" panose="030F0702030302020204" pitchFamily="66" charset="0"/>
              </a:rPr>
              <a:t>dále ústí </a:t>
            </a:r>
            <a:r>
              <a:rPr lang="cs-CZ" b="1" dirty="0">
                <a:latin typeface="Comic Sans MS" panose="030F0702030302020204" pitchFamily="66" charset="0"/>
              </a:rPr>
              <a:t>slinné</a:t>
            </a:r>
            <a:r>
              <a:rPr lang="cs-CZ" dirty="0">
                <a:latin typeface="Comic Sans MS" panose="030F0702030302020204" pitchFamily="66" charset="0"/>
              </a:rPr>
              <a:t> nebo </a:t>
            </a:r>
            <a:r>
              <a:rPr lang="cs-CZ" b="1" dirty="0">
                <a:latin typeface="Comic Sans MS" panose="030F0702030302020204" pitchFamily="66" charset="0"/>
              </a:rPr>
              <a:t>jedové</a:t>
            </a:r>
            <a:r>
              <a:rPr lang="cs-CZ" dirty="0">
                <a:latin typeface="Comic Sans MS" panose="030F0702030302020204" pitchFamily="66" charset="0"/>
              </a:rPr>
              <a:t> žlázy – </a:t>
            </a:r>
            <a:r>
              <a:rPr lang="cs-CZ" b="1" dirty="0">
                <a:latin typeface="Comic Sans MS" panose="030F0702030302020204" pitchFamily="66" charset="0"/>
              </a:rPr>
              <a:t>jícen</a:t>
            </a:r>
            <a:r>
              <a:rPr lang="cs-CZ" dirty="0">
                <a:latin typeface="Comic Sans MS" panose="030F0702030302020204" pitchFamily="66" charset="0"/>
              </a:rPr>
              <a:t>,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žaludek, střevem </a:t>
            </a:r>
            <a:r>
              <a:rPr lang="cs-CZ" dirty="0">
                <a:latin typeface="Comic Sans MS" panose="030F0702030302020204" pitchFamily="66" charset="0"/>
              </a:rPr>
              <a:t>a končí </a:t>
            </a:r>
            <a:r>
              <a:rPr lang="cs-CZ" b="1" dirty="0">
                <a:latin typeface="Comic Sans MS" panose="030F0702030302020204" pitchFamily="66" charset="0"/>
              </a:rPr>
              <a:t>řitním otvorem</a:t>
            </a:r>
          </a:p>
          <a:p>
            <a:pPr marL="0" indent="0">
              <a:buNone/>
            </a:pPr>
            <a:endParaRPr lang="cs-CZ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Nervová soustava – trubicovitá, </a:t>
            </a:r>
            <a:r>
              <a:rPr lang="cs-CZ" dirty="0">
                <a:latin typeface="Comic Sans MS" panose="030F0702030302020204" pitchFamily="66" charset="0"/>
              </a:rPr>
              <a:t>zdokonalení</a:t>
            </a:r>
            <a:r>
              <a:rPr lang="cs-CZ" b="1" dirty="0">
                <a:latin typeface="Comic Sans MS" panose="030F0702030302020204" pitchFamily="66" charset="0"/>
              </a:rPr>
              <a:t> mozku a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míchy, </a:t>
            </a:r>
            <a:r>
              <a:rPr lang="cs-CZ" dirty="0">
                <a:latin typeface="Comic Sans MS" panose="030F0702030302020204" pitchFamily="66" charset="0"/>
              </a:rPr>
              <a:t>vyvíjí se</a:t>
            </a:r>
            <a:r>
              <a:rPr lang="cs-CZ" b="1" dirty="0">
                <a:latin typeface="Comic Sans MS" panose="030F0702030302020204" pitchFamily="66" charset="0"/>
              </a:rPr>
              <a:t> nervová vlákna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 </a:t>
            </a:r>
          </a:p>
          <a:p>
            <a:pPr>
              <a:buFontTx/>
              <a:buChar char="-"/>
            </a:pPr>
            <a:endParaRPr lang="cs-CZ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887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2EEE82-F869-489E-B8C6-BFD09F9CC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  <a:latin typeface="Comic Sans MS" panose="030F0702030302020204" pitchFamily="66" charset="0"/>
              </a:rPr>
              <a:t>            Znaky obratlovců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BF4905-FD35-445A-82B2-1CC2E5D95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Vylučovací soustava – ledviny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Smyslová soustava – zrak – oči, </a:t>
            </a:r>
            <a:r>
              <a:rPr lang="cs-CZ" dirty="0">
                <a:latin typeface="Comic Sans MS" panose="030F0702030302020204" pitchFamily="66" charset="0"/>
              </a:rPr>
              <a:t>mají vyvinutý </a:t>
            </a:r>
            <a:r>
              <a:rPr lang="cs-CZ" b="1" dirty="0">
                <a:latin typeface="Comic Sans MS" panose="030F0702030302020204" pitchFamily="66" charset="0"/>
              </a:rPr>
              <a:t>čich,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                                 </a:t>
            </a:r>
            <a:r>
              <a:rPr lang="cs-CZ" b="1" dirty="0">
                <a:latin typeface="Comic Sans MS" panose="030F0702030302020204" pitchFamily="66" charset="0"/>
              </a:rPr>
              <a:t>hmat, sluch, chuť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Rozmnožování – gonochoristé </a:t>
            </a:r>
            <a:r>
              <a:rPr lang="cs-CZ" dirty="0">
                <a:latin typeface="Comic Sans MS" panose="030F0702030302020204" pitchFamily="66" charset="0"/>
              </a:rPr>
              <a:t>(oddělené pohlaví),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                       - oplození – </a:t>
            </a:r>
            <a:r>
              <a:rPr lang="cs-CZ" b="1" dirty="0">
                <a:latin typeface="Comic Sans MS" panose="030F0702030302020204" pitchFamily="66" charset="0"/>
              </a:rPr>
              <a:t>vnitřní i vnější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                </a:t>
            </a:r>
            <a:r>
              <a:rPr lang="cs-CZ" dirty="0">
                <a:latin typeface="Comic Sans MS" panose="030F0702030302020204" pitchFamily="66" charset="0"/>
              </a:rPr>
              <a:t>-</a:t>
            </a:r>
            <a:r>
              <a:rPr lang="cs-CZ" b="1" dirty="0">
                <a:latin typeface="Comic Sans MS" panose="030F0702030302020204" pitchFamily="66" charset="0"/>
              </a:rPr>
              <a:t> </a:t>
            </a:r>
            <a:r>
              <a:rPr lang="cs-CZ" dirty="0">
                <a:latin typeface="Comic Sans MS" panose="030F0702030302020204" pitchFamily="66" charset="0"/>
              </a:rPr>
              <a:t>vývoj</a:t>
            </a:r>
            <a:r>
              <a:rPr lang="cs-CZ" b="1" dirty="0">
                <a:latin typeface="Comic Sans MS" panose="030F0702030302020204" pitchFamily="66" charset="0"/>
              </a:rPr>
              <a:t> – přímí i nepřímí </a:t>
            </a:r>
            <a:r>
              <a:rPr lang="cs-CZ" dirty="0">
                <a:latin typeface="Comic Sans MS" panose="030F0702030302020204" pitchFamily="66" charset="0"/>
              </a:rPr>
              <a:t>přes stádium larvy</a:t>
            </a:r>
          </a:p>
          <a:p>
            <a:pPr marL="0" indent="0">
              <a:buNone/>
            </a:pPr>
            <a:endParaRPr lang="cs-CZ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 </a:t>
            </a:r>
          </a:p>
          <a:p>
            <a:pPr>
              <a:buFontTx/>
              <a:buChar char="-"/>
            </a:pPr>
            <a:endParaRPr lang="cs-CZ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683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2A6199-027D-49CC-B0EC-5663F2860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solidFill>
                  <a:srgbClr val="FF0000"/>
                </a:solidFill>
                <a:latin typeface="Comic Sans MS" panose="030F0702030302020204" pitchFamily="66" charset="0"/>
              </a:rPr>
              <a:t>         Obratlovci - zástupci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5FA1C6B-8489-4E5C-8444-BF8B6F55B4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353389" y="-568470"/>
            <a:ext cx="2981642" cy="9493857"/>
          </a:xfrm>
        </p:spPr>
      </p:pic>
    </p:spTree>
    <p:extLst>
      <p:ext uri="{BB962C8B-B14F-4D97-AF65-F5344CB8AC3E}">
        <p14:creationId xmlns:p14="http://schemas.microsoft.com/office/powerpoint/2010/main" val="20210147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</TotalTime>
  <Words>324</Words>
  <Application>Microsoft Office PowerPoint</Application>
  <PresentationFormat>Širokoúhlá obrazovka</PresentationFormat>
  <Paragraphs>53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Helvetica</vt:lpstr>
      <vt:lpstr>Liberation Serif</vt:lpstr>
      <vt:lpstr>Motiv Office</vt:lpstr>
      <vt:lpstr>Prezentace aplikace PowerPoint</vt:lpstr>
      <vt:lpstr>Kmen - Strunatci </vt:lpstr>
      <vt:lpstr>                 Podkmen - obratlovci</vt:lpstr>
      <vt:lpstr>                   Znaky obratlovců</vt:lpstr>
      <vt:lpstr>            Znaky obratlovců</vt:lpstr>
      <vt:lpstr>            Znaky obratlovců</vt:lpstr>
      <vt:lpstr>            Znaky obratlovců</vt:lpstr>
      <vt:lpstr>         Obratlovci - zástupci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lada johnova</dc:creator>
  <cp:lastModifiedBy>lada johnova</cp:lastModifiedBy>
  <cp:revision>7</cp:revision>
  <dcterms:created xsi:type="dcterms:W3CDTF">2021-02-04T15:14:40Z</dcterms:created>
  <dcterms:modified xsi:type="dcterms:W3CDTF">2021-02-13T15:57:32Z</dcterms:modified>
</cp:coreProperties>
</file>