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78" r:id="rId3"/>
    <p:sldId id="256" r:id="rId4"/>
    <p:sldId id="257" r:id="rId5"/>
    <p:sldId id="258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69" r:id="rId16"/>
    <p:sldId id="270" r:id="rId17"/>
    <p:sldId id="259" r:id="rId18"/>
    <p:sldId id="260" r:id="rId19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757B756-6F8B-418A-B6D1-73592609C21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4A460D8-10E8-476B-8AC4-D7F87DF3A9C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C05364-BAD1-41B7-B799-3FE1F1527E1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817737-49AE-4B0A-B865-D1795AAACA6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510F47-B01B-4EC1-9026-DB572745538E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4336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9AD3208-FC10-485D-A6B4-B0E5963C67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D423C5E-2C76-4918-AFFF-4A6F683CFD8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69B1A00-D5D5-4DCC-9849-B09675CCCB3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5406E3-08FF-45E4-A8FB-53339F1D9D3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DFAC23-F318-4405-BA75-995CE4A230F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F845C2-B529-4824-BAEA-C1386065F8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56EB57A-B5DD-49C1-9933-86002B83986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43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BFC4B3A-1EA8-4040-9331-7F3E537335B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63BE6D-76E1-42BA-AA2D-6AA0C2478153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D7574DB-755B-4DE9-8C6B-19B5984D2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8339025-B4E8-4711-8078-14EE537791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60F6259-9385-4462-8254-7B14D6A7CBF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DDE4D8-F241-44EF-94D0-7D04C3319525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BCA99B3-0731-4A00-BEB1-6A32CD7E2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B7CF5A2-B05A-44A1-84EA-52F076C7F7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6CB4A0A-71B6-483E-B9DC-499970127EC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C2B1F8-166A-4F0D-8756-0294AB405B41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C71B13F-BFBD-47B3-8617-F340EEA0E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F2B5858-8B89-4A57-8E75-F1B3F0E7A0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FF0FC58-78E3-44F9-9C6C-D5C5FEF92ED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839055-3D56-4752-A08E-A58E7D229F6E}" type="slidenum">
              <a:t>16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157A4D4-7D94-4B9D-AAE9-2F03CA470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6BC39FD-9FF1-4ECD-BE3B-4342248490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883D7E0-9EED-44CA-A66E-BB6CB7A0366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264137-147B-44D2-8E8E-2BCF47E86995}" type="slidenum">
              <a:t>17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9EEB557-F1B4-466E-B589-7D6BCF9D2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5F3EEB7-B0A1-4BF6-8167-4917A55F79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75F5C-7981-4D96-AB4C-94AFD81AB1C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634CAD-3D08-4232-B976-CA0D130E66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A82B6E-A19C-427E-B3F1-254344B9B0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0076F5-6A10-4363-96EA-CF19EA37B5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EC6A68-97C3-4BC3-8BEB-0F5465531A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E3FBC7-D804-4071-99E8-6711F74777F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8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FEB2F-AC0B-460F-A31D-7CB2D7AF25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5DAECD-2359-4602-BFFA-8290C892168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16868-25BA-407F-AB88-B3897B0D72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C19BD2-A822-4851-A28F-21EFD3521F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E4A1D7-4625-4CCE-BB38-8D461E2941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806841-24C5-488F-B2B8-AC36436AAD3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97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E0910E-5853-49DA-BFD5-C3C2BED9999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448B5C-3026-40EE-A769-EA75DEB28DC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9CBB31-EF13-4DB5-9B34-A322F60CF9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9FCF88-8F23-445C-8E4B-4C1C9A4F05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556063-32BF-4E77-AEA9-10795D0447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6F1FBE-9C05-4391-9316-B7245B917E4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3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46135-3CBC-4A78-81D0-A0E403D58C2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D0B7A8-5787-494D-AD06-A23793F82A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E2E13F-220A-4B73-925C-8BEC06C000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AA23D0-7377-464B-B014-9F8855B9DF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FB4E78-E112-4D27-A8DC-2F3063ADC4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EC31B4-2627-4FAB-8EF3-2C814C2148B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72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CE80B-8AAD-4EDD-B317-60830BF91A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1E335-1781-42D1-B13E-05E400C090B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ABE9CA-EB08-4BF9-87E6-9E9AD61EA9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55868C-C5E2-4BB2-8A95-3DA6B7C32F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C77DDE-2284-4FE2-A780-E8AE3520A3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25D384-1859-4187-9A33-C7F8696FF6F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2552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5ECD0-34D3-4D10-8FC3-8FD455D6A2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D409AD-209A-4E94-B5A1-8322FB5D26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34072A-F88B-420B-B8B7-30C44DC6D2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EC6943-B1B2-4AA2-952A-101E0C1B3B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F5472B-6091-44A5-923B-84090173C8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98D187-BACB-427B-BF37-FA11D0CEE8B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01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43D51-E6B0-4224-A99E-071B456CD4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12822-191E-4B52-AE01-83ACB27EB8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7A5977-CEB6-4FA7-A5BD-F2ADC632B75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697627-5BDB-4E83-8731-DEECFEA5D4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58858D-D0F8-49A6-8F0F-49B1DD5517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1124E8-C462-44FC-AEF6-38BA4CC11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464F5-DD08-47BD-8F66-8A6250E359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88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79637-E398-44E6-98D1-2FB94713C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C20B2-072E-4D39-BACE-682D087A46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2B4606-C8BE-495B-A054-128620987E0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8F667E-8E4D-423A-9D6F-BB9CF232381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98570D-E30F-4B1D-B428-9C90B9EB088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07C0BD-87C0-4EA4-A0D5-FA6D38D2EC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049CAB-137C-479E-9F8B-7F6ED8E612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344328-3AEA-4D50-ACBA-9DDA008410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D2F7B6-6DAB-4BC4-A479-0D93E7B0432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8984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CF6B1-BCC1-468B-8E53-B3FE52B99C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A67919-03E3-4060-95E1-ED45658C14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43BFE3-BDD1-47F1-86F3-A97270CB7A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4D3D09-1566-4722-BE54-2C0E77DC1D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F4A031-21B1-40D3-AB5D-B2270F04B9C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314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AACC451-4B96-43D9-8877-F99A4F0FCC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B4DF86-68A2-465E-A6AD-8204B0E2E1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A0BCEC-96CB-4F20-9081-6188A2D7EF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C8E5A8-1DE5-4CCE-B848-87C713EB9D7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1611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EA260-08FE-4F89-BC05-55D4E6AC4C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BB049B-10DC-4EE0-B9E6-FD65059DA9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6BD9DA-2603-47C7-9676-65FC01540B4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B89EEF-3060-42CB-933D-7F1881FD9C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08D41E-8A9F-4DF9-9EB3-49D287CD30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D45FC7-149A-46EC-B2D5-ADFC1B00B8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6DF79F-7DB4-458E-BEF8-301A23007C8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93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8A7A9-0D0A-4280-9678-89AF1E1924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24501-408F-4B65-82A2-9B204EBD886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354F8F-51C7-4B48-8E9F-F5E1417B71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7DD13B-64FF-4FC3-B44C-4F35B1EBF1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59B184-28B6-4F10-9E0F-863CB6727E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CC9945-6A26-4AAA-BA03-278C4B73FB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8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F4E9E-8564-4790-A184-321C5E3D1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47EA6F0-54D1-43E4-A1E3-9C54FE9D8DD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F4F36E-D1C0-4DEC-B736-2DBC72A115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72813C-EF45-412A-B749-AF5BD899CF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57676B-A133-4623-B364-C234329D84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95BB43-CF45-4B08-A303-A24F44E840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5599FC-888E-4868-B6C6-5291D270F3C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336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DE4CE-D221-4BBB-9349-CCAE40EC91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C29174-9AE2-4101-BDDC-410338249AD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785CEF-2420-4333-8106-8EAD853AFD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2E22B5-8950-4779-8A31-A3AB12B054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CC280-C97E-46D3-96E0-67E6A3B3DC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21B41-27BE-4139-BD79-87D43B7FC0D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797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DE042E-774E-4D12-8940-1BF3B283A1E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F7E3A7-F102-48FA-A546-F83DC6EC124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657AF6-8EA9-4DC9-A4AD-385F7B5692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0CD090-E3AF-4F47-96CA-071FE9B890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AEABAE-51B7-4E6E-AC0F-103A2A4B10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749F43-2D1D-46E2-8A73-E2E4B020F0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36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687BC-27DB-4ACE-A28A-99B37B635B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AF2BD1-4046-4CEB-B866-997A5CCDBB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40B952-7AF6-4404-822D-2D443E340F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B7DC62-AEE9-4217-8B7D-B500763F99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FB405F-C54B-45E9-86FF-1FB988B060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C0145B-F594-411F-9DD6-C40F32CF99F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8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ECBE3-2D0D-475B-9E26-F2B7387452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7BF1C-A63B-4FAD-A341-F994431455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293220-6E18-460E-83B9-9F0A84E88FE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8D44B1-1607-4C6C-8E50-18A5E0707C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425690-9B82-491D-AB99-0776FA6C45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619036-3781-4A2F-BC58-9E77D291E5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7228CA-9E04-4588-91C9-277B98AAC55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09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5861A-AFEF-4053-9062-10C76791D7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1A1859-64B0-4739-ACDA-54F611CBE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4C3731-99AF-4795-B3DA-4A9D5A3537C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D28B8F-ADDC-4D61-9277-AB2F10CEA25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8E47130-C8C1-4F46-97A3-EFD4B8B38F7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0961E53-63DA-4A03-BE31-4FBA5AEFEA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1B14AA9-C6C9-42B6-91AE-DE1B334845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2F160AF-1DD0-48DB-BAA0-FA02B56B49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97DC32-9F6C-416C-93FB-DF79CCE3020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8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455F1-F304-4A09-9310-F789493B29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2B0BB4-7B6B-4FDB-9576-A8ADA81168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A65FF5-6E71-4BF0-9F97-5706F5C8BD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F60989-499A-4291-92A4-A9D0260378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1EB773-4922-4776-8EFA-AD85CDE3301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32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37B5820-E4B6-407C-B6F1-7AE600B772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1048F4-10CB-4778-A020-E64E15BD7B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E3AFF1-421A-4342-81DA-CD9D0B551C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CFA6C6-01D0-4489-806F-086C191A31D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7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89DDA-0D0D-44BC-94C0-0BE7C6737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54E1E-35FF-4042-9A12-BA64A7C1FC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B837EE-D964-4AC3-A69B-99BDC3EA8D7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2613BB-DEAB-464A-9281-6B5ECBAF21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ECA8B9-C453-4B3E-ABF0-CF3604D541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1382C5-6107-4A34-AD12-E869C422D6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CEF22C-7C86-4F10-B966-D29FF2948E0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36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20DE1-5385-4385-B241-9B417F8DB4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B19EF19-A83D-4332-A1E9-F86646F291B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F3B981-160D-4853-8B99-F9F567E7AA7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47E438-8173-48DF-A5BA-07DAD3CE36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551527-F9F0-4DC0-8B5E-8D838B7F9D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71E011-4501-4709-811D-EB3C5459C0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29B06C-1C2D-453F-8F3E-CDE7D7DED00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80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9273A2-2E0E-41A7-B81F-924653207C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3A93A9-D202-481B-898D-EB5A2E09D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AC1DA-0A54-4AEF-8A27-3E7DA202516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5D8B38-929D-4F08-8C06-BE3FEE81BAB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10B6A8-5F40-4C31-9D42-6BFF438E5DD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E202302-1903-4F5C-9936-6868E3D13794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92D9E6-67FB-4374-9404-CAACBE2FF2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C3D522-C165-4BED-BD60-C55B9EFF25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25EAD-A9F2-425B-BE08-31168B1B8CC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09B2A8-7FAD-411D-944B-E9D0308C41E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2D0030-DBAE-4E4E-9C6E-74C64197732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175CCB6-0C7E-4549-B344-F358D59383F9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9F3EF-252E-4F54-A09A-57AFCDDA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D4D26-F2D2-4099-8D43-757D8A46F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6</a:t>
            </a:r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.A Čeleď- Růžovité</a:t>
            </a:r>
            <a:b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Udělejte si výpisky z přiložené prezentace Čeleď Růžovité</a:t>
            </a:r>
            <a:b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Písemně do sešitu odpovězte na otázku</a:t>
            </a:r>
            <a:r>
              <a:rPr lang="cs-CZ" sz="28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: </a:t>
            </a:r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Který ovocný strom je v </a:t>
            </a:r>
            <a:r>
              <a:rPr lang="cs-CZ" sz="28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České republice nejhojněji pěstovaný?</a:t>
            </a:r>
          </a:p>
          <a:p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Čeleď růžovité</a:t>
            </a:r>
            <a:r>
              <a:rPr lang="cs-CZ" sz="2800" b="1" kern="15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NSimSun" panose="02010609030101010101" pitchFamily="49" charset="-122"/>
                <a:cs typeface="Mangal" panose="02040503050203030202" pitchFamily="18" charset="0"/>
              </a:rPr>
              <a:t>.</a:t>
            </a:r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pptx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84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D9085-7054-4CEC-8375-47AEC57C4F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3399"/>
                </a:solidFill>
                <a:latin typeface="Comic Sans MS" pitchFamily="66"/>
              </a:rPr>
              <a:t>Růže</a:t>
            </a:r>
            <a:endParaRPr lang="cs-CZ"/>
          </a:p>
        </p:txBody>
      </p:sp>
      <p:pic>
        <p:nvPicPr>
          <p:cNvPr id="3" name="Zástupný obsah 8">
            <a:extLst>
              <a:ext uri="{FF2B5EF4-FFF2-40B4-BE49-F238E27FC236}">
                <a16:creationId xmlns:a16="http://schemas.microsoft.com/office/drawing/2014/main" id="{2F4327B6-CDD8-4BA3-89C4-163492BF3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4">
            <a:off x="1554522" y="747188"/>
            <a:ext cx="2380494" cy="4013073"/>
          </a:xfr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69DEAA3E-3ED0-4ECC-BEC0-5F9B1B9C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43092" y="4016913"/>
            <a:ext cx="3674040" cy="26945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46443-1964-4FEB-AB1B-DEE58B7954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3399"/>
                </a:solidFill>
                <a:latin typeface="Comic Sans MS" pitchFamily="66"/>
              </a:rPr>
              <a:t>Jahodník</a:t>
            </a:r>
            <a:endParaRPr lang="cs-CZ"/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B88F097D-4971-4B10-964A-B1F59188ED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694328"/>
            <a:ext cx="8870036" cy="5064312"/>
          </a:xfrm>
        </p:spPr>
        <p:txBody>
          <a:bodyPr/>
          <a:lstStyle/>
          <a:p>
            <a:pPr lvl="0"/>
            <a:r>
              <a:rPr lang="cs-CZ" b="1">
                <a:solidFill>
                  <a:srgbClr val="FF6699"/>
                </a:solidFill>
                <a:latin typeface="Comic Sans MS" pitchFamily="66"/>
              </a:rPr>
              <a:t>               Jahodník obecný</a:t>
            </a:r>
          </a:p>
          <a:p>
            <a:pPr marL="457200" lvl="0" indent="-457200">
              <a:buSzPct val="100000"/>
              <a:buChar char="-"/>
            </a:pPr>
            <a:r>
              <a:rPr lang="cs-CZ" sz="2800">
                <a:latin typeface="Comic Sans MS" pitchFamily="66"/>
              </a:rPr>
              <a:t>vytrvalá bylina 5 – 20 cm vysoká, se vzpřímeným stonkem, oddenkem a přízemní růžicí listů. </a:t>
            </a:r>
          </a:p>
          <a:p>
            <a:pPr marL="457200" lvl="0" indent="-457200">
              <a:buSzPct val="100000"/>
              <a:buChar char="-"/>
            </a:pPr>
            <a:r>
              <a:rPr lang="cs-CZ" sz="2800" b="1">
                <a:latin typeface="Comic Sans MS" pitchFamily="66"/>
              </a:rPr>
              <a:t>Stonky</a:t>
            </a:r>
            <a:r>
              <a:rPr lang="cs-CZ" sz="2800">
                <a:latin typeface="Comic Sans MS" pitchFamily="66"/>
              </a:rPr>
              <a:t> – z úžlabí vyrůstají dlouze kořenující výběžky a přímé chlupaté stvoly, s koncovým vrcholíkatým květenstvím</a:t>
            </a:r>
          </a:p>
          <a:p>
            <a:pPr marL="457200" lvl="0" indent="-457200">
              <a:buSzPct val="100000"/>
              <a:buChar char="-"/>
            </a:pPr>
            <a:r>
              <a:rPr lang="cs-CZ" sz="2800" b="1">
                <a:latin typeface="Comic Sans MS" pitchFamily="66"/>
              </a:rPr>
              <a:t>Listy -</a:t>
            </a:r>
            <a:r>
              <a:rPr lang="cs-CZ" sz="2800">
                <a:latin typeface="Comic Sans MS" pitchFamily="66"/>
              </a:rPr>
              <a:t> jsou trojčetné, vespod leskle hedvábně chlupaté, s dlouhým chlupatým řapíkem, střední lístek vejčitý a kratičce řapíkatý, postranní šikmo vejčité a přisedlé, s hrubě pilovitým okrajem</a:t>
            </a:r>
            <a:endParaRPr lang="cs-CZ" sz="2800" b="1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402F-F183-4015-9FE0-72577BBA3A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3399"/>
                </a:solidFill>
                <a:latin typeface="Comic Sans MS" pitchFamily="66"/>
              </a:rPr>
              <a:t>Jahodník obecný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66822-CFEB-43F8-9843-0A0832E3284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b="1">
                <a:latin typeface="Comic Sans MS" pitchFamily="66"/>
              </a:rPr>
              <a:t>Květy-</a:t>
            </a:r>
            <a:r>
              <a:rPr lang="cs-CZ" sz="2800">
                <a:latin typeface="Comic Sans MS" pitchFamily="66"/>
              </a:rPr>
              <a:t>mají na okraji kalichu 5 normálních kališních lístků a pod nimi ještě pět menších kopinatých lístků kalíšku. Korunní lístky jsou obvejčité a bílé. Květy mají více tyčinek i svrchních semeníků.</a:t>
            </a:r>
          </a:p>
          <a:p>
            <a:pPr lvl="0"/>
            <a:r>
              <a:rPr lang="cs-CZ" sz="2800" b="1">
                <a:latin typeface="Comic Sans MS" pitchFamily="66"/>
              </a:rPr>
              <a:t>Plody-</a:t>
            </a:r>
            <a:r>
              <a:rPr lang="cs-CZ" sz="2800">
                <a:latin typeface="Comic Sans MS" pitchFamily="66"/>
              </a:rPr>
              <a:t>jsou jahody (nepravé plody) tj. dužnaté souplodí drobných hnědých nažek na povrchu lysého, zveličeného a zdužnatělého květního lůžka.</a:t>
            </a:r>
          </a:p>
          <a:p>
            <a:pPr lvl="0"/>
            <a:r>
              <a:rPr lang="cs-CZ" sz="2800" b="1">
                <a:latin typeface="Comic Sans MS" pitchFamily="66"/>
              </a:rPr>
              <a:t>Výskyt-</a:t>
            </a:r>
            <a:r>
              <a:rPr lang="cs-CZ" sz="2800">
                <a:latin typeface="Comic Sans MS" pitchFamily="66"/>
              </a:rPr>
              <a:t>na pasekách, ve světlých lesích, loukách, křovinatých stráních a sutích od nížin až po podhůří.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1ABEC-26B3-418D-AB77-A3780AB2E1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3399"/>
                </a:solidFill>
                <a:latin typeface="Comic Sans MS" pitchFamily="66"/>
              </a:rPr>
              <a:t>Jahodník obecný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2D7F6F-7C3E-4E4A-9911-F86738AF9A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563477"/>
            <a:ext cx="8870036" cy="5694874"/>
          </a:xfrm>
        </p:spPr>
        <p:txBody>
          <a:bodyPr/>
          <a:lstStyle/>
          <a:p>
            <a:pPr lvl="0"/>
            <a:r>
              <a:rPr lang="cs-CZ" sz="2800" b="1">
                <a:latin typeface="Comic Sans MS" pitchFamily="66"/>
              </a:rPr>
              <a:t>Účinné látky </a:t>
            </a:r>
            <a:r>
              <a:rPr lang="cs-CZ" sz="2800">
                <a:latin typeface="Comic Sans MS" pitchFamily="66"/>
              </a:rPr>
              <a:t>– třísloviny, flavony, izoflavony, flavonoly,  silice a vitamín C. </a:t>
            </a:r>
          </a:p>
          <a:p>
            <a:pPr lvl="0"/>
            <a:r>
              <a:rPr lang="cs-CZ" sz="2800" b="1">
                <a:latin typeface="Comic Sans MS" pitchFamily="66"/>
              </a:rPr>
              <a:t>Sběr</a:t>
            </a:r>
            <a:r>
              <a:rPr lang="cs-CZ" sz="2800">
                <a:latin typeface="Comic Sans MS" pitchFamily="66"/>
              </a:rPr>
              <a:t> – mladé listy a jahody. </a:t>
            </a:r>
          </a:p>
          <a:p>
            <a:pPr lvl="0"/>
            <a:r>
              <a:rPr lang="cs-CZ" sz="2800" b="1">
                <a:latin typeface="Comic Sans MS" pitchFamily="66"/>
              </a:rPr>
              <a:t>Využití</a:t>
            </a:r>
            <a:r>
              <a:rPr lang="cs-CZ" sz="2800">
                <a:latin typeface="Comic Sans MS" pitchFamily="66"/>
              </a:rPr>
              <a:t> – při poruchách trávení, ledvinových kamenech, hemeroidech, výplachu ústní dutiny při paradentóze, zánětu sliznice střev, při rekonvalescenci, prevence při chřipce. V lidovém léčitelství se čerstvé plody doporučují proti skleróze, vysokému tlaku, ledvinových kamenech, dně, revma.(známá jako léčivá rostlina od středověku, mnohé léčivé účinky se uchovávají </a:t>
            </a:r>
            <a:r>
              <a:rPr lang="cs-CZ" sz="2800"/>
              <a:t>i </a:t>
            </a:r>
            <a:r>
              <a:rPr lang="cs-CZ" sz="2800">
                <a:latin typeface="Comic Sans MS" pitchFamily="66"/>
              </a:rPr>
              <a:t>v zavařeninách)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E7009-1317-41DC-80AE-8D98E6F58F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3399"/>
                </a:solidFill>
                <a:latin typeface="Comic Sans MS" pitchFamily="66"/>
              </a:rPr>
              <a:t>Jahodník</a:t>
            </a:r>
            <a:endParaRPr lang="cs-CZ"/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CC1303EB-2086-459E-91DE-A08CCA5AD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13">
            <a:off x="1700454" y="1148048"/>
            <a:ext cx="2564864" cy="3680213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5C3679B-42E8-4C4E-8401-177B6D5FE6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816" y="3679701"/>
            <a:ext cx="3611157" cy="2680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7D7F9-7134-4117-9922-7B91FE03AD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385723"/>
                </a:solidFill>
                <a:latin typeface="Comic Sans MS" pitchFamily="66"/>
              </a:rPr>
              <a:t>Planě rostoucí rostliny</a:t>
            </a:r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9489FE06-C4A5-434F-BD29-8A6A04E3C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4">
            <a:off x="5231388" y="1178164"/>
            <a:ext cx="2489755" cy="3530626"/>
          </a:xfrm>
        </p:spPr>
      </p:pic>
      <p:pic>
        <p:nvPicPr>
          <p:cNvPr id="4" name="Obrázek 6">
            <a:extLst>
              <a:ext uri="{FF2B5EF4-FFF2-40B4-BE49-F238E27FC236}">
                <a16:creationId xmlns:a16="http://schemas.microsoft.com/office/drawing/2014/main" id="{B65F1885-55E1-4FEC-92B7-CD0A7114E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>
            <a:off x="620374" y="1749914"/>
            <a:ext cx="3155548" cy="29798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8">
            <a:extLst>
              <a:ext uri="{FF2B5EF4-FFF2-40B4-BE49-F238E27FC236}">
                <a16:creationId xmlns:a16="http://schemas.microsoft.com/office/drawing/2014/main" id="{D662E5D6-F144-4EEB-875C-F82ECCD45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4">
            <a:off x="4227907" y="4565960"/>
            <a:ext cx="2642158" cy="25902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7312884-A2FF-40F5-9D39-6F76B66E03BA}"/>
              </a:ext>
            </a:extLst>
          </p:cNvPr>
          <p:cNvSpPr txBox="1"/>
          <p:nvPr/>
        </p:nvSpPr>
        <p:spPr>
          <a:xfrm>
            <a:off x="254523" y="367195"/>
            <a:ext cx="2880360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Růže šípková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1730952-46A1-48DF-B7DF-71879BD947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396" y="1020241"/>
            <a:ext cx="3804123" cy="278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F84CC038-43EF-4E21-9806-C96C51E44B5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4156" y="1037158"/>
            <a:ext cx="3869996" cy="27730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8C375B5E-E00F-4FAC-B3E7-B6BA0522C45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6721" y="4652997"/>
            <a:ext cx="4016876" cy="28223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F28DE0C4-E79A-4CB7-9E29-834274F3622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26481" y="4661638"/>
            <a:ext cx="3671636" cy="27777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0910CEA-A83C-4184-9E8E-C7CC88C68D05}"/>
              </a:ext>
            </a:extLst>
          </p:cNvPr>
          <p:cNvSpPr txBox="1"/>
          <p:nvPr/>
        </p:nvSpPr>
        <p:spPr>
          <a:xfrm>
            <a:off x="5572079" y="367561"/>
            <a:ext cx="2880360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Jeřáb obecný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9C30E6-1806-43D2-87FB-1EEA97E3FA01}"/>
              </a:ext>
            </a:extLst>
          </p:cNvPr>
          <p:cNvSpPr txBox="1"/>
          <p:nvPr/>
        </p:nvSpPr>
        <p:spPr>
          <a:xfrm>
            <a:off x="3426119" y="3996723"/>
            <a:ext cx="2880360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Hloh obecný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D04E3CF-34A4-45C9-BFB4-1CCD1BC8F2D4}"/>
              </a:ext>
            </a:extLst>
          </p:cNvPr>
          <p:cNvSpPr txBox="1"/>
          <p:nvPr/>
        </p:nvSpPr>
        <p:spPr>
          <a:xfrm>
            <a:off x="397443" y="430563"/>
            <a:ext cx="3327483" cy="657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Jahodník obecný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5DA6084-4EC2-4CC4-972A-37EFDF7ABC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683" y="972363"/>
            <a:ext cx="3611157" cy="2680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BE8BDE5F-E893-4F05-8CE0-F7A8A85CB77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9561" y="4625282"/>
            <a:ext cx="3201835" cy="25487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CB128D6-C5F8-4E8D-A028-34613585A06C}"/>
              </a:ext>
            </a:extLst>
          </p:cNvPr>
          <p:cNvSpPr txBox="1"/>
          <p:nvPr/>
        </p:nvSpPr>
        <p:spPr>
          <a:xfrm>
            <a:off x="5775844" y="4121639"/>
            <a:ext cx="3327483" cy="657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Kontryhel obecný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3FBFF8-D532-4617-8FB1-58721E2FD6E0}"/>
              </a:ext>
            </a:extLst>
          </p:cNvPr>
          <p:cNvSpPr txBox="1"/>
          <p:nvPr/>
        </p:nvSpPr>
        <p:spPr>
          <a:xfrm>
            <a:off x="5535722" y="443154"/>
            <a:ext cx="3602159" cy="657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Mochna husí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9527F5E-0122-451B-A0DF-DD3DB99EEF66}"/>
              </a:ext>
            </a:extLst>
          </p:cNvPr>
          <p:cNvSpPr txBox="1"/>
          <p:nvPr/>
        </p:nvSpPr>
        <p:spPr>
          <a:xfrm>
            <a:off x="470879" y="4048195"/>
            <a:ext cx="3327483" cy="657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Maliník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7C59C7A8-F8E7-453A-BDA2-358FD1C91F0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15916" y="1008354"/>
            <a:ext cx="3816001" cy="2705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A92D6B9D-0B18-43F3-A1A4-0B71D6A6358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015797" y="4779358"/>
            <a:ext cx="3050282" cy="24469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">
            <a:extLst>
              <a:ext uri="{FF2B5EF4-FFF2-40B4-BE49-F238E27FC236}">
                <a16:creationId xmlns:a16="http://schemas.microsoft.com/office/drawing/2014/main" id="{EA6EF5A5-635A-42A6-BC64-C79E3A4475C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174437" y="4779358"/>
            <a:ext cx="2820960" cy="2394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4C54C83C-4BFC-473E-BACE-0531EB6965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2404798"/>
            <a:ext cx="9071643" cy="1416241"/>
          </a:xfrm>
        </p:spPr>
        <p:txBody>
          <a:bodyPr/>
          <a:lstStyle/>
          <a:p>
            <a:pPr lvl="0"/>
            <a:r>
              <a:rPr lang="cs-CZ" sz="6000">
                <a:solidFill>
                  <a:srgbClr val="548235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 sz="8000">
                <a:solidFill>
                  <a:srgbClr val="548235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</a:t>
            </a:r>
            <a:r>
              <a:rPr lang="cs-CZ" sz="8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cs-CZ" sz="8000">
                <a:solidFill>
                  <a:srgbClr val="FF3399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Růžovité</a:t>
            </a:r>
          </a:p>
        </p:txBody>
      </p:sp>
      <p:sp>
        <p:nvSpPr>
          <p:cNvPr id="3" name="TextovéPole 7">
            <a:extLst>
              <a:ext uri="{FF2B5EF4-FFF2-40B4-BE49-F238E27FC236}">
                <a16:creationId xmlns:a16="http://schemas.microsoft.com/office/drawing/2014/main" id="{5A6E3F83-0B73-4F46-965F-32E175A337DF}"/>
              </a:ext>
            </a:extLst>
          </p:cNvPr>
          <p:cNvSpPr txBox="1"/>
          <p:nvPr/>
        </p:nvSpPr>
        <p:spPr>
          <a:xfrm>
            <a:off x="1667435" y="4939552"/>
            <a:ext cx="6972565" cy="1520500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Ing.L.Johnová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ZŠ Lom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2CA3FE9-D08F-4114-B9CB-84C91CB52852}"/>
              </a:ext>
            </a:extLst>
          </p:cNvPr>
          <p:cNvSpPr txBox="1"/>
          <p:nvPr/>
        </p:nvSpPr>
        <p:spPr>
          <a:xfrm>
            <a:off x="3069951" y="122401"/>
            <a:ext cx="3783128" cy="7342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548235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Čeleď -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3600" b="1" i="0" u="none" strike="noStrike" kern="1200" cap="none" spc="0" baseline="0">
                <a:solidFill>
                  <a:srgbClr val="FF3399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Růžovité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B9FA2ED-6C89-4855-851C-EC5391CF26C2}"/>
              </a:ext>
            </a:extLst>
          </p:cNvPr>
          <p:cNvSpPr txBox="1"/>
          <p:nvPr/>
        </p:nvSpPr>
        <p:spPr>
          <a:xfrm>
            <a:off x="254157" y="749881"/>
            <a:ext cx="9553230" cy="75254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 ČR 200 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druhů rostlin(polovinu tvoří ostružníky)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byliny, keře, stromy, ovocné dřeviny, okrasné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rostliny, léčivky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32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květy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pětičetné, rozlišené kališní a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korunní lístky, oboupohlavné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      - mnoho tyčinek(15 a více), jeden i více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pestíků(jeden – slivoň, pět – jabloň, hrušeň, neurčitý počet – jahodník, mochna, růže)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      - většinou v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květenství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hrozen, okolík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plody – nažky, malvice, peckovice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44DF4DD-A6A8-44FF-96F6-1DE403E5AB87}"/>
              </a:ext>
            </a:extLst>
          </p:cNvPr>
          <p:cNvSpPr txBox="1"/>
          <p:nvPr/>
        </p:nvSpPr>
        <p:spPr>
          <a:xfrm>
            <a:off x="3370268" y="180072"/>
            <a:ext cx="3181682" cy="66276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548235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Ovocné dřeviny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849FF6-6D36-4074-BE2A-6CC57B74B62F}"/>
              </a:ext>
            </a:extLst>
          </p:cNvPr>
          <p:cNvSpPr txBox="1"/>
          <p:nvPr/>
        </p:nvSpPr>
        <p:spPr>
          <a:xfrm>
            <a:off x="340467" y="749881"/>
            <a:ext cx="9241273" cy="5237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Druhy –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slivoní – třešeň, višeň, meruňka,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broskvoň, švestka, trnka,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mirabelka, renklóda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(ryngle)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bluma….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listy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jednoduché, na okraji pilové lístky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květy – 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bílé až růžové, z jara kvetoucí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-plod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 peckovice se semenem s tvrdým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osemením (peckou)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F92D0-B4DD-43C5-98E4-35C1D4A428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548235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cs typeface="Tahoma" pitchFamily="2"/>
              </a:rPr>
              <a:t>Ovocné dřeviny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3521F6-2EBC-4AD0-AE44-9403A7284A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63720"/>
            <a:ext cx="4265611" cy="1175314"/>
          </a:xfrm>
        </p:spPr>
        <p:txBody>
          <a:bodyPr/>
          <a:lstStyle/>
          <a:p>
            <a:pPr lvl="0"/>
            <a:endParaRPr lang="cs-CZ" sz="1800">
              <a:solidFill>
                <a:srgbClr val="548235"/>
              </a:solidFill>
              <a:latin typeface="Comic Sans MS" pitchFamily="66"/>
            </a:endParaRPr>
          </a:p>
          <a:p>
            <a:pPr lvl="0"/>
            <a:endParaRPr lang="cs-CZ" sz="1800">
              <a:solidFill>
                <a:srgbClr val="548235"/>
              </a:solidFill>
              <a:latin typeface="Comic Sans MS" pitchFamily="66"/>
            </a:endParaRPr>
          </a:p>
          <a:p>
            <a:pPr lvl="0"/>
            <a:endParaRPr lang="cs-CZ" sz="1800">
              <a:solidFill>
                <a:srgbClr val="548235"/>
              </a:solidFill>
              <a:latin typeface="Comic Sans MS" pitchFamily="66"/>
            </a:endParaRPr>
          </a:p>
          <a:p>
            <a:pPr lvl="0"/>
            <a:endParaRPr lang="cs-CZ" sz="1800">
              <a:solidFill>
                <a:srgbClr val="548235"/>
              </a:solidFill>
              <a:latin typeface="Comic Sans MS" pitchFamily="66"/>
            </a:endParaRPr>
          </a:p>
          <a:p>
            <a:pPr lvl="0"/>
            <a:r>
              <a:rPr lang="cs-CZ" sz="2000">
                <a:solidFill>
                  <a:srgbClr val="548235"/>
                </a:solidFill>
                <a:latin typeface="Comic Sans MS" pitchFamily="66"/>
              </a:rPr>
              <a:t>Pětičetný květ třešně – mnoho tyčinek  a jeden pestík</a:t>
            </a:r>
          </a:p>
          <a:p>
            <a:pPr lvl="0"/>
            <a:endParaRPr lang="cs-CZ"/>
          </a:p>
        </p:txBody>
      </p:sp>
      <p:pic>
        <p:nvPicPr>
          <p:cNvPr id="4" name="Zástupný obsah 9">
            <a:extLst>
              <a:ext uri="{FF2B5EF4-FFF2-40B4-BE49-F238E27FC236}">
                <a16:creationId xmlns:a16="http://schemas.microsoft.com/office/drawing/2014/main" id="{FF7250BA-D6F5-475B-8DCE-1609927302C5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873169" y="2760665"/>
            <a:ext cx="3600212" cy="369392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4C538D-4196-45F9-8E86-2D9819930B5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721220"/>
            <a:ext cx="4284658" cy="1039444"/>
          </a:xfrm>
        </p:spPr>
        <p:txBody>
          <a:bodyPr/>
          <a:lstStyle/>
          <a:p>
            <a:pPr lvl="0"/>
            <a:r>
              <a:rPr lang="cs-CZ">
                <a:solidFill>
                  <a:srgbClr val="548235"/>
                </a:solidFill>
                <a:latin typeface="Comic Sans MS" pitchFamily="66"/>
              </a:rPr>
              <a:t>          Meruňka</a:t>
            </a:r>
            <a:endParaRPr lang="cs-CZ"/>
          </a:p>
        </p:txBody>
      </p:sp>
      <p:pic>
        <p:nvPicPr>
          <p:cNvPr id="6" name="Zástupný obsah 7">
            <a:extLst>
              <a:ext uri="{FF2B5EF4-FFF2-40B4-BE49-F238E27FC236}">
                <a16:creationId xmlns:a16="http://schemas.microsoft.com/office/drawing/2014/main" id="{533CD304-D792-4549-AC6D-5C215F862C1F}"/>
              </a:ext>
            </a:extLst>
          </p:cNvPr>
          <p:cNvPicPr>
            <a:picLocks noGrp="1" noChangeAspect="1"/>
          </p:cNvPicPr>
          <p:nvPr>
            <p:ph idx="4"/>
          </p:nvPr>
        </p:nvPicPr>
        <p:blipFill>
          <a:blip r:embed="rId3"/>
          <a:stretch>
            <a:fillRect/>
          </a:stretch>
        </p:blipFill>
        <p:spPr>
          <a:xfrm rot="16200004">
            <a:off x="5656071" y="2874869"/>
            <a:ext cx="2764395" cy="38339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D0E85-AC7D-434C-A4D2-8F0EB3C634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548235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cs typeface="Tahoma" pitchFamily="2"/>
              </a:rPr>
              <a:t>Ovocné dřeviny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8A728-3010-4571-B319-4E1D6FF467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7311" y="1706910"/>
            <a:ext cx="8870036" cy="4989597"/>
          </a:xfrm>
        </p:spPr>
        <p:txBody>
          <a:bodyPr/>
          <a:lstStyle/>
          <a:p>
            <a:pPr lvl="0"/>
            <a:r>
              <a:rPr lang="cs-CZ">
                <a:latin typeface="Comic Sans MS" pitchFamily="66"/>
              </a:rPr>
              <a:t>Druh rodu </a:t>
            </a:r>
            <a:r>
              <a:rPr lang="cs-CZ">
                <a:solidFill>
                  <a:srgbClr val="548235"/>
                </a:solidFill>
                <a:latin typeface="Comic Sans MS" pitchFamily="66"/>
              </a:rPr>
              <a:t>Ostružiník </a:t>
            </a:r>
            <a:r>
              <a:rPr lang="cs-CZ">
                <a:latin typeface="Comic Sans MS" pitchFamily="66"/>
              </a:rPr>
              <a:t>– jejich plody maliny </a:t>
            </a:r>
          </a:p>
          <a:p>
            <a:pPr lvl="0"/>
            <a:r>
              <a:rPr lang="cs-CZ">
                <a:latin typeface="Comic Sans MS" pitchFamily="66"/>
              </a:rPr>
              <a:t>(</a:t>
            </a:r>
            <a:r>
              <a:rPr lang="cs-CZ" b="1">
                <a:latin typeface="Comic Sans MS" pitchFamily="66"/>
              </a:rPr>
              <a:t>ostružník maliník</a:t>
            </a:r>
            <a:r>
              <a:rPr lang="cs-CZ">
                <a:latin typeface="Comic Sans MS" pitchFamily="66"/>
              </a:rPr>
              <a:t>) nebo ostružiny(</a:t>
            </a:r>
            <a:r>
              <a:rPr lang="cs-CZ" b="1">
                <a:latin typeface="Comic Sans MS" pitchFamily="66"/>
              </a:rPr>
              <a:t>ostružník</a:t>
            </a:r>
          </a:p>
          <a:p>
            <a:pPr lvl="0"/>
            <a:r>
              <a:rPr lang="cs-CZ" b="1">
                <a:latin typeface="Comic Sans MS" pitchFamily="66"/>
              </a:rPr>
              <a:t>křovitý</a:t>
            </a:r>
            <a:r>
              <a:rPr lang="cs-CZ">
                <a:latin typeface="Comic Sans MS" pitchFamily="66"/>
              </a:rPr>
              <a:t>) – toto </a:t>
            </a:r>
            <a:r>
              <a:rPr lang="cs-CZ" b="1">
                <a:latin typeface="Comic Sans MS" pitchFamily="66"/>
              </a:rPr>
              <a:t>souplodí malých peckoviček</a:t>
            </a:r>
          </a:p>
          <a:p>
            <a:pPr lvl="0"/>
            <a:r>
              <a:rPr lang="cs-CZ">
                <a:latin typeface="Comic Sans MS" pitchFamily="66"/>
              </a:rPr>
              <a:t>obsahuje vitamín </a:t>
            </a:r>
            <a:r>
              <a:rPr lang="cs-CZ" b="1">
                <a:latin typeface="Comic Sans MS" pitchFamily="66"/>
              </a:rPr>
              <a:t>C</a:t>
            </a:r>
          </a:p>
          <a:p>
            <a:pPr lvl="0"/>
            <a:r>
              <a:rPr lang="cs-CZ">
                <a:latin typeface="Comic Sans MS" pitchFamily="66"/>
              </a:rPr>
              <a:t>Potravina i léčivka.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A198764-CA0A-4E61-BB5E-24D47472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4724398" y="2976111"/>
            <a:ext cx="2985250" cy="41685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5AA79-6E5E-41FF-86A5-F9114FE58D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548235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cs typeface="Tahoma" pitchFamily="2"/>
              </a:rPr>
              <a:t>Ovocné dřeviny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91AA1A-386C-4B80-96B7-DBCBAD08B2C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b="1">
                <a:latin typeface="Comic Sans MS" pitchFamily="66"/>
              </a:rPr>
              <a:t>Plod</a:t>
            </a:r>
            <a:r>
              <a:rPr lang="cs-CZ" sz="2800">
                <a:latin typeface="Comic Sans MS" pitchFamily="66"/>
              </a:rPr>
              <a:t> – </a:t>
            </a:r>
            <a:r>
              <a:rPr lang="cs-CZ" sz="2800" b="1">
                <a:latin typeface="Comic Sans MS" pitchFamily="66"/>
              </a:rPr>
              <a:t>malvice – hrušeň </a:t>
            </a:r>
            <a:r>
              <a:rPr lang="cs-CZ" sz="2800">
                <a:latin typeface="Comic Sans MS" pitchFamily="66"/>
              </a:rPr>
              <a:t>a</a:t>
            </a:r>
            <a:r>
              <a:rPr lang="cs-CZ" sz="2800" b="1">
                <a:latin typeface="Comic Sans MS" pitchFamily="66"/>
              </a:rPr>
              <a:t> jabloň</a:t>
            </a:r>
          </a:p>
          <a:p>
            <a:pPr lvl="0"/>
            <a:r>
              <a:rPr lang="cs-CZ" sz="2800" b="1">
                <a:latin typeface="Comic Sans MS" pitchFamily="66"/>
              </a:rPr>
              <a:t>Listy </a:t>
            </a:r>
            <a:r>
              <a:rPr lang="cs-CZ" sz="2800">
                <a:latin typeface="Comic Sans MS" pitchFamily="66"/>
              </a:rPr>
              <a:t>– jednoduché, oválné listy s pilovitým       okrajem </a:t>
            </a:r>
          </a:p>
          <a:p>
            <a:pPr lvl="0"/>
            <a:r>
              <a:rPr lang="cs-CZ" sz="2800" b="1">
                <a:latin typeface="Comic Sans MS" pitchFamily="66"/>
              </a:rPr>
              <a:t>Plod</a:t>
            </a:r>
            <a:r>
              <a:rPr lang="cs-CZ" sz="2800">
                <a:latin typeface="Comic Sans MS" pitchFamily="66"/>
              </a:rPr>
              <a:t> – </a:t>
            </a:r>
            <a:r>
              <a:rPr lang="cs-CZ" sz="2800" b="1">
                <a:latin typeface="Comic Sans MS" pitchFamily="66"/>
              </a:rPr>
              <a:t>malvičky – jeřábi</a:t>
            </a:r>
            <a:r>
              <a:rPr lang="cs-CZ" sz="2800">
                <a:latin typeface="Comic Sans MS" pitchFamily="66"/>
              </a:rPr>
              <a:t>(některé druhy se využívají na výrobu marmelád a šťáv), </a:t>
            </a:r>
            <a:r>
              <a:rPr lang="cs-CZ" sz="2800" b="1">
                <a:latin typeface="Comic Sans MS" pitchFamily="66"/>
              </a:rPr>
              <a:t>jeřáb ptačí</a:t>
            </a:r>
          </a:p>
          <a:p>
            <a:pPr lvl="0"/>
            <a:r>
              <a:rPr lang="cs-CZ">
                <a:latin typeface="Comic Sans MS" pitchFamily="66"/>
              </a:rPr>
              <a:t>                     </a:t>
            </a:r>
            <a:r>
              <a:rPr lang="cs-CZ" sz="2800" b="1">
                <a:latin typeface="Comic Sans MS" pitchFamily="66"/>
              </a:rPr>
              <a:t>- hlohy – hloh jednosemenný</a:t>
            </a:r>
          </a:p>
          <a:p>
            <a:pPr lvl="0"/>
            <a:r>
              <a:rPr lang="cs-CZ" sz="2800" b="1">
                <a:latin typeface="Comic Sans MS" pitchFamily="66"/>
              </a:rPr>
              <a:t>                          - hloh obecný</a:t>
            </a:r>
          </a:p>
          <a:p>
            <a:pPr lvl="0"/>
            <a:r>
              <a:rPr lang="cs-CZ" sz="2800" b="1">
                <a:latin typeface="Comic Sans MS" pitchFamily="66"/>
              </a:rPr>
              <a:t>                  - listy – laločnaté, </a:t>
            </a:r>
            <a:r>
              <a:rPr lang="cs-CZ" sz="2800">
                <a:latin typeface="Comic Sans MS" pitchFamily="66"/>
              </a:rPr>
              <a:t>jejich květy,</a:t>
            </a:r>
          </a:p>
          <a:p>
            <a:pPr lvl="0"/>
            <a:r>
              <a:rPr lang="cs-CZ" sz="2800">
                <a:latin typeface="Comic Sans MS" pitchFamily="66"/>
              </a:rPr>
              <a:t>listy, plody jsou léčivky(nervovou, oběhovou soustavu)</a:t>
            </a:r>
          </a:p>
          <a:p>
            <a:pPr lvl="0"/>
            <a:r>
              <a:rPr lang="cs-CZ">
                <a:latin typeface="Comic Sans MS" pitchFamily="66"/>
              </a:rPr>
              <a:t>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67336-AA85-4607-AF9F-6A8BCD79AC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548235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cs typeface="Tahoma" pitchFamily="2"/>
              </a:rPr>
              <a:t>Ovocné dřeviny</a:t>
            </a:r>
            <a:endParaRPr lang="cs-CZ"/>
          </a:p>
        </p:txBody>
      </p:sp>
      <p:pic>
        <p:nvPicPr>
          <p:cNvPr id="3" name="Zástupný obsah 8">
            <a:extLst>
              <a:ext uri="{FF2B5EF4-FFF2-40B4-BE49-F238E27FC236}">
                <a16:creationId xmlns:a16="http://schemas.microsoft.com/office/drawing/2014/main" id="{AAE95486-958A-4943-8DFD-DD6C8EB0C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13">
            <a:off x="3501324" y="3912503"/>
            <a:ext cx="2517864" cy="3281086"/>
          </a:xfrm>
        </p:spPr>
      </p:pic>
      <p:pic>
        <p:nvPicPr>
          <p:cNvPr id="4" name="Obrázek 10">
            <a:extLst>
              <a:ext uri="{FF2B5EF4-FFF2-40B4-BE49-F238E27FC236}">
                <a16:creationId xmlns:a16="http://schemas.microsoft.com/office/drawing/2014/main" id="{E54AE117-BB2F-4699-A269-4B17E3357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>
            <a:off x="5408393" y="1257712"/>
            <a:ext cx="2382185" cy="35291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2">
            <a:extLst>
              <a:ext uri="{FF2B5EF4-FFF2-40B4-BE49-F238E27FC236}">
                <a16:creationId xmlns:a16="http://schemas.microsoft.com/office/drawing/2014/main" id="{B556C3F4-740E-4402-8B65-17E0EA729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4">
            <a:off x="1605851" y="1304529"/>
            <a:ext cx="2382185" cy="34355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A0AFB-BB19-4289-BEE2-1D375EF107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3399"/>
                </a:solidFill>
                <a:latin typeface="Comic Sans MS" pitchFamily="66"/>
              </a:rPr>
              <a:t>Růže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81C5A-B435-4D62-BE85-4ED0B5D218E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>
                <a:solidFill>
                  <a:srgbClr val="FF3399"/>
                </a:solidFill>
                <a:latin typeface="Comic Sans MS" pitchFamily="66"/>
              </a:rPr>
              <a:t>Královna květin </a:t>
            </a:r>
            <a:r>
              <a:rPr lang="cs-CZ" sz="2800">
                <a:latin typeface="Comic Sans MS" pitchFamily="66"/>
              </a:rPr>
              <a:t>– keře nebo popínavé rostliny</a:t>
            </a:r>
          </a:p>
          <a:p>
            <a:pPr lvl="0"/>
            <a:r>
              <a:rPr lang="cs-CZ" sz="2800" b="1">
                <a:latin typeface="Comic Sans MS" pitchFamily="66"/>
              </a:rPr>
              <a:t>Plod</a:t>
            </a:r>
            <a:r>
              <a:rPr lang="cs-CZ" sz="2800">
                <a:latin typeface="Comic Sans MS" pitchFamily="66"/>
              </a:rPr>
              <a:t> – </a:t>
            </a:r>
            <a:r>
              <a:rPr lang="cs-CZ" sz="2800" b="1">
                <a:latin typeface="Comic Sans MS" pitchFamily="66"/>
              </a:rPr>
              <a:t>šípek – souplodí nažek </a:t>
            </a:r>
            <a:r>
              <a:rPr lang="cs-CZ" sz="2800">
                <a:latin typeface="Comic Sans MS" pitchFamily="66"/>
              </a:rPr>
              <a:t>uzavřené ve</a:t>
            </a:r>
            <a:r>
              <a:rPr lang="cs-CZ" sz="2800" b="1">
                <a:latin typeface="Comic Sans MS" pitchFamily="66"/>
              </a:rPr>
              <a:t> </a:t>
            </a:r>
          </a:p>
          <a:p>
            <a:pPr lvl="0"/>
            <a:r>
              <a:rPr lang="cs-CZ" sz="2800" b="1">
                <a:latin typeface="Comic Sans MS" pitchFamily="66"/>
              </a:rPr>
              <a:t>                </a:t>
            </a:r>
            <a:r>
              <a:rPr lang="cs-CZ" sz="2800">
                <a:latin typeface="Comic Sans MS" pitchFamily="66"/>
              </a:rPr>
              <a:t>zdužnatělém květním lůžku, šípky</a:t>
            </a:r>
          </a:p>
          <a:p>
            <a:pPr lvl="0"/>
            <a:r>
              <a:rPr lang="cs-CZ" sz="2800">
                <a:latin typeface="Comic Sans MS" pitchFamily="66"/>
              </a:rPr>
              <a:t>                       jsou léčivky, výroba džemu</a:t>
            </a:r>
          </a:p>
          <a:p>
            <a:pPr lvl="0"/>
            <a:r>
              <a:rPr lang="cs-CZ" sz="2800">
                <a:latin typeface="Comic Sans MS" pitchFamily="66"/>
              </a:rPr>
              <a:t>       </a:t>
            </a:r>
            <a:r>
              <a:rPr lang="cs-CZ" sz="2800" b="1">
                <a:latin typeface="Comic Sans MS" pitchFamily="66"/>
              </a:rPr>
              <a:t>- ostny – </a:t>
            </a:r>
            <a:r>
              <a:rPr lang="cs-CZ" sz="2800">
                <a:latin typeface="Comic Sans MS" pitchFamily="66"/>
              </a:rPr>
              <a:t>stejné jako </a:t>
            </a:r>
            <a:r>
              <a:rPr lang="cs-CZ" sz="2800" b="1">
                <a:latin typeface="Comic Sans MS" pitchFamily="66"/>
              </a:rPr>
              <a:t>ostružníky</a:t>
            </a:r>
          </a:p>
          <a:p>
            <a:pPr lvl="0"/>
            <a:r>
              <a:rPr lang="cs-CZ" sz="2800">
                <a:latin typeface="Comic Sans MS" pitchFamily="66"/>
              </a:rPr>
              <a:t>                     - ostny jdou od stonku oddělit- kolce</a:t>
            </a:r>
          </a:p>
          <a:p>
            <a:pPr lvl="0"/>
            <a:r>
              <a:rPr lang="cs-CZ" sz="2800">
                <a:latin typeface="Comic Sans MS" pitchFamily="66"/>
              </a:rPr>
              <a:t>                        a trny nelze</a:t>
            </a:r>
          </a:p>
          <a:p>
            <a:pPr lvl="0"/>
            <a:endParaRPr lang="cs-CZ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</TotalTime>
  <Words>628</Words>
  <Application>Microsoft Office PowerPoint</Application>
  <PresentationFormat>Širokoúhlá obrazovka</PresentationFormat>
  <Paragraphs>87</Paragraphs>
  <Slides>17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Calibri</vt:lpstr>
      <vt:lpstr>Comic Sans MS</vt:lpstr>
      <vt:lpstr>Helvetica</vt:lpstr>
      <vt:lpstr>Liberation Sans</vt:lpstr>
      <vt:lpstr>Liberation Serif</vt:lpstr>
      <vt:lpstr>Times New Roman</vt:lpstr>
      <vt:lpstr>Výchozí</vt:lpstr>
      <vt:lpstr>DUM%20 %20prezentace</vt:lpstr>
      <vt:lpstr>Prezentace aplikace PowerPoint</vt:lpstr>
      <vt:lpstr>Čeleď - Růžovité</vt:lpstr>
      <vt:lpstr>Prezentace aplikace PowerPoint</vt:lpstr>
      <vt:lpstr>Prezentace aplikace PowerPoint</vt:lpstr>
      <vt:lpstr>Ovocné dřeviny</vt:lpstr>
      <vt:lpstr>Ovocné dřeviny</vt:lpstr>
      <vt:lpstr>Ovocné dřeviny</vt:lpstr>
      <vt:lpstr>Ovocné dřeviny</vt:lpstr>
      <vt:lpstr>Růže</vt:lpstr>
      <vt:lpstr>Růže</vt:lpstr>
      <vt:lpstr>Jahodník</vt:lpstr>
      <vt:lpstr>Jahodník obecný</vt:lpstr>
      <vt:lpstr>Jahodník obecný</vt:lpstr>
      <vt:lpstr>Jahodník</vt:lpstr>
      <vt:lpstr>Planě rostoucí rostliny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Čeleď - Růžovité</dc:title>
  <dc:creator>Lada</dc:creator>
  <cp:lastModifiedBy>lada johnova</cp:lastModifiedBy>
  <cp:revision>217</cp:revision>
  <dcterms:created xsi:type="dcterms:W3CDTF">2010-07-10T16:20:51Z</dcterms:created>
  <dcterms:modified xsi:type="dcterms:W3CDTF">2021-02-13T15:48:19Z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