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258" r:id="rId4"/>
    <p:sldId id="256" r:id="rId5"/>
    <p:sldId id="257" r:id="rId6"/>
    <p:sldId id="266" r:id="rId7"/>
    <p:sldId id="260" r:id="rId8"/>
    <p:sldId id="265" r:id="rId9"/>
    <p:sldId id="261" r:id="rId10"/>
    <p:sldId id="262" r:id="rId11"/>
    <p:sldId id="259" r:id="rId12"/>
    <p:sldId id="263" r:id="rId13"/>
    <p:sldId id="264" r:id="rId14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E3E8D61-6099-4240-8247-C9022C7D5FE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475293D-58CC-4737-AA8A-13137974A263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8BB647-7375-4811-BD1D-CB54790438D0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754EFA-4139-4423-9080-4742124FB615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5E0C816-156D-4C87-9A46-124AA0047C76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66506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C4EB7E1-F40B-48DB-9352-D791E23556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B5A182E-BAFE-4AA3-9B06-8E0F35F04E4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BCB276E0-B902-4514-B767-2F31F9162EB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C0005D-C2BD-4AC5-8229-DF55179880E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545EC4-3AC2-434C-8404-413E68EDE03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F16347-0386-4AAD-9933-E0ABCE92AA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1E6622D-B95E-4A71-B801-9B00DC52D65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06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A7328DC-49E6-472F-80B5-527F9EDCB62C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F5EC7B4-36E5-428D-BF6D-A972C7E8703D}" type="slidenum">
              <a:t>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EB15728F-9D1F-4BDF-9530-DE0A3640EC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86A3727D-60EC-4551-8D62-3143F9A29A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CCD29D79-F9D3-4260-BFA0-0887297EAB5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5E05A38-CF55-4854-BB80-08F79A86D333}" type="slidenum">
              <a:t>10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76018CBC-2C21-4AF1-ADC6-4908DFDF23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4DFDA06E-66C0-43F4-8C25-B2E746A2BEB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96DD4CB2-9871-423F-B102-3E8D2ED8BB75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A2EAF33-270F-4DDA-9E81-BE7EAE516FAA}" type="slidenum">
              <a:t>11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EB4DFF6B-9921-4AEC-8C76-B6B8CF5743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D44E08F9-B0BD-4D76-9211-30EE8BBB63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43E2DB9D-B7E5-49FB-85B9-DCD662D2BA6C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078DD62-21C8-447A-8941-AF5AA3F064D9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151D04BA-7EE6-4510-BB21-C82B8DB68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3CDB1F13-3215-42FD-9382-4BB7F437B5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EFA7BB0-E6CB-4D24-BAF5-3194844A44CA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8BE6EEF-1068-49D6-AFC5-67119D4B8739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A542E41E-1471-4DBA-8AD1-14213DE89F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097C75E3-8138-4A09-A4C4-72E75440E0A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A7328DC-49E6-472F-80B5-527F9EDCB62C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F5EC7B4-36E5-428D-BF6D-A972C7E8703D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EB15728F-9D1F-4BDF-9530-DE0A3640EC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86A3727D-60EC-4551-8D62-3143F9A29A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454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1BE054E0-EC68-4D20-B7FB-FC6C53A88CA4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33233A9-8AF3-46A8-A291-24E31D298597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D6A7155C-258D-4BE4-8AC6-498A60C01B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5E51DB6-EA86-4871-8489-C94C1561AE2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65A48B5B-0FB6-4553-A7D2-AFA1B973608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5AB31F5-14F2-4B61-8E24-63BB94EBFCDF}" type="slidenum">
              <a:t>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B019FEC-1A3E-4B98-BA6A-24599A4E41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31B4E17C-13C5-486D-9B07-16CC17230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6520B538-3BC4-47F0-A55B-4E86DFA55D9E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FFA07AC-333A-432E-8A10-8B358D980378}" type="slidenum">
              <a:t>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75F2D35B-370F-4C2E-A836-46CA7DFCBC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BA1F32A3-9944-4285-BB0D-038333F468E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7B486C55-17F4-4DA5-ADFE-FEA8899B8F62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3336170-E7D2-47A8-AF40-CB5A6D856A25}" type="slidenum">
              <a:t>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807CF18-09AE-45BD-8071-FFE1BB73BE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EDF9796F-1CB3-48A0-B7B2-38EF30F2D8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A1DC54ED-2772-420A-8549-FF6A0B8DDC7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0C6B54-ECFB-4DF9-AE74-683BD12B2BA9}" type="slidenum">
              <a:t>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D8E408CE-AC5A-4B70-896B-BC59E109A3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B2ED7198-FFC6-41DA-8F0C-DE408526E2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CFA08-4A32-461B-AE0F-CA48611A04D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B350A4-62DA-4733-9263-DF0A1B10660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2E0619-6C2F-4929-A861-32E9FDD09E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C960B2-3474-4BA9-A7D7-10BCEA47DBC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A21677-4EC8-417F-8F34-E8897815D1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8EB0C6-30D9-496B-BD6B-5146D9EB31B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98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420AA-3E3F-47B5-91DD-9CB51C38B96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58141C-D6FD-41FE-BC86-8E87C36F698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43FCC6-B107-46E5-9E60-2AE96758A1A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508440-EE05-4FF9-979D-E8CDFDC1BE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113D2F-D39B-4D56-988D-8F581A9212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203055-19E8-4F5D-B83C-F7AC1BD1ED2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80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9CDBCFD-3292-49F8-8461-218B3E3D7FBD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FF7D14-B60B-49E4-B1A1-B5278831F05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49E60F-A65A-48A6-92D8-2F83D66C6DC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37F0FD-0C99-445A-98AF-158D319BD0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D541C8-545A-4CDD-8589-12811AFE13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2DD762-E4C0-4C8E-8A42-2FD65B8F28B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890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3DC22-8121-4FBA-8DC6-A7FD38CE7FF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C8868F-A86D-4FCB-9CB7-F91D2850688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420D6A-0677-4646-8935-AB2DD4AB63F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EB4DAB-ACAE-4BCD-BE1F-E885A34E35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D41470-038B-4976-A7BD-42491C830C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8BBDFB-2557-49C6-BDEE-E8663E7D124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08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44DB51-FB38-4573-8630-7463F53D983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D3FFF3-C096-4884-8177-12B2C993969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DB8F9E-B53E-46C1-A26B-4F95363476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893B81-39FF-4F19-A659-92BB834317C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D174FF-574B-4AC7-93E8-9B4B9BC513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AB08AA-2BC1-4E06-9B36-8A5418D3792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429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50212-1A1F-434D-9D57-D01EFAE544E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DA2B9B-7812-4374-8760-CEFA0E8383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F3EFA8-29A1-4629-ABC3-ADAC3DAE9B6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E60785-9407-4144-AD9A-45E6530D1B9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2CF530-E47C-4A00-91CD-5FE5941AE3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FC7CFB-B81B-4835-9C8B-9A7B99BBFF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676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CD3C9-B674-4771-BE97-2013381EFFD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380B6E-02A2-4EBE-89B4-EE7A3FAB82D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DCFD550-96BB-462E-AFAE-A77E0D85EB4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14917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2FAB13-8190-4E07-810A-B96E5BB1C7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D32238-752F-414E-A82B-6481AEE9A6A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15CBD5-8E6B-47F0-902C-C80594C296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4B4DD4-6D3C-49DB-B440-E55EF0EA30F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508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623A1-7508-457D-9A88-373B21E337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BA71DB-0633-4A33-A5C9-4E2510BB95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D0080A-17C1-4162-A82A-06DC19CF5F8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8C6291-0ABF-4235-8BA8-6AE64D69DDF3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DC8FFE3-2759-4729-814B-D80F6A92A79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69A74C0-8163-4BF4-91D4-ABB6B76B18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C105FF9-6451-4B56-A769-251EADB7BA1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0541AD9-3688-47CC-B258-4453825DB6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244C9E-42D3-4A74-8C62-E4127CD3917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473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5E8D6-1E1F-48FA-A3CF-51BFEF4FA8A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D99ADDC-1DD4-4F6A-B55A-D2CEB855677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B9A004-954C-4978-A152-47CF67BFED8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3A27BD-936C-4A12-AA74-FF1F3586B9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1D6D98-4480-47B6-84BF-5FD8A04EE24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984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4BBA29-B420-4B32-A3D2-057DD4CFE8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86C42D-A521-42AA-BDA8-0CEAD412E29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001AA7-1C39-4022-B0CA-F8CDA08499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662857-2F33-4935-BB09-3D57454766D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735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2EEF89-B0E5-4B56-9668-9BD702E4EE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D3BEB-1FE7-44AE-B310-6229590061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34DDFE8-995D-43AB-BC69-0D05A794866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F721EF-668F-493C-BFF0-9140482833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82129A-9D7A-463A-BA07-9C048713D1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29C718-0785-4276-9333-090B9D9576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835EDC-3382-4852-B46B-1D4790C1D92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21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B4FA4-288D-4DE2-BF62-ACED97A5116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BD362D-9962-4212-A428-923768C0B0C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7E56C4-A572-4AE4-969F-8EEFFF01D97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7299EC-6CB1-4F30-86BC-1CD41CE49D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9D9E15-1F34-4167-B576-DA644A3548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025940-F5CD-4ED5-95BA-0525B8104B4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814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02E26-473B-4F80-87A2-904C26C84B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D844046-1444-4ECB-8BF1-F89108BC3B5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CA39D4-728C-4EE4-B59E-E28156AA8CD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1ED720-631D-4BE1-8E23-A7CFDCEB30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591890-73AF-4D3C-B98E-C086CFEA919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31487C-088A-4665-B40C-5CA57A6758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154946-301D-40B8-9767-C04A774BB5A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70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D80119-CAC1-48EE-B029-68DFEC9D93D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7C94C7-B278-4E71-8423-BE0496596F0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9BC698-98F3-4FD3-999A-D037AD45986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57C741-CF66-422C-8EB8-880C30C303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B6DE05-378D-4020-9B05-C446B5E138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D54C37-0A3B-48D5-9F6F-3A90E5D25B5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216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CA43586-C714-4A34-B4F5-2B600129426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FA7364-44D0-4493-B044-BB4BE0608DC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271A17-5F71-4746-B442-70D4ADAD04E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D95EA6-1DDA-442F-BB12-0625452D05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E3FD0C-B10C-4E57-964A-F7B5CB0D6D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75F4FC-C6C0-465B-8D75-2FA00832036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6676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791D7-84B6-4771-8D38-057901604BD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0712EF-56EE-4228-97E1-19D0529AF76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DF482C-4BB5-4C52-91F8-55E9F23AB26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09AA6E-B7B3-4BE9-827E-FF2BC44D561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C5BF0B-A683-4525-BBA9-3BC31B4CB5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D020C8-4911-42AF-A690-D7DD70D2A4C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7804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7C1A1-6AE1-4342-BD00-897CBE47FEE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50C996-0386-4610-A399-68BC93FDDF1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48944D-0FBA-4C04-B29E-5E93367256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226F35-377F-458C-99C4-C7F102555D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2E672A-B199-471E-BD40-62CEB1FE7E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79524C-C841-420B-9824-950F284AE75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7805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73227-63C9-4C94-8ACE-94A8AA54C9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0A0F7F-1CCA-4F3B-BD86-20E41261B0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F0D861-50EA-47D9-BFAC-0ACF97FD90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4B131A-D4E4-422C-898D-177406441E1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98501D-DA4A-4C3C-9BAD-96EC6BC911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032FB9-0564-4F46-B12F-51F6299A625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269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7D2D7-2D35-4B3A-8E72-667A5675A62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CBB2E1-F7B2-48EA-A2F7-FBD69ECEEEC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F3F9D4-137B-49B2-A21D-6377F9BC3FF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57FED9-B75D-4AAB-8DC1-E2A7586C8F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5BC8F4-9A81-4C67-B686-DCE8CB1096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15F15E-F7AE-46DB-B40C-A332AA7D84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5FE8B5-F3BA-4301-A790-7055F4F4077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6709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B8750-3ABC-4720-A099-0242390BA22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D05451-1515-4F72-965D-F8C7B1C4372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4FAB9D-2A1F-4404-9C4E-120A27C770E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E995DD3-AF5C-4324-8F38-3A0B5C3B220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B863139-EA0C-4AF6-AE19-4961B63B1216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1A9B12A-CB9A-4D5D-8FB3-F1689ECA6B8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5E2507A-E29E-44FD-98D4-CDCD59A4789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94290D-9D7D-4E2C-9B81-B4667C4697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6E61E2-B9C4-43F7-93BF-965E723397C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408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A32DB2-0FB1-452A-91DF-C3CA22A1F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C34569-2FCD-49F0-B95D-B59D7546B16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37960A-5EDE-4A28-AA8C-99127BFF89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ED8672A-A47E-49FF-8B5D-825373C3FD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C2FAE3-5519-45DB-B2C5-D24A28317A6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1597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F024E0-6CA5-4F6B-B377-FADF7BD84B1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ED0B23E-6A0D-419C-B75B-EA425357C9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599CAC5-5C7F-411D-8C03-2B8B725EE4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2927D8-DBB4-420D-BF82-3E47F5BFB5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59393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1CA046-A760-4D11-B425-5E30D0CD3B5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9CF35C-255B-4EE0-A57E-C979337B06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04EBD0-94AD-4220-B255-846DA756C1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F48155-C743-4212-A78D-9D46F57B66F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0C6372-EF1F-4DDA-8C62-CED1038D73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754454-A5BD-4554-B9D7-1AA599104FB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180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B8F98-6294-4574-A983-0C003DBEB9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764F36-E4CF-42A6-9FE6-F98B55181D0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D4C948-2827-4811-B2DB-A0F8150878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7ACD22-81C5-4D54-A825-AB44C715BB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46B5A9-434A-437E-BB15-B87A49B458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CDC384-9689-4BDC-A8E3-45F1910E4D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F396EA-0B2D-4C4A-B850-D527246080D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2160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4E3C2-2F1C-4C45-BDE3-699C685CE8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CE5DD6-1A5F-42BF-A133-2F92F709B2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8D16A7-F95A-44A4-B558-2B0B03B2C0D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FB83DD-15BA-4148-AA5F-2F44E33595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12234F-4260-411C-A3C6-5FB7D351376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49A44F-D779-4763-AFF0-FC77292956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476C19-8FE4-42C8-A0BA-C1541403D83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646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9CAADF-3D36-46D1-92B8-53482EE3C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53DF59-A314-4636-BB7F-BEAB105B33C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1CDEB0-0E39-4495-A5BE-BB4E1760F67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7CE785-DD4C-4C35-995C-1C1CD31BA7F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8962E5-0CEF-468E-8024-5F731651EC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580419-13C3-4D21-B28C-A61D1A5A1E6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6678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A91F873-6917-4AAD-A38A-4D7C540D02A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E2C585-D8E7-439D-B009-C8855B193E5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6B798B-F224-4F58-9895-6B34DF1199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5672D6-C12D-412D-9A34-BADBD3EEBBB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14D903-4E4D-4F78-A257-90F4A01438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B64437-C623-41EC-84ED-79E77BCEB2C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53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8E956-5011-40AE-928F-C41BF819C70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E19892-791A-4EBA-8E49-BA4B49B5E2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8507C13-8D52-4FE1-B611-CEF6B88E676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7A0919-651D-4656-8986-891DE1B8C6D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5F723E-B228-4DEA-A3F3-FB6E1F525F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0D1E60-FADE-487A-9B2D-2307100CEEA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154868-A920-4114-B2C4-F216208A440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66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9D902E-635D-495E-A7F4-CA1F8BE31A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B25D90-C54E-4A5D-B10B-82A784B817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8AE966-F3BA-4ADB-809A-86BDAD5DE2A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EB732D1-ADEF-4BE4-9340-3D5E4BDCB84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8513FBA-6916-4D98-83E3-11D3D711117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F5EA2F-6BB5-44E9-8292-9D599942EE3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A2C9166-10D4-4015-97DA-5613677BAB4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CAF0E5F-4DE2-4B7B-B4A9-B75376E85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B6277F-F56D-4D16-87A6-BDC318C1D5C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97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A7F0F-10A3-4347-ACB0-7A9A47CA3C0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24A133C-B962-4A38-82EE-6D700F2CB7E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879F73F-28E9-494A-B4E9-E39DA948697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463A79-6548-4351-8DD8-1A6E8A085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6984C7-72F8-40E8-AA63-723285AD13D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85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83BE8C4-E317-4F37-8BAA-CB7F627912B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48D83CE-878C-473B-B1A9-1305F3E57CD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D47F176-792C-4BA2-B4F7-30E08F7514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75EA56-A1F6-4CC9-91FD-88962CAE373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79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95428-79CB-4FD5-89FB-7EF40A2CF7B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039812-5863-41CE-9BB8-210E88256B8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14B8BF-298A-4828-BAD2-F03BFF0A300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77A29E-D460-4E1B-9A11-9239C33A24E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468DC0-0F42-485F-9329-B5A8879F2C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F36E85-CB2C-49DD-B853-4C6929E596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064794-EE63-4357-A2D8-3984509F915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64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80185-E608-4057-929B-A2EE932A1A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7ABE85A-43E5-4656-B70B-E9AAFB90856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9DDCA2-2E29-42FA-9857-AC81113C14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DAA11A-F91A-4583-BAD5-5909A62C8AE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F9F367-2238-4224-9FD1-E4615A451F1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C9B61E-8BCA-4622-AF8A-72FB6EB231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0CD5CC-2CC9-4CAE-BD17-AF3FDC739B4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061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11E5641-5D4B-4010-A9D7-4A230101F9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F63EA5-66EC-4B18-8DF5-E5C290EC6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306207-51F7-406C-A19A-DB0526C65DE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558370-FFEF-4240-B1CB-2B313401BB4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8138C2-F5B4-485A-A802-4DF9428BA39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188C94D-33A6-4552-A3D1-0C0CFC11D0B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BADB638-1A02-49FA-AACA-E4BB0C0011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7E3726-5CCC-4A28-8DF9-01963CFB57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8870036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A7DE48-55A6-4888-A861-185DADA25B0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6560DB-6390-41E1-B4AC-41DBB25E2F7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9A5BAA-EC5C-449F-B4CE-F303A6FF6DC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B9A1A66-0BBC-4DA2-BD26-7DCC2AE1501F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901AD4-F659-4C68-9762-9CE113922C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585225-CB78-4F9A-A6AB-CA8EFE76295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2BC66F-D1CF-40F3-A971-45806AEFD61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6728ED-2F20-450C-B1A0-9BA80F785AB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DC2813-9C1F-4445-9444-874F74BE56B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483D152-6750-4FD6-9138-1AF96985B21A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5280" b="1" i="0" u="none" strike="noStrike" kern="0" cap="none" spc="0" baseline="0">
          <a:solidFill>
            <a:srgbClr val="00008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729E0B3-01F2-44FB-AF52-508C6B0C538E}"/>
              </a:ext>
            </a:extLst>
          </p:cNvPr>
          <p:cNvSpPr txBox="1"/>
          <p:nvPr/>
        </p:nvSpPr>
        <p:spPr>
          <a:xfrm>
            <a:off x="554400" y="1242715"/>
            <a:ext cx="8887354" cy="233014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i="0" u="none" strike="noStrike" kern="1200" cap="none" spc="0" baseline="0" dirty="0">
                <a:uFillTx/>
                <a:latin typeface="Comic Sans MS" pitchFamily="66"/>
                <a:ea typeface="Lucida Sans Unicode" pitchFamily="2"/>
                <a:cs typeface="Tahoma" pitchFamily="2"/>
              </a:rPr>
              <a:t>8.tř.Chemie</a:t>
            </a:r>
            <a:endParaRPr lang="cs-CZ" sz="2800" i="0" u="none" strike="noStrike" kern="1200" cap="none" spc="0" baseline="0" dirty="0">
              <a:uFillTx/>
              <a:latin typeface="Liberation Serif"/>
              <a:ea typeface="NSimSun" pitchFamily="49"/>
              <a:cs typeface="Mangal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Kovy alkalických kovů(strana: 59</a:t>
            </a:r>
            <a:r>
              <a:rPr lang="cs-CZ" sz="2800" b="0" i="0" u="none" strike="noStrike" kern="1200" cap="none" spc="0" baseline="0" dirty="0">
                <a:solidFill>
                  <a:srgbClr val="00A933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 </a:t>
            </a:r>
            <a:r>
              <a:rPr lang="cs-CZ" sz="2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v učebnici)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Udělejte si výpisky z přiložené prezentace.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Písemně do sešitu odpovězte na otázku sova č.7 ze strany 59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 v učebnici).</a:t>
            </a:r>
            <a:endParaRPr lang="cs-CZ" sz="28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DDBB36F-F09D-4A68-B2C0-6F59BAEE4E10}"/>
              </a:ext>
            </a:extLst>
          </p:cNvPr>
          <p:cNvSpPr txBox="1"/>
          <p:nvPr/>
        </p:nvSpPr>
        <p:spPr>
          <a:xfrm>
            <a:off x="4603173" y="350635"/>
            <a:ext cx="239384" cy="8056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4000" b="1" i="0" u="none" strike="noStrike" kern="1200" cap="none" spc="0" baseline="0" dirty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0A317F3-9CFD-4B3B-8373-57FD6E531F3C}"/>
              </a:ext>
            </a:extLst>
          </p:cNvPr>
          <p:cNvSpPr txBox="1"/>
          <p:nvPr/>
        </p:nvSpPr>
        <p:spPr>
          <a:xfrm>
            <a:off x="383435" y="1422714"/>
            <a:ext cx="9421145" cy="61423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Vápník - Ca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sloučeniny – </a:t>
            </a:r>
            <a:r>
              <a:rPr lang="cs-CZ" sz="2800" b="0" i="0" u="none" strike="noStrike" kern="1200" cap="none" spc="0" baseline="0">
                <a:solidFill>
                  <a:srgbClr val="FF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pálené vápno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(Ca O- oxid vápenatý)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2800" b="0" i="0" u="none" strike="noStrike" kern="1200" cap="none" spc="0" baseline="0">
                <a:solidFill>
                  <a:srgbClr val="FF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uhličitan vápenatý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(CaCO</a:t>
            </a:r>
            <a:r>
              <a:rPr lang="cs-CZ" sz="1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) – se teplem rozkládá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na Ca O a oxid uhličitý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vápenec</a:t>
            </a:r>
            <a:r>
              <a:rPr lang="cs-CZ" sz="2800" b="0" i="0" u="none" strike="noStrike" kern="1200" cap="none" spc="0" baseline="0">
                <a:solidFill>
                  <a:srgbClr val="202122"/>
                </a:solidFill>
                <a:uFillTx/>
                <a:latin typeface="Arial" pitchFamily="34"/>
              </a:rPr>
              <a:t> 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202122"/>
                </a:solidFill>
                <a:uFillTx/>
                <a:latin typeface="Arial" pitchFamily="34"/>
              </a:rPr>
              <a:t>   Cukrovary - vyžadují vysoce čistý vápenec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202122"/>
                </a:solidFill>
                <a:uFillTx/>
                <a:latin typeface="Arial" pitchFamily="34"/>
              </a:rPr>
              <a:t>    (obsah CaCO</a:t>
            </a:r>
            <a:r>
              <a:rPr lang="cs-CZ" sz="2800" b="0" i="0" u="none" strike="noStrike" kern="1200" cap="none" spc="0" baseline="-25000">
                <a:solidFill>
                  <a:srgbClr val="202122"/>
                </a:solidFill>
                <a:uFillTx/>
                <a:latin typeface="Arial" pitchFamily="34"/>
              </a:rPr>
              <a:t>3</a:t>
            </a:r>
            <a:r>
              <a:rPr lang="cs-CZ" sz="2800" b="0" i="0" u="none" strike="noStrike" kern="1200" cap="none" spc="0" baseline="0">
                <a:solidFill>
                  <a:srgbClr val="202122"/>
                </a:solidFill>
                <a:uFillTx/>
                <a:latin typeface="Arial" pitchFamily="34"/>
              </a:rPr>
              <a:t> minimálně 94 %)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202122"/>
                </a:solidFill>
                <a:uFillTx/>
                <a:latin typeface="Arial" pitchFamily="34"/>
              </a:rPr>
              <a:t>   Výroba celulózy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202122"/>
                </a:solidFill>
                <a:uFillTx/>
                <a:latin typeface="Arial" pitchFamily="34"/>
              </a:rPr>
              <a:t>   Hutní výroba (vápenec s velmi malým obsahem hořčíku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202122"/>
                </a:solidFill>
                <a:uFillTx/>
                <a:latin typeface="Arial" pitchFamily="34"/>
              </a:rPr>
              <a:t>   a fosforu)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202122"/>
                </a:solidFill>
                <a:uFillTx/>
                <a:latin typeface="Arial" pitchFamily="34"/>
              </a:rPr>
              <a:t>   Odsiřování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3BEF67A-E28D-433D-925E-A476EC2E3B28}"/>
              </a:ext>
            </a:extLst>
          </p:cNvPr>
          <p:cNvSpPr txBox="1"/>
          <p:nvPr/>
        </p:nvSpPr>
        <p:spPr>
          <a:xfrm>
            <a:off x="652323" y="350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Kovy alkalických zemin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64B6F11-B1FF-48DA-9E22-1EE933BDB36E}"/>
              </a:ext>
            </a:extLst>
          </p:cNvPr>
          <p:cNvSpPr txBox="1"/>
          <p:nvPr/>
        </p:nvSpPr>
        <p:spPr>
          <a:xfrm>
            <a:off x="3821140" y="1422714"/>
            <a:ext cx="2545735" cy="66276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Vápník - Ca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DBC0DCA-2E7F-45C8-B2F7-96252A6EF3DF}"/>
              </a:ext>
            </a:extLst>
          </p:cNvPr>
          <p:cNvSpPr txBox="1"/>
          <p:nvPr/>
        </p:nvSpPr>
        <p:spPr>
          <a:xfrm>
            <a:off x="652323" y="350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Kovy alkalických zemin</a:t>
            </a:r>
          </a:p>
        </p:txBody>
      </p:sp>
      <p:pic>
        <p:nvPicPr>
          <p:cNvPr id="4" name="Picture 2" descr="Kalcit žlutý surový | Léčivá Síla Minerálů">
            <a:extLst>
              <a:ext uri="{FF2B5EF4-FFF2-40B4-BE49-F238E27FC236}">
                <a16:creationId xmlns:a16="http://schemas.microsoft.com/office/drawing/2014/main" id="{9D57ADAE-3F96-4FDE-8A59-729823CD760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27652" y="2388623"/>
            <a:ext cx="2576660" cy="236209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2" descr="Aragonit - VMD drogerie a parfumerie">
            <a:extLst>
              <a:ext uri="{FF2B5EF4-FFF2-40B4-BE49-F238E27FC236}">
                <a16:creationId xmlns:a16="http://schemas.microsoft.com/office/drawing/2014/main" id="{8C970C36-552F-448B-85D7-FCB89EC8944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554434" y="2388623"/>
            <a:ext cx="2729593" cy="236716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2" descr="Fotografický slovník | Ulita">
            <a:extLst>
              <a:ext uri="{FF2B5EF4-FFF2-40B4-BE49-F238E27FC236}">
                <a16:creationId xmlns:a16="http://schemas.microsoft.com/office/drawing/2014/main" id="{0F59AABE-C97A-4366-A12C-F25D8CFD1ED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849093" y="5030407"/>
            <a:ext cx="2619371" cy="191072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2" descr="Jak rychle rostou krápníky? A jak se dá určit jejich stáří? - Zeptejte se  přírodovědců | Přírodovědci.cz">
            <a:extLst>
              <a:ext uri="{FF2B5EF4-FFF2-40B4-BE49-F238E27FC236}">
                <a16:creationId xmlns:a16="http://schemas.microsoft.com/office/drawing/2014/main" id="{95FD5FE8-71D4-4093-BCD7-1356550CA302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3687628" y="5129226"/>
            <a:ext cx="2679246" cy="173354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2" descr="Kotelní kámen | EuroClean.cz">
            <a:extLst>
              <a:ext uri="{FF2B5EF4-FFF2-40B4-BE49-F238E27FC236}">
                <a16:creationId xmlns:a16="http://schemas.microsoft.com/office/drawing/2014/main" id="{2E13A299-E4EE-4FD2-834D-A48F9BE1C9A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6724936" y="4786326"/>
            <a:ext cx="2024664" cy="191072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prezentace">
            <a:extLst>
              <a:ext uri="{FF2B5EF4-FFF2-40B4-BE49-F238E27FC236}">
                <a16:creationId xmlns:a16="http://schemas.microsoft.com/office/drawing/2014/main" id="{E8F1CF85-0389-49A0-AA60-EEE0D18BC3C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355" y="1949043"/>
            <a:ext cx="9071643" cy="2832116"/>
          </a:xfrm>
        </p:spPr>
        <p:txBody>
          <a:bodyPr/>
          <a:lstStyle/>
          <a:p>
            <a:pPr lvl="0"/>
            <a:r>
              <a:rPr lang="cs-CZ" sz="800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Kovy alkalických zemin</a:t>
            </a:r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EB6AE267-4F8B-447B-8FC3-7882E52DB2A1}"/>
              </a:ext>
            </a:extLst>
          </p:cNvPr>
          <p:cNvSpPr txBox="1"/>
          <p:nvPr/>
        </p:nvSpPr>
        <p:spPr>
          <a:xfrm>
            <a:off x="1836179" y="4974582"/>
            <a:ext cx="6407996" cy="1081076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>
                <a:solidFill>
                  <a:srgbClr val="2A6099"/>
                </a:solidFill>
                <a:uFillTx/>
                <a:latin typeface="Comic Sans MS"/>
              </a:rPr>
              <a:t>Ing.L.Johnová</a:t>
            </a:r>
            <a:endParaRPr lang="cs-CZ" sz="2800" b="0" i="0" u="none" strike="noStrike" kern="1200" cap="none" spc="-1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>
                <a:solidFill>
                  <a:srgbClr val="2A6099"/>
                </a:solidFill>
                <a:uFillTx/>
                <a:latin typeface="Comic Sans MS"/>
              </a:rPr>
              <a:t>ZŠ Lom</a:t>
            </a:r>
            <a:endParaRPr lang="cs-CZ" sz="2800" b="0" i="0" u="none" strike="noStrike" kern="1200" cap="none" spc="-1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826D220-1F13-4BA3-9468-1539F28C459B}"/>
              </a:ext>
            </a:extLst>
          </p:cNvPr>
          <p:cNvSpPr txBox="1"/>
          <p:nvPr/>
        </p:nvSpPr>
        <p:spPr>
          <a:xfrm>
            <a:off x="652323" y="350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Kovy alkalických zemin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D065BD5A-57DE-4351-B4CE-2C84BE88F161}"/>
              </a:ext>
            </a:extLst>
          </p:cNvPr>
          <p:cNvGrpSpPr/>
          <p:nvPr/>
        </p:nvGrpSpPr>
        <p:grpSpPr>
          <a:xfrm>
            <a:off x="276843" y="1399681"/>
            <a:ext cx="9574189" cy="5581442"/>
            <a:chOff x="276843" y="1399681"/>
            <a:chExt cx="9574189" cy="5581442"/>
          </a:xfrm>
        </p:grpSpPr>
        <p:grpSp>
          <p:nvGrpSpPr>
            <p:cNvPr id="4" name="Skupina 3">
              <a:extLst>
                <a:ext uri="{FF2B5EF4-FFF2-40B4-BE49-F238E27FC236}">
                  <a16:creationId xmlns:a16="http://schemas.microsoft.com/office/drawing/2014/main" id="{CB83DE1B-47FD-4D88-89E7-7DFA997ABA9E}"/>
                </a:ext>
              </a:extLst>
            </p:cNvPr>
            <p:cNvGrpSpPr/>
            <p:nvPr/>
          </p:nvGrpSpPr>
          <p:grpSpPr>
            <a:xfrm>
              <a:off x="276843" y="1399681"/>
              <a:ext cx="1046869" cy="5566684"/>
              <a:chOff x="276843" y="1399681"/>
              <a:chExt cx="1046869" cy="5566684"/>
            </a:xfrm>
          </p:grpSpPr>
          <p:pic>
            <p:nvPicPr>
              <p:cNvPr id="5" name="">
                <a:extLst>
                  <a:ext uri="{FF2B5EF4-FFF2-40B4-BE49-F238E27FC236}">
                    <a16:creationId xmlns:a16="http://schemas.microsoft.com/office/drawing/2014/main" id="{E40C89FE-C232-4C4C-A38D-01796F720F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lum/>
                <a:alphaModFix/>
              </a:blip>
              <a:srcRect l="765" t="1311" r="765" b="1311"/>
              <a:stretch>
                <a:fillRect/>
              </a:stretch>
            </p:blipFill>
            <p:spPr>
              <a:xfrm>
                <a:off x="283317" y="1399681"/>
                <a:ext cx="1040395" cy="579601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6" name="">
                <a:extLst>
                  <a:ext uri="{FF2B5EF4-FFF2-40B4-BE49-F238E27FC236}">
                    <a16:creationId xmlns:a16="http://schemas.microsoft.com/office/drawing/2014/main" id="{01BFD9AF-810D-47BA-8D4E-ADB973A417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276843" y="2026804"/>
                <a:ext cx="1042196" cy="4939561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</p:grpSp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id="{611D455A-225A-4A79-83C9-A0247CB05863}"/>
                </a:ext>
              </a:extLst>
            </p:cNvPr>
            <p:cNvGrpSpPr/>
            <p:nvPr/>
          </p:nvGrpSpPr>
          <p:grpSpPr>
            <a:xfrm>
              <a:off x="6698876" y="1399681"/>
              <a:ext cx="3152156" cy="4862879"/>
              <a:chOff x="6698876" y="1399681"/>
              <a:chExt cx="3152156" cy="4862879"/>
            </a:xfrm>
          </p:grpSpPr>
          <p:pic>
            <p:nvPicPr>
              <p:cNvPr id="8" name="">
                <a:extLst>
                  <a:ext uri="{FF2B5EF4-FFF2-40B4-BE49-F238E27FC236}">
                    <a16:creationId xmlns:a16="http://schemas.microsoft.com/office/drawing/2014/main" id="{4512C9C1-DF0F-4F22-9837-B7ED042A4C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lum/>
                <a:alphaModFix/>
              </a:blip>
              <a:srcRect t="1311" r="257" b="1311"/>
              <a:stretch>
                <a:fillRect/>
              </a:stretch>
            </p:blipFill>
            <p:spPr>
              <a:xfrm>
                <a:off x="6702122" y="1399681"/>
                <a:ext cx="3140278" cy="576355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9" name="">
                <a:extLst>
                  <a:ext uri="{FF2B5EF4-FFF2-40B4-BE49-F238E27FC236}">
                    <a16:creationId xmlns:a16="http://schemas.microsoft.com/office/drawing/2014/main" id="{FD715DD2-4C02-4B4B-8B5A-1901620B24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6698876" y="2030041"/>
                <a:ext cx="3152156" cy="4232519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</p:grp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3ECAA17A-1B1C-403E-8B71-1FD257570D70}"/>
                </a:ext>
              </a:extLst>
            </p:cNvPr>
            <p:cNvGrpSpPr/>
            <p:nvPr/>
          </p:nvGrpSpPr>
          <p:grpSpPr>
            <a:xfrm>
              <a:off x="1383121" y="3507117"/>
              <a:ext cx="5237993" cy="3474006"/>
              <a:chOff x="1383121" y="3507117"/>
              <a:chExt cx="5237993" cy="3474006"/>
            </a:xfrm>
          </p:grpSpPr>
          <p:pic>
            <p:nvPicPr>
              <p:cNvPr id="11" name="">
                <a:extLst>
                  <a:ext uri="{FF2B5EF4-FFF2-40B4-BE49-F238E27FC236}">
                    <a16:creationId xmlns:a16="http://schemas.microsoft.com/office/drawing/2014/main" id="{623ABC76-7FF7-4F47-AAFE-C7D633DFBA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lum/>
                <a:alphaModFix/>
              </a:blip>
              <a:srcRect l="153" t="1311" r="379" b="1311"/>
              <a:stretch>
                <a:fillRect/>
              </a:stretch>
            </p:blipFill>
            <p:spPr>
              <a:xfrm>
                <a:off x="1404719" y="3507117"/>
                <a:ext cx="5216395" cy="579958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12" name="">
                <a:extLst>
                  <a:ext uri="{FF2B5EF4-FFF2-40B4-BE49-F238E27FC236}">
                    <a16:creationId xmlns:a16="http://schemas.microsoft.com/office/drawing/2014/main" id="{07CD2DC2-C3B3-4362-8EF5-D0472E2F9A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1383121" y="4145761"/>
                <a:ext cx="5230075" cy="2835362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729E0B3-01F2-44FB-AF52-508C6B0C538E}"/>
              </a:ext>
            </a:extLst>
          </p:cNvPr>
          <p:cNvSpPr txBox="1"/>
          <p:nvPr/>
        </p:nvSpPr>
        <p:spPr>
          <a:xfrm>
            <a:off x="554400" y="1242715"/>
            <a:ext cx="6968806" cy="359318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druhá skupina PSP( dříve skupina II. A)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beryllium(Be)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hořčík(Mg)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vápník(Ca)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stroncium(Sr)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baryum(Ba)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radium(Ra) radioaktivní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DDBB36F-F09D-4A68-B2C0-6F59BAEE4E10}"/>
              </a:ext>
            </a:extLst>
          </p:cNvPr>
          <p:cNvSpPr txBox="1"/>
          <p:nvPr/>
        </p:nvSpPr>
        <p:spPr>
          <a:xfrm>
            <a:off x="652323" y="350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Kovy alkalických zemin</a:t>
            </a:r>
          </a:p>
        </p:txBody>
      </p:sp>
    </p:spTree>
    <p:extLst>
      <p:ext uri="{BB962C8B-B14F-4D97-AF65-F5344CB8AC3E}">
        <p14:creationId xmlns:p14="http://schemas.microsoft.com/office/powerpoint/2010/main" val="187167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DB6486A-50F5-4D7F-80D3-877C0714F277}"/>
              </a:ext>
            </a:extLst>
          </p:cNvPr>
          <p:cNvSpPr txBox="1"/>
          <p:nvPr/>
        </p:nvSpPr>
        <p:spPr>
          <a:xfrm>
            <a:off x="554400" y="1242715"/>
            <a:ext cx="8966021" cy="409351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mají ve valenční elektronové vrstvě dva valenční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elektrony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beryllium je tvrdé rýpe do skla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hořčík je středně tvrdý, lehký, tažný a hořlavý kov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jsou reaktivní  a měkké kovy(krájet nožem)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 přírodě – vázané vždy ve sloučeninách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vytvářejí kationty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 zemské kůře – hořčík, vápník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6D9346E-1F58-4C51-8F5A-E67390944C52}"/>
              </a:ext>
            </a:extLst>
          </p:cNvPr>
          <p:cNvSpPr txBox="1"/>
          <p:nvPr/>
        </p:nvSpPr>
        <p:spPr>
          <a:xfrm>
            <a:off x="652323" y="350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Kovy alkalických zemin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37FE0B6-AF9E-4BA9-B76D-7B2A28BD1583}"/>
              </a:ext>
            </a:extLst>
          </p:cNvPr>
          <p:cNvSpPr txBox="1"/>
          <p:nvPr/>
        </p:nvSpPr>
        <p:spPr>
          <a:xfrm>
            <a:off x="554400" y="1242715"/>
            <a:ext cx="7764609" cy="309284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jejich soli barví plamen – plamenová zkouška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ionty Ca – barví plamen cihlově červeně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ionty Sr – karmínově červeně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ionty Ba – žlutozeleně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Většina sloučenin Be, Ba, Sr jsou jedy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2981D37-3A77-42B2-9208-D4E4DB5FD796}"/>
              </a:ext>
            </a:extLst>
          </p:cNvPr>
          <p:cNvSpPr txBox="1"/>
          <p:nvPr/>
        </p:nvSpPr>
        <p:spPr>
          <a:xfrm>
            <a:off x="652323" y="350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Kovy alkalických zemin</a:t>
            </a:r>
          </a:p>
        </p:txBody>
      </p:sp>
      <p:pic>
        <p:nvPicPr>
          <p:cNvPr id="4" name="Picture 2" descr="Beryllium, hořčík a kovy alkalických zemin | E-ChemBook :: Multimediální  učebnice chemie">
            <a:extLst>
              <a:ext uri="{FF2B5EF4-FFF2-40B4-BE49-F238E27FC236}">
                <a16:creationId xmlns:a16="http://schemas.microsoft.com/office/drawing/2014/main" id="{601A20C2-AF7C-4C7B-A33E-7B0756ABAE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870359" y="4116189"/>
            <a:ext cx="5434443" cy="297041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7549784-9C88-471A-9F9A-2689ACC03865}"/>
              </a:ext>
            </a:extLst>
          </p:cNvPr>
          <p:cNvSpPr txBox="1"/>
          <p:nvPr/>
        </p:nvSpPr>
        <p:spPr>
          <a:xfrm>
            <a:off x="249384" y="1242715"/>
            <a:ext cx="9684328" cy="566606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Hořčík - Mg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Výskyt: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– magnezit, chlorofyl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Vlastnosti: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lehký, středně tvrdý, stříbrolesklý kov,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vysoce hořlavý, hoří svítivým plamenem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biogenní prvek(doplněk stravy-minerální voda)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výskyt u zelených rostlin – je součástí zeleného barviva        CHLOROFYLU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6220BB8-0B85-4AFF-B437-9765428BA83F}"/>
              </a:ext>
            </a:extLst>
          </p:cNvPr>
          <p:cNvSpPr txBox="1"/>
          <p:nvPr/>
        </p:nvSpPr>
        <p:spPr>
          <a:xfrm>
            <a:off x="652323" y="350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Kovy alkalických zemin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68C6631-BFF3-4000-A7A5-70D2AFED41D2}"/>
              </a:ext>
            </a:extLst>
          </p:cNvPr>
          <p:cNvSpPr txBox="1"/>
          <p:nvPr/>
        </p:nvSpPr>
        <p:spPr>
          <a:xfrm>
            <a:off x="249384" y="1242715"/>
            <a:ext cx="9684328" cy="20921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je součástí slitiny – dural(lehká, pevná), na výrobu rámů jízdních kol, stavba letadel, lodí, drátů, tyčí, trubek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sloučeniny – v lékařství (překyselení žaludku)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A2E316B-27B5-432C-B9E8-629667DE024B}"/>
              </a:ext>
            </a:extLst>
          </p:cNvPr>
          <p:cNvSpPr txBox="1"/>
          <p:nvPr/>
        </p:nvSpPr>
        <p:spPr>
          <a:xfrm>
            <a:off x="652323" y="350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Kovy alkalických zemin</a:t>
            </a:r>
          </a:p>
        </p:txBody>
      </p:sp>
      <p:pic>
        <p:nvPicPr>
          <p:cNvPr id="4" name="Picture 2" descr="Magnesia Neperlivá přírodní minerální voda 1,5l - Tesco Potraviny">
            <a:extLst>
              <a:ext uri="{FF2B5EF4-FFF2-40B4-BE49-F238E27FC236}">
                <a16:creationId xmlns:a16="http://schemas.microsoft.com/office/drawing/2014/main" id="{B6DE021F-8EB7-4BBD-AD43-F3DDB6180B3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49384" y="3953298"/>
            <a:ext cx="2143125" cy="214312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2" descr="Rostlinná buňka">
            <a:extLst>
              <a:ext uri="{FF2B5EF4-FFF2-40B4-BE49-F238E27FC236}">
                <a16:creationId xmlns:a16="http://schemas.microsoft.com/office/drawing/2014/main" id="{34AF7092-FFD4-444E-BE3F-E3F5869F514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392509" y="3663900"/>
            <a:ext cx="3738707" cy="267989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2" descr="Hořčík">
            <a:extLst>
              <a:ext uri="{FF2B5EF4-FFF2-40B4-BE49-F238E27FC236}">
                <a16:creationId xmlns:a16="http://schemas.microsoft.com/office/drawing/2014/main" id="{2B43E171-5D1D-4CE2-AB13-30E2CB850A1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259369" y="4224756"/>
            <a:ext cx="2857500" cy="160020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29729B5-30B5-46B9-B552-26F23D8B2653}"/>
              </a:ext>
            </a:extLst>
          </p:cNvPr>
          <p:cNvSpPr txBox="1"/>
          <p:nvPr/>
        </p:nvSpPr>
        <p:spPr>
          <a:xfrm>
            <a:off x="33018" y="1422714"/>
            <a:ext cx="10121978" cy="466539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Vápník - Ca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Výskyt: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– uhličitan vápenatý se nachází jako nerost kalcit či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aragonit , je součástí schránek měkkýšů 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skořápek vajec, krápníky, kotelní kámen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Vlastnosti: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šedobílý, měkký a lehký, velmi reaktivní kov, v přírodě jen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ve sloučeninách, hoří červeně cihlovým plamenem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biogenní prvek – základní složka  kostí a zubů obratlovců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C888FF6-0745-40B8-BAF1-EC3F4E642C4C}"/>
              </a:ext>
            </a:extLst>
          </p:cNvPr>
          <p:cNvSpPr txBox="1"/>
          <p:nvPr/>
        </p:nvSpPr>
        <p:spPr>
          <a:xfrm>
            <a:off x="652323" y="350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Kovy alkalických zemin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%20 %20prezenta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yt techpo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2497</TotalTime>
  <Words>443</Words>
  <Application>Microsoft Office PowerPoint</Application>
  <PresentationFormat>Širokoúhlá obrazovka</PresentationFormat>
  <Paragraphs>82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21" baseType="lpstr">
      <vt:lpstr>Albany</vt:lpstr>
      <vt:lpstr>Arial</vt:lpstr>
      <vt:lpstr>Calibri</vt:lpstr>
      <vt:lpstr>Comic Sans MS</vt:lpstr>
      <vt:lpstr>Liberation Sans</vt:lpstr>
      <vt:lpstr>Liberation Serif</vt:lpstr>
      <vt:lpstr>Times New Roman</vt:lpstr>
      <vt:lpstr>Výchozí</vt:lpstr>
      <vt:lpstr>DUM%20 %20prezentace</vt:lpstr>
      <vt:lpstr>lyt techpoly</vt:lpstr>
      <vt:lpstr>Prezentace aplikace PowerPoint</vt:lpstr>
      <vt:lpstr>Kovy alkalických zemin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Kovy alkalických zemin</dc:title>
  <dc:creator>Lada</dc:creator>
  <cp:lastModifiedBy>lada johnova</cp:lastModifiedBy>
  <cp:revision>138</cp:revision>
  <dcterms:created xsi:type="dcterms:W3CDTF">2010-07-10T16:20:51Z</dcterms:created>
  <dcterms:modified xsi:type="dcterms:W3CDTF">2021-01-22T18:42:40Z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