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5" r:id="rId3"/>
    <p:sldId id="257" r:id="rId4"/>
    <p:sldId id="263" r:id="rId5"/>
    <p:sldId id="258" r:id="rId6"/>
    <p:sldId id="262" r:id="rId7"/>
    <p:sldId id="259" r:id="rId8"/>
    <p:sldId id="260" r:id="rId9"/>
    <p:sldId id="264" r:id="rId10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4CF18B4-65E5-495F-870B-26EF21D2D0A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9C8AD0D-E5BB-42E8-9379-163E4BE9BB64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19179B5-850A-419F-9308-575F43C7107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5CA26E0-D888-4C28-B201-83BF20395AB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0552F0-C008-4148-85FF-2A7AE50A3D2F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1139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78BDC32-6DF2-44C7-AB58-7798E75663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C7F1271-E624-4D27-9A3B-CC2A2F60495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8DB4BB7B-ECDC-461B-97A1-6A1B241D5B3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3380D9-2275-4EC4-8603-972E7B810D2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BEDCE1-C301-4B12-8814-84E45B668C8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005F60-196E-44D6-8EBE-CDC74A481F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CC3E5DB-7F68-4907-9F65-F45A93090AA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57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0195C188-2383-4C6A-A5D3-EAD0DE84CDA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345B08-0306-4BE7-B96E-5F512B5025CB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8FB881C6-E4B7-4813-A2C7-5D1BD42120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E8202D76-AEF4-4C0B-AA05-B6D392AB0E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80AE1A54-59D0-4805-851F-C0347BDC518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5694B7-E8C6-4365-A124-953B465F01E3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254AA736-E774-4557-AE1E-94C60C9C36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8F6078E-6A2F-42BF-B57E-FCF250E569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3584AA41-6999-4F53-AA73-B8509E5B409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EAAAA3-A683-4243-AFD6-06A180918962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90E173AA-2AB1-45FC-A7E1-5C1B40A8F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CFFCF7AF-DC24-4449-8BBB-2CB8AC45F5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2589C2BC-9AE9-4082-9CC1-D05772BF247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49EEBD-D2C7-4E73-8A85-38D67BCF3F84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FBBBF90B-55FD-4E4E-B124-E959D0F02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329BAF83-D38C-463B-9F42-FC6D6A58A4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D88BF02B-2CA2-4B43-B3EB-561A50CCC78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0F80CE-6091-4ACA-BEDB-C0305E497684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1B8B322B-7608-4854-9518-BE1445449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62B000AA-B808-4B8B-A855-FCF27156F8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8E9D0F28-4053-46C3-8A48-0EE4945FA27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E3CA6B-EDA7-44ED-AE6B-3AA7841BC300}" type="slidenum">
              <a:t>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1D09C2C9-D772-4FBC-9457-83A7BC9A0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AFB58E1C-BEB0-4A1E-BDE8-8045F5E123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1C74564B-221B-405D-821C-286CAC28056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D6D872-6AFC-43B3-B96E-6DD84EC3EE07}" type="slidenum">
              <a:t>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0836650A-A618-4B4A-B06A-57631BE115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9A0C0935-66F4-4A20-9E64-1219F367E3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28FA87FA-C4AA-46DE-9D74-EF276D6F0FD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728380-6EA1-4961-90F7-09A7AC842C80}" type="slidenum">
              <a:t>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F217046-8E03-4B97-9F7D-6029AF76E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EFE70056-E0E3-4BA6-B9BD-772E6762BCE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B9BD648F-4372-4B58-8540-AF86C335B89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2744BC-A5C0-4F0B-A58E-2AD20EF50CB5}" type="slidenum">
              <a:t>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0410B70E-086D-42B9-829F-FABE387E80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B70E5EC4-0727-408A-92D6-4395BFBC94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7D792-B424-4147-81E3-1215A24EA55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18733F-FAA1-4C92-8805-408310D93F0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0110E8-95EF-43C2-82F0-712505F974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E81289-2A9F-4276-AC8B-C66780BFD0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1237FB-4C59-4CDF-BCA6-CAF83C4B44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B7E62E-7BE1-42B8-90DD-EDD2F13303E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5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902A3-84B0-4CD2-A4C3-F5AB453BE7B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B56391-76D7-4D73-9A0A-E9796B2F619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FD1725-49AC-4810-A4F1-95A959A0F8A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BFF015-5378-4A3A-A502-0E3B9E247D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9CCD6B-3956-45DC-BD3B-E5F24E3F15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794435-3D18-49D5-B8D6-629EE08C1B8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47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F767610-68DA-40E0-9EA7-07CB7C3574F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64935D-6A12-4306-9508-3CD4EDB9AB4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95484C-28ED-4EB8-B898-E709EA21AD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8B2899-8007-460D-B9B0-D4C8DDA3BF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02C210-72B7-488D-8D7E-FF66D35062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BFD90A-D1CA-4E24-B84F-02E221D6783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12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1BD64-5E5C-4BFA-BB33-6AB94E5A4B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7D1CAD-4079-491D-9304-CC4C151F8C0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322769-EBE6-4FC5-A603-3F69118010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99DD0F-CB21-46B1-8D18-5109DC5E43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2F9E35-923F-4B9B-A7CF-9A2526EA88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512790-74E9-4B63-926F-4D254586AEA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24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59FF0-46EB-4C98-81C0-99FDD1B99A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DF9787-0660-4F2C-8D67-FC32E56462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02154B-EDB5-41F3-9EDE-AEE3B08A70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9D8506-0113-4FB5-AF3B-A590430983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4D6533-A543-414A-87FD-F873A451AF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49C503-6232-4EBF-8905-6A3073B591E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98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10C4C4-29AD-405D-84EA-EC842C1488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4628A5-6F17-43C2-BCB9-8864EAC93E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359273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662626-83E0-45C3-B896-4B8031C3FD8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14917" y="1768477"/>
            <a:ext cx="4359273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40A21B-4871-4765-85EB-8E4C07880C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9461E4-1308-4AB1-B57C-BB76F941D0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03F117-2500-402B-A08A-E449BBBC7F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5770E2-A3C0-410F-B7CC-367725BE50D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5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8B6A4-9E9E-4523-9117-6A10D840A3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F96EAD-D7A6-492C-A65B-2393076984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920C8A-D71A-4D4B-B52D-1BBBC5B9A3E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E6529E6-CE0D-4896-B5BC-6822B5F6F59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83834E-97CC-4241-ABC1-FF78F08E846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BD89EA5-7883-48F8-B1A7-EF22AED5EA7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6A8E8C0-5B75-4E1D-87CA-9C24D3D3392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B3602B9-5652-47C8-BF53-2F44B797FE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8AB1A4-E0A1-4C09-A122-3C73F87093D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39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7AD500-6E3C-48B9-BDF6-449E015CE9E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DC2D503-A405-440F-9A52-1A5DA8A5A55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48A0BE-AACF-414A-AE46-886EAD5052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D93FE5-C687-4AD6-8EE1-776E14706C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249406-A8B2-48A2-9FAC-6D74DD26C19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16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C7F6DF5-A049-4837-94C5-5462B04B2D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1551B3-99EA-46B8-B2C2-9FEBA0A3B6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C34CA8-5011-4CD5-9D11-61B90BF0BE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FF51F0-86DA-4744-A675-0D595F33BAC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60718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26B14D-780E-4269-AB7B-2901E4B7FC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500B28-DBB7-4E49-AD02-94C11892BE0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0C4324-0588-4859-AA06-2A0BD639268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841091-80DD-4BE5-B3D3-8D01FC9497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4BD15E-C25B-4D84-A9EC-82B4A42E93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836D3A-6332-4FC6-AF20-1903F4ADFD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8D21D9-FA7A-493E-BFB1-DBFBB5CA8EB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67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72382B-04D6-48D2-83EA-2BF8834FF3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D286315-EC7F-4BCA-BA8F-E0B07C50B51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FD3282-B2DE-49A4-9821-120180FC0A5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11AD6A-6719-4D0C-BEAB-DE87B58A90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595954-8FBB-4CB8-944E-5D064FB19AA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CE9684-3BC1-490B-ABBB-46EFC686FC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7B5E56-4794-400D-9DD3-3DAC0976074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36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416BB10-77E3-4EAF-B7CD-632BE74D9F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1FA737-3420-4FB6-A90F-A7B060451F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8870036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866F96-D71F-4953-96E6-982F59FD172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01B964-3272-47D2-8D8D-1D2E52757F2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4A30F4-0176-4297-BBDC-40448E57DE3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BE66896-299C-4F5A-B730-728212B53A97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>
                <a16:creationId xmlns:a16="http://schemas.microsoft.com/office/drawing/2014/main" id="{486328FF-745F-4F39-AA79-F824D0DBCA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5" y="2404798"/>
            <a:ext cx="9071643" cy="1416241"/>
          </a:xfrm>
        </p:spPr>
        <p:txBody>
          <a:bodyPr/>
          <a:lstStyle/>
          <a:p>
            <a:pPr lvl="0"/>
            <a:r>
              <a:rPr lang="cs-CZ" sz="28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6.tř.Př.-Pryskyřníkovité</a:t>
            </a:r>
            <a:br>
              <a:rPr lang="cs-CZ" sz="28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</a:br>
            <a:r>
              <a:rPr lang="cs-CZ" sz="28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Přečtěte stranu č.7 v učebnici a opište prezentaci do školního sešitu a odpovězte na otázku:</a:t>
            </a:r>
            <a:br>
              <a:rPr lang="cs-CZ" sz="28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</a:br>
            <a:r>
              <a:rPr lang="cs-CZ" sz="28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Vyhledejte co znamená latinský název pryskyřník?</a:t>
            </a:r>
            <a:br>
              <a:rPr lang="cs-CZ" sz="28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</a:br>
            <a:br>
              <a:rPr lang="cs-CZ" sz="28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</a:br>
            <a:br>
              <a:rPr lang="cs-CZ" sz="28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</a:br>
            <a:endParaRPr lang="cs-CZ" sz="2800">
              <a:solidFill>
                <a:srgbClr val="355E00"/>
              </a:solidFill>
              <a:effectLst>
                <a:outerShdw dist="17962" dir="2700000">
                  <a:srgbClr val="000000"/>
                </a:outerShdw>
              </a:effectLst>
              <a:latin typeface="Comic Sans MS" pitchFamily="66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>
                <a16:creationId xmlns:a16="http://schemas.microsoft.com/office/drawing/2014/main" id="{AF9EE264-FC8B-447C-A6E3-297F7ACBB8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5" y="2404798"/>
            <a:ext cx="9071643" cy="1416241"/>
          </a:xfrm>
        </p:spPr>
        <p:txBody>
          <a:bodyPr/>
          <a:lstStyle/>
          <a:p>
            <a:pPr lvl="0"/>
            <a:r>
              <a:rPr lang="cs-CZ" sz="40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Dvouděložné krytosemenné rostliny</a:t>
            </a:r>
            <a:br>
              <a:rPr lang="cs-CZ" sz="24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</a:br>
            <a:r>
              <a:rPr lang="cs-CZ" sz="36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čeleď-</a:t>
            </a:r>
            <a:r>
              <a:rPr lang="cs-CZ" sz="24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</a:t>
            </a:r>
            <a:r>
              <a:rPr lang="cs-CZ" sz="80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Pryskyřníkovité</a:t>
            </a:r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AF7DED1A-4977-4E40-AE79-BA72A6ECB0F5}"/>
              </a:ext>
            </a:extLst>
          </p:cNvPr>
          <p:cNvSpPr txBox="1"/>
          <p:nvPr/>
        </p:nvSpPr>
        <p:spPr>
          <a:xfrm>
            <a:off x="1836179" y="5286310"/>
            <a:ext cx="6407996" cy="1081076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-1" baseline="0">
                <a:solidFill>
                  <a:srgbClr val="2A6099"/>
                </a:solidFill>
                <a:uFillTx/>
                <a:latin typeface="Comic Sans MS"/>
              </a:rPr>
              <a:t>Ing.L.Johnová</a:t>
            </a:r>
            <a:endParaRPr lang="cs-CZ" sz="2800" b="0" i="0" u="none" strike="noStrike" kern="1200" cap="none" spc="-1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-1" baseline="0">
                <a:solidFill>
                  <a:srgbClr val="2A6099"/>
                </a:solidFill>
                <a:uFillTx/>
                <a:latin typeface="Comic Sans MS"/>
              </a:rPr>
              <a:t>ZŠ Lom</a:t>
            </a:r>
            <a:endParaRPr lang="cs-CZ" sz="2800" b="0" i="0" u="none" strike="noStrike" kern="1200" cap="none" spc="-1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8528A38-4A92-479E-BEB5-42659A3BA734}"/>
              </a:ext>
            </a:extLst>
          </p:cNvPr>
          <p:cNvSpPr txBox="1"/>
          <p:nvPr/>
        </p:nvSpPr>
        <p:spPr>
          <a:xfrm>
            <a:off x="71999" y="287999"/>
            <a:ext cx="9923397" cy="79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Čeleď - pryskyřníkovité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C3065C8-863F-4DB9-B4F2-00B64A651335}"/>
              </a:ext>
            </a:extLst>
          </p:cNvPr>
          <p:cNvSpPr txBox="1"/>
          <p:nvPr/>
        </p:nvSpPr>
        <p:spPr>
          <a:xfrm>
            <a:off x="155859" y="1134002"/>
            <a:ext cx="10494605" cy="5237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po světě popsáno 2 000 druhů v ČR 60 druhů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většinou vytrvalé byliny s oddenkem nebo hlízami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rostou velmi brzy na jaře na vlhké louce, u potoka, …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mnohé obsahují jedovaté látky( vysoký obsah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jedů mají oměje, některé pryskyřníky – dobytek         čerstvé rostliny nežere,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sušením  jedovaté látky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vyprchají a seno z nich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je nezávadné)</a:t>
            </a: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01AA6BA6-33F1-4E52-82A1-0DD28B59D48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23916" y="4201530"/>
            <a:ext cx="2452521" cy="286428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709B940-678E-466E-A2C0-5965CAEF642E}"/>
              </a:ext>
            </a:extLst>
          </p:cNvPr>
          <p:cNvSpPr txBox="1"/>
          <p:nvPr/>
        </p:nvSpPr>
        <p:spPr>
          <a:xfrm>
            <a:off x="71999" y="287999"/>
            <a:ext cx="9923397" cy="79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Čeleď - pryskyřníkovité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30F6D11-3EF1-4B69-8CE8-B335B814C61F}"/>
              </a:ext>
            </a:extLst>
          </p:cNvPr>
          <p:cNvSpPr txBox="1"/>
          <p:nvPr/>
        </p:nvSpPr>
        <p:spPr>
          <a:xfrm>
            <a:off x="155859" y="1134002"/>
            <a:ext cx="9549243" cy="46659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Květy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oboupohlavný květ má mnoho tyčinek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(více než 15) i pestíků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– pravidelné nebo souměrné, s okvětím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nebo obaly( kalich a korunu)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- nápadné barvou i sladkým nektarem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lákají hmyz k opylování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      - rozlišené květní lístky, počet lístků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			5 – 12 korunních lístků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2CB47CA-59F2-4E02-873C-1415E738CEC2}"/>
              </a:ext>
            </a:extLst>
          </p:cNvPr>
          <p:cNvSpPr txBox="1"/>
          <p:nvPr/>
        </p:nvSpPr>
        <p:spPr>
          <a:xfrm>
            <a:off x="71999" y="287999"/>
            <a:ext cx="9923397" cy="79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Čeleď - pryskyřníkovité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C14DACA-6B6C-4ECD-9BDE-33227396A304}"/>
              </a:ext>
            </a:extLst>
          </p:cNvPr>
          <p:cNvSpPr txBox="1"/>
          <p:nvPr/>
        </p:nvSpPr>
        <p:spPr>
          <a:xfrm>
            <a:off x="253800" y="1134002"/>
            <a:ext cx="9372353" cy="523786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listy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střídavé nebo přízemní růžice, tvarově 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různé, jednoduché i složené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plody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měchýřky (blatouch), souplodí nažek 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(sasanka)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zástupci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pryskyřník, sasanka, jaterník,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blatouch, koniklec , orsej, oměj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čemeřice, talovín, orlíček,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pryskyřníkovitá liána - plamének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">
            <a:extLst>
              <a:ext uri="{FF2B5EF4-FFF2-40B4-BE49-F238E27FC236}">
                <a16:creationId xmlns:a16="http://schemas.microsoft.com/office/drawing/2014/main" id="{8C5FEC9C-E020-4263-9EB0-64A24C1DAE6A}"/>
              </a:ext>
            </a:extLst>
          </p:cNvPr>
          <p:cNvSpPr txBox="1"/>
          <p:nvPr/>
        </p:nvSpPr>
        <p:spPr>
          <a:xfrm>
            <a:off x="353287" y="706584"/>
            <a:ext cx="3333344" cy="8771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Jarní hájové byliny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Sasanka pryskyřníková</a:t>
            </a:r>
          </a:p>
        </p:txBody>
      </p:sp>
      <p:sp>
        <p:nvSpPr>
          <p:cNvPr id="3" name="TextovéPole 6">
            <a:extLst>
              <a:ext uri="{FF2B5EF4-FFF2-40B4-BE49-F238E27FC236}">
                <a16:creationId xmlns:a16="http://schemas.microsoft.com/office/drawing/2014/main" id="{03B5F3C8-F306-4A2F-9F8C-4F01B9E7B6AE}"/>
              </a:ext>
            </a:extLst>
          </p:cNvPr>
          <p:cNvSpPr txBox="1"/>
          <p:nvPr/>
        </p:nvSpPr>
        <p:spPr>
          <a:xfrm>
            <a:off x="5740923" y="4056122"/>
            <a:ext cx="3267215" cy="591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Jaterník podléška</a:t>
            </a:r>
          </a:p>
        </p:txBody>
      </p:sp>
      <p:sp>
        <p:nvSpPr>
          <p:cNvPr id="4" name="TextovéPole 7">
            <a:extLst>
              <a:ext uri="{FF2B5EF4-FFF2-40B4-BE49-F238E27FC236}">
                <a16:creationId xmlns:a16="http://schemas.microsoft.com/office/drawing/2014/main" id="{105C8CAE-1A5D-4220-9933-A0DD955885D5}"/>
              </a:ext>
            </a:extLst>
          </p:cNvPr>
          <p:cNvSpPr txBox="1"/>
          <p:nvPr/>
        </p:nvSpPr>
        <p:spPr>
          <a:xfrm>
            <a:off x="419416" y="4733483"/>
            <a:ext cx="2122605" cy="591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Orsej jarní</a:t>
            </a:r>
          </a:p>
        </p:txBody>
      </p:sp>
      <p:sp>
        <p:nvSpPr>
          <p:cNvPr id="5" name="TextovéPole 8">
            <a:extLst>
              <a:ext uri="{FF2B5EF4-FFF2-40B4-BE49-F238E27FC236}">
                <a16:creationId xmlns:a16="http://schemas.microsoft.com/office/drawing/2014/main" id="{89DDA37F-A1A2-4904-8CE7-EACA331C3059}"/>
              </a:ext>
            </a:extLst>
          </p:cNvPr>
          <p:cNvSpPr txBox="1"/>
          <p:nvPr/>
        </p:nvSpPr>
        <p:spPr>
          <a:xfrm>
            <a:off x="5358603" y="302035"/>
            <a:ext cx="2582091" cy="591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Sasanka hajní</a:t>
            </a:r>
          </a:p>
        </p:txBody>
      </p:sp>
      <p:pic>
        <p:nvPicPr>
          <p:cNvPr id="6" name="Obrázek 10">
            <a:extLst>
              <a:ext uri="{FF2B5EF4-FFF2-40B4-BE49-F238E27FC236}">
                <a16:creationId xmlns:a16="http://schemas.microsoft.com/office/drawing/2014/main" id="{2D3D906E-BC8E-4A76-B2F6-AD6D627D7C8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27915" y="4660916"/>
            <a:ext cx="2071436" cy="28378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ázek 11">
            <a:extLst>
              <a:ext uri="{FF2B5EF4-FFF2-40B4-BE49-F238E27FC236}">
                <a16:creationId xmlns:a16="http://schemas.microsoft.com/office/drawing/2014/main" id="{EECC7DD7-1D3D-45E8-965C-5AF0DCD0BF8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699360" y="5029090"/>
            <a:ext cx="2371907" cy="19083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brázek 13">
            <a:extLst>
              <a:ext uri="{FF2B5EF4-FFF2-40B4-BE49-F238E27FC236}">
                <a16:creationId xmlns:a16="http://schemas.microsoft.com/office/drawing/2014/main" id="{313FABA1-8F35-4E6A-AB7B-6B435920995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627915" y="1054083"/>
            <a:ext cx="4352041" cy="30020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2" descr="Forum / Obrázek : Orsej jarní (Ficaria verna) | Garten.cz">
            <a:extLst>
              <a:ext uri="{FF2B5EF4-FFF2-40B4-BE49-F238E27FC236}">
                <a16:creationId xmlns:a16="http://schemas.microsoft.com/office/drawing/2014/main" id="{12694CD5-F1A5-4077-B84E-0A8773F1B27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23292" y="5401680"/>
            <a:ext cx="2466978" cy="18478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" descr="Sasanka pryskyřníkovitá | Naturfoto.cz">
            <a:extLst>
              <a:ext uri="{FF2B5EF4-FFF2-40B4-BE49-F238E27FC236}">
                <a16:creationId xmlns:a16="http://schemas.microsoft.com/office/drawing/2014/main" id="{615990E7-C3E0-443F-B31D-E32C97C1D65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47095" y="1749649"/>
            <a:ext cx="3239536" cy="245866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">
            <a:extLst>
              <a:ext uri="{FF2B5EF4-FFF2-40B4-BE49-F238E27FC236}">
                <a16:creationId xmlns:a16="http://schemas.microsoft.com/office/drawing/2014/main" id="{75210245-F506-4A18-95E1-DE25DBB3EC50}"/>
              </a:ext>
            </a:extLst>
          </p:cNvPr>
          <p:cNvSpPr txBox="1"/>
          <p:nvPr/>
        </p:nvSpPr>
        <p:spPr>
          <a:xfrm>
            <a:off x="290523" y="241557"/>
            <a:ext cx="4301922" cy="591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Skály a výslunné stráně</a:t>
            </a:r>
          </a:p>
        </p:txBody>
      </p:sp>
      <p:sp>
        <p:nvSpPr>
          <p:cNvPr id="3" name="TextovéPole 9">
            <a:extLst>
              <a:ext uri="{FF2B5EF4-FFF2-40B4-BE49-F238E27FC236}">
                <a16:creationId xmlns:a16="http://schemas.microsoft.com/office/drawing/2014/main" id="{FF9A1DF6-86FB-4E61-8173-19132F3AF427}"/>
              </a:ext>
            </a:extLst>
          </p:cNvPr>
          <p:cNvSpPr txBox="1"/>
          <p:nvPr/>
        </p:nvSpPr>
        <p:spPr>
          <a:xfrm>
            <a:off x="5620323" y="339909"/>
            <a:ext cx="1731352" cy="591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koniklece</a:t>
            </a:r>
          </a:p>
        </p:txBody>
      </p:sp>
      <p:pic>
        <p:nvPicPr>
          <p:cNvPr id="4" name="Picture 2" descr="Koniklece hlásí příchod jara od poloviny března | Zahrádkář">
            <a:extLst>
              <a:ext uri="{FF2B5EF4-FFF2-40B4-BE49-F238E27FC236}">
                <a16:creationId xmlns:a16="http://schemas.microsoft.com/office/drawing/2014/main" id="{E5536963-0832-4996-A4E2-B598D7301C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4427" y="1660961"/>
            <a:ext cx="3886392" cy="29110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Koniklece hlásí příchod jara od poloviny března | Zahrádkář">
            <a:extLst>
              <a:ext uri="{FF2B5EF4-FFF2-40B4-BE49-F238E27FC236}">
                <a16:creationId xmlns:a16="http://schemas.microsoft.com/office/drawing/2014/main" id="{80EF12E4-E534-4695-BECC-850086AF1B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09809" y="3574471"/>
            <a:ext cx="2956264" cy="271130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C941719-96D6-4CC0-BCD9-4ACB9071B4B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7963" y="4641841"/>
            <a:ext cx="2744489" cy="27293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9C5E70A-A7E5-4F2B-8211-FD6B0ADC9620}"/>
              </a:ext>
            </a:extLst>
          </p:cNvPr>
          <p:cNvSpPr txBox="1"/>
          <p:nvPr/>
        </p:nvSpPr>
        <p:spPr>
          <a:xfrm>
            <a:off x="497963" y="278389"/>
            <a:ext cx="3095628" cy="109153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Louky a pastviny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Blatouch bahenní</a:t>
            </a: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5414954E-E588-4BCA-980F-67DE5C50427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01947" y="946632"/>
            <a:ext cx="3918597" cy="28332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ovéPole 6">
            <a:extLst>
              <a:ext uri="{FF2B5EF4-FFF2-40B4-BE49-F238E27FC236}">
                <a16:creationId xmlns:a16="http://schemas.microsoft.com/office/drawing/2014/main" id="{C9605B23-FEAF-4137-91AE-77B1D48BE97A}"/>
              </a:ext>
            </a:extLst>
          </p:cNvPr>
          <p:cNvSpPr txBox="1"/>
          <p:nvPr/>
        </p:nvSpPr>
        <p:spPr>
          <a:xfrm>
            <a:off x="3572835" y="4056122"/>
            <a:ext cx="4642783" cy="591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Orlíček             Talovín</a:t>
            </a:r>
          </a:p>
        </p:txBody>
      </p:sp>
      <p:sp>
        <p:nvSpPr>
          <p:cNvPr id="6" name="TextovéPole 7">
            <a:extLst>
              <a:ext uri="{FF2B5EF4-FFF2-40B4-BE49-F238E27FC236}">
                <a16:creationId xmlns:a16="http://schemas.microsoft.com/office/drawing/2014/main" id="{C15226A7-08C6-4055-88B1-8D9B52A7CF62}"/>
              </a:ext>
            </a:extLst>
          </p:cNvPr>
          <p:cNvSpPr txBox="1"/>
          <p:nvPr/>
        </p:nvSpPr>
        <p:spPr>
          <a:xfrm>
            <a:off x="424080" y="4112642"/>
            <a:ext cx="1742764" cy="591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Čemeřice</a:t>
            </a:r>
          </a:p>
        </p:txBody>
      </p:sp>
      <p:sp>
        <p:nvSpPr>
          <p:cNvPr id="7" name="TextovéPole 8">
            <a:extLst>
              <a:ext uri="{FF2B5EF4-FFF2-40B4-BE49-F238E27FC236}">
                <a16:creationId xmlns:a16="http://schemas.microsoft.com/office/drawing/2014/main" id="{9F742623-47B4-4684-A024-D22F27C5EEF8}"/>
              </a:ext>
            </a:extLst>
          </p:cNvPr>
          <p:cNvSpPr txBox="1"/>
          <p:nvPr/>
        </p:nvSpPr>
        <p:spPr>
          <a:xfrm>
            <a:off x="5358603" y="302035"/>
            <a:ext cx="3276386" cy="591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Pryskyřník prudký</a:t>
            </a:r>
          </a:p>
        </p:txBody>
      </p:sp>
      <p:pic>
        <p:nvPicPr>
          <p:cNvPr id="8" name="Obrázek 11">
            <a:extLst>
              <a:ext uri="{FF2B5EF4-FFF2-40B4-BE49-F238E27FC236}">
                <a16:creationId xmlns:a16="http://schemas.microsoft.com/office/drawing/2014/main" id="{4B07E20B-7368-46A0-978D-A8E9D48C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97963" y="1369926"/>
            <a:ext cx="3423961" cy="25241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Obrázek 12">
            <a:extLst>
              <a:ext uri="{FF2B5EF4-FFF2-40B4-BE49-F238E27FC236}">
                <a16:creationId xmlns:a16="http://schemas.microsoft.com/office/drawing/2014/main" id="{891C7583-F5FF-402E-9D5A-35CF47A28AA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593591" y="4700957"/>
            <a:ext cx="3004636" cy="26702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" descr="Talovín - prodej cibulovin - drobné cibulky - žluté květy">
            <a:extLst>
              <a:ext uri="{FF2B5EF4-FFF2-40B4-BE49-F238E27FC236}">
                <a16:creationId xmlns:a16="http://schemas.microsoft.com/office/drawing/2014/main" id="{99009D79-1134-4412-9242-0407F999CA4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838166" y="4715323"/>
            <a:ext cx="2175677" cy="265586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">
            <a:extLst>
              <a:ext uri="{FF2B5EF4-FFF2-40B4-BE49-F238E27FC236}">
                <a16:creationId xmlns:a16="http://schemas.microsoft.com/office/drawing/2014/main" id="{AD15C963-D1A8-4F81-8E58-068441AB2A19}"/>
              </a:ext>
            </a:extLst>
          </p:cNvPr>
          <p:cNvSpPr txBox="1"/>
          <p:nvPr/>
        </p:nvSpPr>
        <p:spPr>
          <a:xfrm>
            <a:off x="290523" y="241557"/>
            <a:ext cx="2856082" cy="591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Orsej cibulkový</a:t>
            </a:r>
          </a:p>
        </p:txBody>
      </p:sp>
      <p:pic>
        <p:nvPicPr>
          <p:cNvPr id="3" name="Obrázek 5">
            <a:extLst>
              <a:ext uri="{FF2B5EF4-FFF2-40B4-BE49-F238E27FC236}">
                <a16:creationId xmlns:a16="http://schemas.microsoft.com/office/drawing/2014/main" id="{D1EB74FD-D75E-4081-921B-CBFE89C0FEF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0595" y="4359959"/>
            <a:ext cx="4063675" cy="30477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ovéPole 7">
            <a:extLst>
              <a:ext uri="{FF2B5EF4-FFF2-40B4-BE49-F238E27FC236}">
                <a16:creationId xmlns:a16="http://schemas.microsoft.com/office/drawing/2014/main" id="{362BBFAD-4628-468F-AA08-5848CBF408CD}"/>
              </a:ext>
            </a:extLst>
          </p:cNvPr>
          <p:cNvSpPr txBox="1"/>
          <p:nvPr/>
        </p:nvSpPr>
        <p:spPr>
          <a:xfrm>
            <a:off x="5608079" y="3834719"/>
            <a:ext cx="430737" cy="591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</a:t>
            </a:r>
          </a:p>
        </p:txBody>
      </p:sp>
      <p:sp>
        <p:nvSpPr>
          <p:cNvPr id="5" name="TextovéPole 8">
            <a:extLst>
              <a:ext uri="{FF2B5EF4-FFF2-40B4-BE49-F238E27FC236}">
                <a16:creationId xmlns:a16="http://schemas.microsoft.com/office/drawing/2014/main" id="{4FB98333-DCE4-438D-B657-03D9520AC32C}"/>
              </a:ext>
            </a:extLst>
          </p:cNvPr>
          <p:cNvSpPr txBox="1"/>
          <p:nvPr/>
        </p:nvSpPr>
        <p:spPr>
          <a:xfrm>
            <a:off x="628558" y="3834719"/>
            <a:ext cx="3423961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Upolín nejvyšší</a:t>
            </a:r>
          </a:p>
        </p:txBody>
      </p:sp>
      <p:sp>
        <p:nvSpPr>
          <p:cNvPr id="6" name="TextovéPole 9">
            <a:extLst>
              <a:ext uri="{FF2B5EF4-FFF2-40B4-BE49-F238E27FC236}">
                <a16:creationId xmlns:a16="http://schemas.microsoft.com/office/drawing/2014/main" id="{965F69BB-0AC6-41C7-9393-E1403C789D36}"/>
              </a:ext>
            </a:extLst>
          </p:cNvPr>
          <p:cNvSpPr txBox="1"/>
          <p:nvPr/>
        </p:nvSpPr>
        <p:spPr>
          <a:xfrm>
            <a:off x="5608079" y="277556"/>
            <a:ext cx="420541" cy="591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</a:t>
            </a:r>
          </a:p>
        </p:txBody>
      </p:sp>
      <p:pic>
        <p:nvPicPr>
          <p:cNvPr id="7" name="Obrázek 10">
            <a:extLst>
              <a:ext uri="{FF2B5EF4-FFF2-40B4-BE49-F238E27FC236}">
                <a16:creationId xmlns:a16="http://schemas.microsoft.com/office/drawing/2014/main" id="{4F7D8A56-537C-48D0-8EBB-ECBCAE1D4D7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90523" y="886318"/>
            <a:ext cx="3856683" cy="28692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UM%20 %20prezenta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283</Words>
  <Application>Microsoft Office PowerPoint</Application>
  <PresentationFormat>Širokoúhlá obrazovka</PresentationFormat>
  <Paragraphs>57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Liberation Sans</vt:lpstr>
      <vt:lpstr>Times New Roman</vt:lpstr>
      <vt:lpstr>DUM%20 %20prezentace</vt:lpstr>
      <vt:lpstr>6.tř.Př.-Pryskyřníkovité Přečtěte stranu č.7 v učebnici a opište prezentaci do školního sešitu a odpovězte na otázku: Vyhledejte co znamená latinský název pryskyřník?   </vt:lpstr>
      <vt:lpstr>Dvouděložné krytosemenné rostliny čeleď- Pryskyřníkovité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Dvouděložné krytosemenné rostliny čeleď- Pryskyřníkovité</dc:title>
  <dc:creator>Lada</dc:creator>
  <cp:lastModifiedBy>lada johnova</cp:lastModifiedBy>
  <cp:revision>148</cp:revision>
  <dcterms:created xsi:type="dcterms:W3CDTF">2010-07-10T16:20:51Z</dcterms:created>
  <dcterms:modified xsi:type="dcterms:W3CDTF">2021-01-21T18:07:05Z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