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6" r:id="rId3"/>
    <p:sldId id="271" r:id="rId4"/>
    <p:sldId id="261" r:id="rId5"/>
    <p:sldId id="260" r:id="rId6"/>
    <p:sldId id="259" r:id="rId7"/>
    <p:sldId id="262" r:id="rId8"/>
    <p:sldId id="267" r:id="rId9"/>
    <p:sldId id="257" r:id="rId10"/>
    <p:sldId id="265" r:id="rId11"/>
    <p:sldId id="263" r:id="rId12"/>
    <p:sldId id="268" r:id="rId13"/>
    <p:sldId id="258" r:id="rId14"/>
    <p:sldId id="269" r:id="rId15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15E543D-2FBC-4EE6-A0F7-EFB1A1BE08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DF1D13-55AE-4315-A79D-F9947A4FF9C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4B6E59-13D3-48F2-BDAF-1B77B5956BC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C222E2-CB9E-49FB-A487-D98F5162ECD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00163C-E0EA-4144-9D60-404120FCEA3E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604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A1385A-09BB-4096-B537-0902AFA1DC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36B25AE-85A2-472B-9CAF-5F76B7C636F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23125564-753F-4F8D-9F85-DC5438CF47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6E1A96-8171-4E17-AA40-21CFDFE94E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DD13CE-D1FD-422D-84AD-5E6D53D1907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70D5A3-3264-4131-BB95-2A53C99F32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ED58D81-9EB5-4ED2-9C9F-896A56676D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5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AF9FF22-731E-4200-8B53-87458BAA03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7CC68C-4FD2-4A79-82C5-89EF37C41DE6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4C7D481-7625-4431-938A-654124D3E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CAA2574-1C48-4473-BC28-2186F10B85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94E124E-A7D0-4D0D-A010-47700C6184A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967826-381A-406E-8610-28C6F0454318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D9BD0DB-800D-4B3B-A246-E5204A579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72AB8FB-35B0-41B3-8636-4175852471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17553DA-215D-4FF4-9FB2-3AA6D2866D2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1ECBB9-605E-49EC-A065-0E0C4AAB1DDE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9E3EDAB-0398-4223-84B7-2055D1DA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9BCDAC7-47B4-4929-9974-07B37B4654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A7C8BE6-E098-4073-9EB1-B66E409AD9E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9074BA-E714-491C-8286-4165C2E84E29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F64F3F7-59CC-4B02-ABE1-5C4E9F92C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917E717-D7B2-48C4-9994-B694615CB2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C4F1D60-4C93-4BFB-BA6E-342792AD161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CCCD2C-4DF7-4C16-8AD3-161F8B2B11F8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7CC5843-67B8-419B-981D-FEDC30BE2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DFF7ABD-839D-4A9A-A8AC-0E5FED658E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93022F6-DD98-4AA3-A2A3-739FADA2EAE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BF5C3D-600F-48CE-9131-1037DF09593A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96A8FF3-B524-4822-9993-4F0F408BF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17A6481-45D3-4112-BEE2-3E2CF9FB3F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7EF02BD-8BF7-4030-B2AE-0310278DE3E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AAF19F-0807-4FBB-BD36-E8861BDB6020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23F81CB-CDF4-4B3E-808F-3129DE45B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FE3D84C-E1AD-4910-AAB0-04388A3EA3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4450B19-946E-44D4-A2AD-9D96373B966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55AF4D-43C6-4923-9CF3-63971A0F530D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BDE79C8-9679-4D5D-9584-26076E8C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1066BF8-17A0-4401-99D8-1AA82F2582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F933149-6198-4E56-8448-9A9D4F4D38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B8C5B2-2525-4562-9662-1D56ACEDF70C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82DE4DD-5524-4B56-9594-3A5D9B3E2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41DC6EC-C271-45D2-B7FB-829AB26690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288156E-306E-447C-9AE4-2707EFAA7D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5F3D21-E0B2-45F3-9F1F-1EB9A0F203F2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C148862-26EB-4F5E-B5C6-95741397F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560815E-EE24-4AE2-91F8-1B4E9ECA4B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E2FA484-DF22-466C-99B2-53B268BF8D1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EEE840-0036-487F-BF19-637A166DFF22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701AD47-29F6-4F80-88EE-3ACD1C39F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9F9CAA8-3D16-42DB-A597-4CFB5D0E1F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60D8D-3AED-4619-9DC5-413537CAFC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B08CCC-B5CC-4314-92DB-37EFBC2B31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93D9B-4CCA-4238-A101-66363EE181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2E3B2E-F79D-4AB7-A360-DC8117E6B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77C959-4509-4567-BE09-51DA75DF87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B3D54-915D-4722-AABB-96A74C6A69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90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D9B0F-4A2A-43D8-A913-741DC0C69E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95032B-93AB-4B33-AB8B-FCA84507066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20DAD-40BB-4783-BB8E-C20E014D67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0F5216-0FB9-497D-B96F-7226C31259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00BDD-51F2-48CB-B917-FDF73BDB8D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CA20B1-FE3C-410B-8E0A-763CB16159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8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C8C058-82BD-43DE-A7B1-1E380212400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94D4A5-F7F2-4D06-9D46-371F26A74F2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43B1E3-5873-42D0-BEDB-78371BFEBD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BFDA55-6D18-44AF-9602-856AA724BD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1373E7-D55F-4721-AAC8-69F4319A90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87B46B-E29C-4759-9B09-E3C743F3CF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16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C8907-64CF-424C-9D8A-145D44BC84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05A8F-FA30-4CED-8EA9-7D16ED8A77F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9F0E7-C39B-4C36-AFD1-DBBF64AE27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E38A0A-F31E-4DBC-B026-E507A25226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A67632-A469-49FB-A63D-7019462E6A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0B21C-5259-4B7D-8C46-0BE1E9CD1DB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4581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B5B20-5A24-4350-B50B-FDE5825BF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A61594-B6CB-4917-A1B4-9AA35F870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D811F8-6998-42CF-BB04-014E6F608B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02CC6-2BA1-4D88-8D42-04352BD51E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52E64D-D946-4829-BE73-FB04D28B04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C3A49C-76DB-45AD-B25A-CA86D5AC078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EC944-A922-4B53-8E14-5EBC60409E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21460-57A3-4E4A-89E1-1CA121D2D5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77BE78-3EC6-4746-8FF5-2EB6F217F8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FF2EDB-3AD2-4C68-995F-4664B3BFD1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16401-E16B-4259-92CD-DFE78D0A5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5E021-97BC-4634-AA76-C3550052B0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D58EFB-D481-4ACC-A2F1-9B3E2C2CBEC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FF6F5-69D8-4403-8DCB-0F9B265BE8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13DC86-9C38-4DB9-957C-6E9BA519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B9FA73-546C-455C-847D-83DFB5DC35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62DB55-8402-4F3C-B4B3-175D4A31172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C5EE59-AC12-401E-9DD8-E6E9CBA7619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779E29-D6DD-4E78-A350-08DA2FF08D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35E44B-BEF7-494D-81C4-207A28B20D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B14933-105B-4B79-B705-0EF4FC6FF3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B4C0E7-5DF4-493F-A4E6-9E6CC22AF1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0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D677D-6F80-4702-8973-A9757379F8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55B994-65E1-499B-B50B-2CA17381E4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F89D69-DC4E-4562-9519-2538DC9322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ABFD0A-293D-43B4-AE3A-C572E78B90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A2F344-FF5F-41AD-827A-5DBE32CA35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8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49BF3A-3035-4522-97E9-334308BA35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49623B-0EED-4BB1-B485-C7D8F3AFAE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21DCFD-2B54-4F37-865B-B59456E6E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1F572-95E6-453F-B05D-75577ABCCE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278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07BCD-1409-474A-A7BD-911F84633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D5454-DAA7-4DBE-93D6-9070C8AD7F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390CB7-E727-4F3E-9801-B7BFD079007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A92A1E-FE9D-4C92-BEFC-F0E10EB325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AB65AA-33F0-4020-84DC-6255FE614C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E77B75-9F47-4320-A509-50E41849B4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30002D-FFAE-4CAB-9F0B-A8A81CC233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9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FD60D-6557-4F11-B1C4-9363F043D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BF2877-144C-47E2-9AE1-A675731BF5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F49C77-1261-49E0-BE75-EF31717CF2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286BB4-0BB9-4908-A47E-72F8C1871E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3EC8CF-2A1E-4858-ADE2-7F4781B61F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C3B118-AB25-4AC7-9CFD-C006B6A28C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88E42-BDA5-4DCE-B19F-C20BBEE1495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4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D3B347-2572-4281-A766-DBFEC8E69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2604A0-4E28-4514-B43E-F6F094705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64D5DF-6033-43AA-9B6F-DBB1F943715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863714-2F4D-4A6C-A15A-8948CB676B2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088035-61D3-40A7-814E-FC3D61E4390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01F38A7-DD5D-427F-BBBD-AE39A7B43FB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5BD79-34C5-472B-A7F7-6DF99A3A0F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025D93-D3A0-42A7-BD93-74AB52FD13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0159" y="1769043"/>
            <a:ext cx="9923315" cy="4989597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</a:rPr>
              <a:t>6tř. Přečtěte a opište prezentaci.</a:t>
            </a:r>
          </a:p>
          <a:p>
            <a:pPr lvl="0" algn="just"/>
            <a:r>
              <a:rPr lang="cs-CZ">
                <a:latin typeface="Comic Sans MS" pitchFamily="66"/>
              </a:rPr>
              <a:t>       </a:t>
            </a: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Písemně do sešitu odpovězte na otázku.</a:t>
            </a:r>
          </a:p>
          <a:p>
            <a:pPr lvl="0"/>
            <a:r>
              <a:rPr lang="cs-CZ">
                <a:latin typeface="Comic Sans MS" pitchFamily="66"/>
              </a:rPr>
              <a:t>       Které státy mají ve vlajce strom nebo</a:t>
            </a:r>
          </a:p>
          <a:p>
            <a:pPr lvl="0"/>
            <a:r>
              <a:rPr lang="cs-CZ">
                <a:latin typeface="Comic Sans MS" pitchFamily="66"/>
              </a:rPr>
              <a:t>       jeho část?</a:t>
            </a:r>
          </a:p>
          <a:p>
            <a:pPr lvl="0"/>
            <a:r>
              <a:rPr lang="cs-CZ"/>
              <a:t> </a:t>
            </a: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A100E5DE-6FBF-4705-A201-9893028409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94748" y="5390927"/>
            <a:ext cx="2485183" cy="18374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8">
            <a:extLst>
              <a:ext uri="{FF2B5EF4-FFF2-40B4-BE49-F238E27FC236}">
                <a16:creationId xmlns:a16="http://schemas.microsoft.com/office/drawing/2014/main" id="{0AE3EE4B-549E-4B8F-A868-EF36D5C41F72}"/>
              </a:ext>
            </a:extLst>
          </p:cNvPr>
          <p:cNvSpPr txBox="1"/>
          <p:nvPr/>
        </p:nvSpPr>
        <p:spPr>
          <a:xfrm>
            <a:off x="290943" y="1018312"/>
            <a:ext cx="9570028" cy="3539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Líska obecná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ednodomý keř(nenáročný)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jednopohlavné květy rozkvétají brzy na jaře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listy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měkké, okrouhlé s výraznou špičkou, dvakrát zubaté,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chlupaté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plod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oříšek s jedním semenem</a:t>
            </a:r>
            <a:endParaRPr lang="cs-CZ" sz="3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79D131EA-46EA-4475-9BC2-5930B7E5F0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5358" y="5216240"/>
            <a:ext cx="2254553" cy="2186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2ACF6524-CB87-4322-A222-70BDA3850B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89912" y="5216240"/>
            <a:ext cx="1444340" cy="22055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1">
            <a:extLst>
              <a:ext uri="{FF2B5EF4-FFF2-40B4-BE49-F238E27FC236}">
                <a16:creationId xmlns:a16="http://schemas.microsoft.com/office/drawing/2014/main" id="{0D95AE98-2494-4CD1-BB49-7CD674A0130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843323" y="5449403"/>
            <a:ext cx="2816223" cy="17913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345C7E7-0721-4C9D-871C-BB80FF9B0A03}"/>
              </a:ext>
            </a:extLst>
          </p:cNvPr>
          <p:cNvSpPr txBox="1"/>
          <p:nvPr/>
        </p:nvSpPr>
        <p:spPr>
          <a:xfrm>
            <a:off x="254157" y="461881"/>
            <a:ext cx="7426080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Javor mléč (klen, babyka)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7116C4-B6EA-41D4-9F09-C6851F3AFFD1}"/>
              </a:ext>
            </a:extLst>
          </p:cNvPr>
          <p:cNvSpPr txBox="1"/>
          <p:nvPr/>
        </p:nvSpPr>
        <p:spPr>
          <a:xfrm>
            <a:off x="255236" y="1087916"/>
            <a:ext cx="9342004" cy="20775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křídlatá dvounažka (úhel – tupý, ostrý, přímý)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vstřícné, dlanité, špičky – ostré, tupé, kulaté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pětičetné, oboupohlavné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květenství – lata (hrozen, lata)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0C9E2C4-ACF0-49DF-AAB6-29565D7E37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236" y="3272399"/>
            <a:ext cx="3650760" cy="3202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E051807-FF27-4551-BFEA-ABBF431720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12159" y="2187363"/>
            <a:ext cx="3662638" cy="2925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D03C69A6-8467-4DA0-97CD-714616D1764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89640" y="4642564"/>
            <a:ext cx="3436196" cy="28695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C9DD21A-1097-4DB5-85BB-600C041AE2A7}"/>
              </a:ext>
            </a:extLst>
          </p:cNvPr>
          <p:cNvSpPr txBox="1"/>
          <p:nvPr/>
        </p:nvSpPr>
        <p:spPr>
          <a:xfrm>
            <a:off x="254157" y="461881"/>
            <a:ext cx="1163766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Vrby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DECD8E-41BE-4352-B8F2-444C1E6EA4E7}"/>
              </a:ext>
            </a:extLst>
          </p:cNvPr>
          <p:cNvSpPr txBox="1"/>
          <p:nvPr/>
        </p:nvSpPr>
        <p:spPr>
          <a:xfrm>
            <a:off x="255236" y="1087916"/>
            <a:ext cx="9907441" cy="34502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voudomé keře nebo nízké stromy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křídlatá dvounažka (úhel – tupý, ostrý, přímý)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vstřícné, dlanité, špičky – ostré, tupé, kulaté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pětičetné, oboupohlavníkvětenství – lata (hrozen,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                   lata)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0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vrba jíva – kočičky                                 smuteční vrba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        </a:t>
            </a:r>
            <a:endParaRPr lang="cs-CZ" sz="20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25498DBD-FBDA-4F39-B62D-67F53021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50" y="4179201"/>
            <a:ext cx="3345871" cy="28292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9">
            <a:extLst>
              <a:ext uri="{FF2B5EF4-FFF2-40B4-BE49-F238E27FC236}">
                <a16:creationId xmlns:a16="http://schemas.microsoft.com/office/drawing/2014/main" id="{8CC4BE88-C64A-4A64-B103-CBF2054F2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37" y="4179201"/>
            <a:ext cx="3886913" cy="29185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BB2CF6-917C-44B0-9647-F74CB912A982}"/>
              </a:ext>
            </a:extLst>
          </p:cNvPr>
          <p:cNvSpPr txBox="1"/>
          <p:nvPr/>
        </p:nvSpPr>
        <p:spPr>
          <a:xfrm>
            <a:off x="254523" y="367195"/>
            <a:ext cx="2880360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Olše lepkavá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303884-227C-4749-B41F-E026F467648A}"/>
              </a:ext>
            </a:extLst>
          </p:cNvPr>
          <p:cNvSpPr txBox="1"/>
          <p:nvPr/>
        </p:nvSpPr>
        <p:spPr>
          <a:xfrm>
            <a:off x="253800" y="952923"/>
            <a:ext cx="8692917" cy="25743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roste na břehu potoků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oválné bez špičky, střídavé, lepkavé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jednopohlavné jehnědy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jednodomá dřevina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 – nažka v dřevnaté šištici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7CEE998-472A-415C-93FA-37F08352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3679" y="3569396"/>
            <a:ext cx="4726442" cy="3918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5737DEC1-C1A2-4AA8-860A-4AF05BEE15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00477" y="3593162"/>
            <a:ext cx="4750198" cy="3888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27A45-C815-4AAE-A279-EE2BA1DFBF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7030A0"/>
                </a:solidFill>
                <a:latin typeface="Comic Sans MS" pitchFamily="66"/>
              </a:rPr>
              <a:t>V ČR nepůvodní(cizokrajné)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70CAD-1B25-487C-BEE3-2472D1EE315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latin typeface="Comic Sans MS" pitchFamily="66"/>
              </a:rPr>
              <a:t>Pajasan žláznatý</a:t>
            </a:r>
          </a:p>
          <a:p>
            <a:pPr lvl="0"/>
            <a:endParaRPr lang="cs-CZ">
              <a:latin typeface="Comic Sans MS" pitchFamily="66"/>
            </a:endParaRPr>
          </a:p>
          <a:p>
            <a:pPr lvl="0"/>
            <a:r>
              <a:rPr lang="cs-CZ">
                <a:latin typeface="Comic Sans MS" pitchFamily="66"/>
              </a:rPr>
              <a:t>Jírovec maďal</a:t>
            </a:r>
          </a:p>
          <a:p>
            <a:pPr lvl="0"/>
            <a:endParaRPr lang="cs-CZ">
              <a:latin typeface="Comic Sans MS" pitchFamily="66"/>
            </a:endParaRPr>
          </a:p>
          <a:p>
            <a:pPr lvl="0"/>
            <a:r>
              <a:rPr lang="cs-CZ">
                <a:latin typeface="Comic Sans MS" pitchFamily="66"/>
              </a:rPr>
              <a:t>Platan západní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DEE0543C-9CC3-4898-A621-5E2983CA60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8000">
                <a:solidFill>
                  <a:srgbClr val="00B05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Listnaté stromy a</a:t>
            </a:r>
            <a:br>
              <a:rPr lang="cs-CZ" sz="8000">
                <a:solidFill>
                  <a:srgbClr val="00B05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8000">
                <a:solidFill>
                  <a:srgbClr val="00B05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keře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A50E6EBB-7DF1-4641-8E57-E9BC62E9D585}"/>
              </a:ext>
            </a:extLst>
          </p:cNvPr>
          <p:cNvSpPr txBox="1"/>
          <p:nvPr/>
        </p:nvSpPr>
        <p:spPr>
          <a:xfrm>
            <a:off x="1836179" y="5286310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6371D-120E-4C43-99C3-1919D9AF5B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00B05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Listnaté stromy a keře</a:t>
            </a:r>
            <a:endParaRPr lang="cs-CZ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666CF-724C-4C7D-A797-65D96F9F6E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0159" y="1769043"/>
            <a:ext cx="9923315" cy="4989597"/>
          </a:xfrm>
        </p:spPr>
        <p:txBody>
          <a:bodyPr/>
          <a:lstStyle/>
          <a:p>
            <a:pPr lvl="0"/>
            <a:r>
              <a:rPr lang="cs-CZ">
                <a:latin typeface="Comic Sans MS" pitchFamily="66"/>
              </a:rPr>
              <a:t>- patří k dominantám lesů mírného až tropického</a:t>
            </a:r>
          </a:p>
          <a:p>
            <a:pPr lvl="0"/>
            <a:r>
              <a:rPr lang="cs-CZ">
                <a:latin typeface="Comic Sans MS" pitchFamily="66"/>
              </a:rPr>
              <a:t>  pásma </a:t>
            </a:r>
          </a:p>
          <a:p>
            <a:pPr marL="457200" lvl="0" indent="-457200">
              <a:buSzPct val="100000"/>
              <a:buChar char="-"/>
            </a:pPr>
            <a:r>
              <a:rPr lang="cs-CZ">
                <a:latin typeface="Comic Sans MS" pitchFamily="66"/>
              </a:rPr>
              <a:t>probereme si ty nejběžnější, které mají lesnický</a:t>
            </a:r>
          </a:p>
          <a:p>
            <a:pPr lvl="0"/>
            <a:r>
              <a:rPr lang="cs-CZ">
                <a:latin typeface="Comic Sans MS" pitchFamily="66"/>
              </a:rPr>
              <a:t>    a krajinářský význam</a:t>
            </a:r>
          </a:p>
          <a:p>
            <a:pPr lvl="0"/>
            <a:endParaRPr lang="cs-CZ">
              <a:latin typeface="Comic Sans MS" pitchFamily="66"/>
            </a:endParaRPr>
          </a:p>
          <a:p>
            <a:pPr lvl="0"/>
            <a:r>
              <a:rPr lang="cs-CZ"/>
              <a:t> </a:t>
            </a: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D61EF16-9C3C-42FB-8BA1-F1B5B75B0372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Dub letní 							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(dub zimní)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22AD90F-9DAF-477E-B2AD-EE9D007D235B}"/>
              </a:ext>
            </a:extLst>
          </p:cNvPr>
          <p:cNvSpPr txBox="1"/>
          <p:nvPr/>
        </p:nvSpPr>
        <p:spPr>
          <a:xfrm>
            <a:off x="255236" y="835917"/>
            <a:ext cx="9613965" cy="30928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krátký kmen, široká koruna, tvrdé dřevo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střídavé, laločnaté, téměř přisedlé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(dlouhý řapík)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- jednopohlavné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jednodomá dřevina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nažka v čížce – žalud se stopkou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(žaludy přisedlé)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krmivo pro zvěř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C6EDB1A-0A81-4AEB-818D-4E4585B1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164" y="4760640"/>
            <a:ext cx="2606396" cy="2576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EB6A726-1DE1-47E5-A337-FCEA7D0F65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33561" y="4793760"/>
            <a:ext cx="2867037" cy="2416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F5E49B35-9F08-45F2-A8F6-F5E2701D679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01758" y="3814922"/>
            <a:ext cx="4156917" cy="33951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6448B27-75B8-4F8E-85B2-06B963934B5D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Buk lesní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8A68A4-B3D3-490C-B4A6-22D5E3AA4BBC}"/>
              </a:ext>
            </a:extLst>
          </p:cNvPr>
          <p:cNvSpPr txBox="1"/>
          <p:nvPr/>
        </p:nvSpPr>
        <p:spPr>
          <a:xfrm>
            <a:off x="255236" y="835917"/>
            <a:ext cx="8515075" cy="30928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kůra – hladká, světle šedivá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oválné, lesklé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- jednopohlavné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jednodomá dřevina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trojboké nažky v ostnité číšce – bukvice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krmivo pro zvěř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4190210-317C-4A19-80E5-B876EF45D5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65716" y="106564"/>
            <a:ext cx="3214436" cy="2762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CDD91C3-DE16-48D1-B786-897D362F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4179" y="4537353"/>
            <a:ext cx="2037182" cy="24509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CEBF93D1-D186-471C-9037-EB224CBC04F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70859" y="4494504"/>
            <a:ext cx="2889504" cy="24223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E3DEDDE4-7FD1-417A-A0E9-04B2B893A47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103171" y="4494504"/>
            <a:ext cx="1937147" cy="25366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EA51A7-BAB4-4C0C-9A2E-C16624C24DC5}"/>
              </a:ext>
            </a:extLst>
          </p:cNvPr>
          <p:cNvSpPr txBox="1"/>
          <p:nvPr/>
        </p:nvSpPr>
        <p:spPr>
          <a:xfrm>
            <a:off x="253444" y="250563"/>
            <a:ext cx="9621362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Habr obecný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(z našich stromů nejtvrdší dřevo)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DB910D-84BC-4940-9C6E-21155080C0C3}"/>
              </a:ext>
            </a:extLst>
          </p:cNvPr>
          <p:cNvSpPr txBox="1"/>
          <p:nvPr/>
        </p:nvSpPr>
        <p:spPr>
          <a:xfrm>
            <a:off x="254879" y="835560"/>
            <a:ext cx="9740517" cy="23925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dřevo – tvrdé, houževnaté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oválné, měkké, výrazné žilky, střídavé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jednopohlavné jehnědy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jednodomá dřevina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oříšky s trojlaločnatým listenem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013415F-55F7-4216-8A0B-A50E7E5570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880" y="3228115"/>
            <a:ext cx="5459041" cy="4229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7AB503E-BA45-4B06-9D00-EC7D6EB389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15356" y="3228115"/>
            <a:ext cx="4304163" cy="4211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07503C-934C-4BAF-A502-13CAE23EFB77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Lípa srdčitá (malolistá, velkolistá)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B5F956-BB1E-4012-ABBC-A0DF6ACEF194}"/>
              </a:ext>
            </a:extLst>
          </p:cNvPr>
          <p:cNvSpPr txBox="1"/>
          <p:nvPr/>
        </p:nvSpPr>
        <p:spPr>
          <a:xfrm>
            <a:off x="255236" y="835917"/>
            <a:ext cx="8826419" cy="2592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národní strom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měkké dřevo(řezbářství)</a:t>
            </a: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střídavé, srdčité, pilovité, rezavě chlupaté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pětičetné, oboupohlavné, voní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oříšek se stopkou a listenem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8B36F05-7083-4E61-9FBE-EE9CC867DD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99559" y="3469763"/>
            <a:ext cx="2975951" cy="3930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DEC4248-CF74-4FC9-8073-FA69D471BC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7078" y="4016575"/>
            <a:ext cx="4313361" cy="32176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DDE9096-C476-4AB3-9981-DE10453F6B79}"/>
              </a:ext>
            </a:extLst>
          </p:cNvPr>
          <p:cNvSpPr txBox="1"/>
          <p:nvPr/>
        </p:nvSpPr>
        <p:spPr>
          <a:xfrm>
            <a:off x="254157" y="245882"/>
            <a:ext cx="2646346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Jasan ztepilý</a:t>
            </a: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0A8799-4B8A-4372-9C7D-CCEC243F8818}"/>
              </a:ext>
            </a:extLst>
          </p:cNvPr>
          <p:cNvSpPr txBox="1"/>
          <p:nvPr/>
        </p:nvSpPr>
        <p:spPr>
          <a:xfrm>
            <a:off x="217078" y="837087"/>
            <a:ext cx="8152342" cy="30928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trom s lichozpeřenými listy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ve vlhkých lesích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plody – dlouhé křídlaté nažky na dlouhé stopce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tvrdé pružné dřevo (kvalitní nábytek)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62C14CD6-37F8-42B5-B636-E110FB36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09" y="3779836"/>
            <a:ext cx="4339934" cy="30928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EC05854C-6E27-4BE5-BACD-428E1BFF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75" y="4312228"/>
            <a:ext cx="3395167" cy="2410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767AAD57-8AF4-46B4-9DA4-4F1227087990}"/>
              </a:ext>
            </a:extLst>
          </p:cNvPr>
          <p:cNvSpPr txBox="1"/>
          <p:nvPr/>
        </p:nvSpPr>
        <p:spPr>
          <a:xfrm>
            <a:off x="254157" y="749881"/>
            <a:ext cx="6787079" cy="30697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Bříza bělokorá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nápadná bílá borka (kůra)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listy – trojúhelníkovité, pilovité, léčivé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květy – jednopohlavné jehnědy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jednodomá dřevina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plod – okřídlená nažka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FAA51BD-9633-4DFE-9198-7C3C57A87C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1362" y="122401"/>
            <a:ext cx="2671556" cy="3547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1E19A3B-9247-4FCB-823E-AF1056841D9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4436" y="3819604"/>
            <a:ext cx="4846320" cy="3535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ADE1C47-47E9-4E65-B562-FD74128BC8C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97400" y="3819604"/>
            <a:ext cx="2701082" cy="34869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504</Words>
  <Application>Microsoft Office PowerPoint</Application>
  <PresentationFormat>Širokoúhlá obrazovka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Liberation Sans</vt:lpstr>
      <vt:lpstr>Times New Roman</vt:lpstr>
      <vt:lpstr>DUM%20 %20prezentace</vt:lpstr>
      <vt:lpstr>Prezentace aplikace PowerPoint</vt:lpstr>
      <vt:lpstr>Listnaté stromy a keře</vt:lpstr>
      <vt:lpstr>Listnaté stromy a keře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 ČR nepůvodní(cizokrajné)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Listnaté stromy</dc:title>
  <dc:creator>Lada</dc:creator>
  <cp:lastModifiedBy>lada johnova</cp:lastModifiedBy>
  <cp:revision>200</cp:revision>
  <dcterms:created xsi:type="dcterms:W3CDTF">2010-07-10T16:20:51Z</dcterms:created>
  <dcterms:modified xsi:type="dcterms:W3CDTF">2021-01-16T18:36:36Z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