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5" r:id="rId7"/>
    <p:sldId id="266" r:id="rId8"/>
    <p:sldId id="267" r:id="rId9"/>
    <p:sldId id="268" r:id="rId10"/>
    <p:sldId id="269" r:id="rId11"/>
    <p:sldId id="270" r:id="rId12"/>
    <p:sldId id="260" r:id="rId13"/>
    <p:sldId id="261" r:id="rId14"/>
    <p:sldId id="273" r:id="rId15"/>
    <p:sldId id="274" r:id="rId16"/>
    <p:sldId id="275" r:id="rId17"/>
    <p:sldId id="276" r:id="rId18"/>
    <p:sldId id="262" r:id="rId19"/>
    <p:sldId id="263" r:id="rId20"/>
    <p:sldId id="264" r:id="rId21"/>
    <p:sldId id="271" r:id="rId22"/>
    <p:sldId id="272" r:id="rId23"/>
    <p:sldId id="281" r:id="rId24"/>
    <p:sldId id="282" r:id="rId25"/>
    <p:sldId id="284" r:id="rId26"/>
    <p:sldId id="283" r:id="rId27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4122D53-B95F-4474-828B-1C03490993A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C3B28F-D5FE-447C-8DA5-23C50FEE200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9A4362D-3AEA-4DAC-AACD-293C2971E27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F9C5D9-E3EE-4F5A-802C-FD5A5235FBE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F7AF1F-386A-4789-9FFC-1A201697AD6B}" type="slidenum">
              <a:t>‹#›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43852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3C206D1-3713-49A1-8122-20A4B2918A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99A441B-66EC-4C36-BA08-4FF171A91E3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B5772217-3C88-443C-A4D6-F4C04872912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7011C55-A3D5-41ED-896A-DCF77B42A05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A384DA-9AEA-40CC-AD92-F6B2E28907D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228033-9249-4AA9-AFD5-34582A3773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5CC200F-AEBD-4D52-A7F7-C4C85B2742F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07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cs-CZ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15A4B84E-2206-4941-ADEB-4A83A2FD145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79B804-C2CE-4DEE-AE12-4FCFB87CC280}" type="slidenum">
              <a:t>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17AF0CDC-7718-4108-8E43-7F96A61B2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DD52BE7-21DB-4656-8427-B6B593789B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91F069A-CEE7-4954-AE0D-80AEAF5AC5A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BD3945-07B6-434F-BB81-D7EAC9F88C03}" type="slidenum">
              <a:t>10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3A26A17-DA7F-41DF-B8CC-21A6E0E2E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3EE95F1-2A78-4BA9-8CC6-B97FE13FB5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C1B24CB7-89AC-41FF-B895-1E441A68730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B9606C-6B52-416D-A2E6-76EE95B8C05E}" type="slidenum">
              <a:t>11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3F5A200-5156-424F-B9AF-F5911D9C8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F7C6ADD8-EDB6-4B5A-99E1-A5705B696B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8471FBA8-7703-429C-94C7-26448D576A8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30820E-DC79-4263-8756-363503BF89D1}" type="slidenum">
              <a:t>12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9892A1F-DCCF-48D6-8491-78FC1B7FB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61D128BB-C137-4B4B-96B5-2755744D61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6B02DECD-1D3B-4F8E-AFD7-5BE12EC2886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AE179A-FC7A-4CA7-A423-F8204D6F8701}" type="slidenum">
              <a:t>13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B879F60-D05C-4EAC-8940-18972CC8A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B85FAE96-4432-47C5-A4E8-E8F9B14C45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49343080-246F-4745-BA2D-FAE67633D2E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333DDC-13C9-41F1-B7F2-5F55C9F9CC72}" type="slidenum">
              <a:t>14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AC54C4F8-E17E-4AAA-845D-0B102A5EE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C16668B-A95B-4B4F-B47F-46E387A088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5D072A79-06BD-4790-B590-C0CED8EBB1F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64A16-FB9A-4B64-9DC9-AF5A72CC08E9}" type="slidenum">
              <a:t>15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A0D3262E-42D6-4EFA-BE96-6D7BF8F7A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B3A9F21B-E5F3-4872-9500-3A2FA11040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4E1B4BD1-EA4E-4594-9356-AC5EBCAC7B5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E06293-8DA7-4C0F-9F72-B737311AC4C5}" type="slidenum">
              <a:t>16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29B77F85-A870-4686-B732-BEE0AC62A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2B0BAC16-A9F0-4813-9637-4631ADA9FB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3F49DA7F-51F2-49D8-97C4-D93F3984D51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C1BB7C-A42E-4824-ABC4-3CDF0000313A}" type="slidenum">
              <a:t>17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CCA9A1E1-4CA9-4267-B664-E3D4B3CC0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323BDAE-A64E-46B1-96A5-324322B4A1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AD62F6A-BE43-4C8E-BC6E-4AAAF952BE5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7ACD84-493B-4C2C-A914-7690658EF76C}" type="slidenum">
              <a:t>18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E3BF8B9C-B029-4AB7-8CDF-91DD02E15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F41C86D-4917-4D20-B249-84225E02F2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3677A6A-4641-4045-AD07-A4814E882FD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1670F1-963E-44BD-9951-E391ACF3C462}" type="slidenum">
              <a:t>19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B75B137D-695D-4D82-8C7A-E8E81313B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9D3A80F5-BDB5-4209-8615-A805CBC0CF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1A306DE-E04A-4CF1-856E-B929B8D0ACC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65B060-D869-46FE-922B-7D352254D4F9}" type="slidenum">
              <a:t>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D65A35D8-E73B-4EAE-808A-10D53EA2C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83D93D8C-DAFC-4962-A1AC-9D7945A78A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3626615-692E-4EE1-852C-C0075A21A45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C50696-9B03-457C-9C04-A141794F25E3}" type="slidenum">
              <a:t>20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1D9DB095-6ACA-46CB-A84B-6A9C81C0A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C9A6A811-E452-464C-9867-D798E7919C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10CDE04B-0C8D-48D4-B8AF-F2274E46C21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B4CA88-B9B8-4D80-A572-1606D60531D6}" type="slidenum">
              <a:t>21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87632BB8-D053-4358-A9D1-F2B179755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BC21C2E3-42A8-47A2-A50C-C5793CB96A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40168FD4-6814-43B9-9420-B69FF2C5791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DC01771-61C5-4A27-8975-F5104EDD9C87}" type="slidenum">
              <a:t>22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D115FBBE-F1B0-490E-B430-F0D44E978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B141113-D3D1-4138-A2B6-ABCEC5287F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5C40307-2857-4758-975C-BC46DE53540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7DD0EA-38E3-481E-9344-3CFA51EF0482}" type="slidenum">
              <a:t>23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14062B62-AAE1-4AF8-A6F9-94FE5BD99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74FE68F-77FD-4BB1-8E55-4FEC6438753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D978D63F-7460-4879-ACD0-FF3A9DF331F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7B4F4B-CEB8-4434-B541-77D4C5151FF0}" type="slidenum">
              <a:t>24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064408EB-B634-4C9B-9E67-CAA6B81DA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550D535D-FD51-43EE-B163-9D6989F8F1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AB344303-AE3A-4AB6-8C38-DFF671E550A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18193D-C0CD-4F6D-9010-480E0758D44D}" type="slidenum">
              <a:t>25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4F051C47-BBE5-4D93-95A5-DCC70B08E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07A647C3-FCD0-49A4-8D61-E21C802B1D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D6ADA807-4A98-4D3E-9299-10F435567C5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EA638F-434D-4170-8A31-9B15E3CCA379}" type="slidenum">
              <a:t>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DF7F503C-C877-43DA-8511-0770F0E0C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7209671-7091-4D46-AAB8-81E43E9E58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6414D3F8-25B3-4044-8660-F01FE6009AE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1CC899-C261-4CE6-A3C0-2A7133755262}" type="slidenum">
              <a:t>4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152F959B-5357-4C24-ADFF-05E9CFD82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2271422-44FC-44BD-AD8D-56F9B526A1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1DA8E4A3-D04C-41C5-B4AB-04EBE3D8495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3AB80F-7CC5-4B7A-AD76-03226708CED3}" type="slidenum">
              <a:t>5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A063BA96-2C6F-4426-9C2F-04F7BB206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91CE23C8-C71E-434C-B085-01DDE6A11E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B5A69BA7-D926-4FF9-B020-E6068FDB18E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FDE8892-BDD3-428D-A34D-F5A78C4186EB}" type="slidenum">
              <a:t>6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FDB992E0-31A2-42E7-9CED-14F0ACC12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555A71F-1334-452D-81BC-BCCD6C67BD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891F09B-604C-4CD0-A932-747BDA47C69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8DBBA5-FC10-4BE3-A0F0-824D5B8C472B}" type="slidenum">
              <a:t>7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F0F7458F-BEB5-4C9B-B874-B485E44ED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E997BA7-D1D1-4FE7-831A-68B73F6EF66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1BEFC76B-3F31-4D3E-8945-192515B9331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5EC410-501A-45DC-A37D-40DDB66760E4}" type="slidenum">
              <a:t>8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CA255746-1F03-4F8A-A557-A12EBD862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C2D3EBB9-77B7-4DE2-8816-0FBCDDC745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9A1E2AD2-5E39-42E5-B31F-A33EA7D595F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5FC202-DC8F-46FC-9613-CE4A76ABF3DF}" type="slidenum">
              <a:t>9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B2B6E026-A327-4188-B799-3F66A678D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F1DC589-C8D1-4507-855B-DC26E9A22E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31513-9F28-49BB-9602-09AD1599055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CC28EA-7386-471E-9EF9-F3E8778688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3622A7-092D-4533-9FF1-611C249EF0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A4B2B6-8954-4B97-AA18-21029E0D30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C5E2EB-8A85-4800-AE16-08A626431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A2EA2A-8C1D-4C03-A8C2-EFB49287E8D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20DBF-4836-4878-9237-304A4BFBA5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0E0899-0A25-488E-8F1D-0C9E823E000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A62A60-84BE-44F2-B74F-B7A804547E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6D7078-1F9C-48DE-A033-A0070FC499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E1D65B-DBD9-467D-BF56-B1E993CABE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6C0C84-C7A2-4531-8234-3CFE3388ED8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9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36A91A3-B613-45F4-9072-F2320F70AD3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E5664D1-5939-442A-8509-FE8BE3ECDFF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62E0DD-9B50-4A98-8340-F241B355F97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A5B90A-C3C9-4612-81A0-83DD4146D4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6A628C-705C-4D5A-8DF3-6BFBC5DEC7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A2896E-5804-4E25-A335-312F8E19E0A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27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CCB6B-E333-4030-9F31-285FAC440E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E624A3-6403-4BE6-8034-BB25DF44743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686925-24DF-4C17-ACCB-4601352A913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BE3828-F4CD-4C27-8E38-443A430BDC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8DCC6B-B0C2-423D-A7A0-EA8040A31C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F2649E-ADE1-492A-9806-E8B8E5FE330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705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3F73A-BCED-439A-8CF8-D1A590A0C8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36E89C-7DC3-4E2C-8B6C-25DA72DE973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D140E5-B5EC-44B6-B50B-B0CBB10A3F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935733-5BBD-4513-B750-CBE0A20DC9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A50A6E-C10A-4007-89DE-DE2C12856C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CE14F-CFDD-4E5E-8603-07E3D8FD897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230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F1536-1714-4C76-9FC2-2FC2935794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8261BC-9D73-4375-B093-B1A5CEB0F4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934837-3A78-4876-A609-088D8C8F48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1A9E70-24B2-46EC-A951-6BFFB2E68A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27F798-8E33-47BA-BD71-63EB974621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62FFC-4167-446E-B559-219F86D0BD8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93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952BB-9D68-4FE2-9E7E-F21DD3EF02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8B4193-56CA-4572-B1A5-F5A224E52F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359273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0D24BA-8283-4C19-90D8-5571D1B06E8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14917" y="1768477"/>
            <a:ext cx="4359273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1D07F8-1002-43CC-ADD6-3509FC3112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4BCB9E-8145-423C-8895-6C009E94E2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577D13-F1D4-46FC-8226-B7D57CFDF4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539A6B-55AF-4CFE-9598-B595FD81907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646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6657ED-E066-4020-B452-7226B30892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47C1EB-8294-42A0-BDD0-04BE486A5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1FD366-4439-401F-88EB-CF17CB902C3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13D99A-D3AA-4656-B3D0-802FCBB27C1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E3853C3-F7C6-4524-8BFA-179944FF327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CAA127C-1B1C-4EB6-B993-B63AC4BEF9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DC5BAC8-E417-4387-8EF5-6FC4D152C5E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1634556-76E0-4DE1-B9AD-A8F1F6B940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8A7405-DA63-461E-B2A1-C9BEE178EF7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251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45C10A-940D-437A-94A8-2B232BA2AAA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DC396A-7FF1-48BB-B11F-F1C1158E7E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B7C54D-9A06-4D0A-A0CC-04055D5656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D931DA-EC0B-407C-94F9-8DFD02D787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04E236-A1F1-47B5-A63D-C610EA2FB86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713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827CCED-D794-4B4C-863C-D6244CAA2C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248D4C8-139E-4328-AAA9-89EF4C3A22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B92176-9DE1-4D23-8C24-21A8A3203D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7B8B89-3949-4815-A514-84CD8D9E261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75809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54B4B-1F6D-4C75-AFBE-6734DFC1CE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528E61-B81C-41E7-AD75-2068083682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363C52-6075-4681-A92D-B1A2832B90A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C80815-9471-4884-A20D-74E7C378BE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B68AA2-A828-424D-A133-52DF7D9872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D385A1-3EAE-428C-9FEC-5604C76FA6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AD2205-E76A-4547-AD67-3B78CF46A31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39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FD9F2-37F3-4F7A-A4AC-55D9F70CC46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392C4-7CDC-4822-A350-385775D1A42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4E5185-E895-4E41-8287-BFC6B2A2AE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4BFE15-6775-4D7D-B92F-AE76FB9E4A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E04354-D43A-48B7-9C98-CE1408AC19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AD8574-98C7-4499-873D-0C5BD4E77B4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082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246DF-3D36-43D5-A12E-48877038CB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2942D9-72DC-410F-BD9D-4E1F7D62E1B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953EBD0-19E7-4E2E-8EFA-2EF637A2C3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73F145-A670-499A-9BBD-040023A12D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93F60E-3534-4528-AD1E-C9412ED3F2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F675FC-90EE-4FE2-8B29-E16E026F55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4E6571-A7F0-4EE5-AE48-91A87FF5FB8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60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A95201-4CA8-410D-8663-8DDEE69F8A7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51D7DF-7BD4-4699-9F35-E5356B51910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4D9100-53DB-4F5A-ACBB-AC0C453F1F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8851A9-09D2-4184-88A5-0CBDFE746E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838256-F788-41B2-893A-27997905F8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A3B18A-BCB5-4293-A8D7-506072C4D1A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918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6BD2AB7-CB5A-4E43-B9F2-848656CF8A3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71D6AD-4E22-481F-91EE-7B77662D45E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71D36A-1CE7-4455-AFD5-AEFBAA045C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6A981E-2DC5-40E0-B672-E8A11D0D23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558AFC-9F66-4FAF-9B38-9EB575C01C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139E7F-C002-4CD9-84CD-9C8FF211913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C77A2-F994-4D68-B2FA-3B05762F8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51C5CA-78C5-42E6-820E-CE0AAA3B9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33E6F2-06C1-401D-81AB-46036101082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1932CB-910F-4B8A-9AFA-4D95D5F103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B50DF9-2CCE-44AC-99F9-A8FE5E4477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5EB8E5-052A-47BB-B78F-2DAE85F34D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397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1E5EE0-E783-42ED-B425-0FB0B7F696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78CF2D-1FC2-4D61-A38E-0D70861D16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19B778-CFD9-4CAE-ADAF-667C18FD331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BFC39A-BE05-4032-8260-12D683A73D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5F49A1-D8D3-4592-8F81-B3C7DCD425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CA01822-082E-44B8-BB00-FC99C159A3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0710A3-06C1-4084-BAF1-266270CC2961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3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3F746-95A6-4D02-B5ED-0AA96093CC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F7D68D-0900-4241-9D56-84686108E3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DBC2EF-D4A6-4F63-A23B-E1010655598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E821B9-05C7-4EA4-89C0-C625E9281AD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42AE78A-CE37-472D-8AEB-41EDE1D352A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0C104CD-48BA-43EF-9AB6-44547DF4BCB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AD689B-1010-41A4-9A9F-3C62E6D67A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32CE3B6-1E51-410C-B01D-EDC25FD3C6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C1EE16-667C-4E38-A040-18355DA322D0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91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0BDB4-062E-42CE-B6CF-E91B128CC61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86EF4E-2AE6-49A4-A3C9-8130E1FD0D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F122E7-76F7-4EDF-BD6A-363FC18957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42F488-A064-4E28-920E-F8B3A5CFD0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90B1AC-EFEB-46D2-A364-B4DDD96CE0A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15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879696A-8E63-49E2-9346-1B8633015D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A135143-E91C-4DAA-B8BD-038F4F0859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0F18E4-1A01-4622-8660-C406AB43A3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3360C4-3500-44CA-82A2-1CEC0D150B3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43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1072A-19E7-4B85-8A71-268E51A61E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01075D-805C-4D7A-96B8-D1A4F53E4A1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3AF3FC-1B3C-4F7E-A0E9-288D40D248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11C0C1-32B5-410F-AF65-9DF8D54BF1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57F0FE-C93A-4B89-B3CC-FE2EF6EC40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20632F-F9AF-4C76-A808-286BCF5DFB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71E539-0494-471A-876E-145A6322AFE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27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9CD77-3914-4C06-AF7B-8175435D52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8241488-0BFF-4574-9D4F-D65C3C4C2F7C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8B3C71-2F7A-4EE3-885C-ADB65AEC33D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930A0C-5C00-4731-98D6-2321A0C912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31E43E-2488-4BCE-AB54-51B2797489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5589C8-F091-4742-8C01-DEBEEACAB9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8D0F0C-E216-4F1F-8ECF-394F55AC03D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00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BD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C2E27C-90A7-47EE-91C8-78ABD7C05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88FB79-5B37-4814-B9BE-F34FC70756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8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5444D-EF98-4111-BA23-A4CFACB90DC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703035-9D4C-4063-9479-09B1A0B88AE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E606A2-D75A-42A5-9966-6F5FA5E0B2A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A224636D-84EC-44B2-8703-ACF01FB363DD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D91ADA-3647-4361-8837-B3B7F3AC0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DE4A75-F493-4EFF-82E7-2E2D79219B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8870036" cy="49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FA11DC-BC5A-4B02-857E-F07ABE1C466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1452BE-B6A1-4FFD-A25E-7B0346806FE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113C3C-EEE6-4FB2-A15A-3998F0F304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34B795C-5216-4F43-BFFB-C34AD6B08FFB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Liberation Sans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>
            <a:extLst>
              <a:ext uri="{FF2B5EF4-FFF2-40B4-BE49-F238E27FC236}">
                <a16:creationId xmlns:a16="http://schemas.microsoft.com/office/drawing/2014/main" id="{69A99490-8B9E-4C62-A31B-648B9F250A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5" y="1697034"/>
            <a:ext cx="9071643" cy="2832116"/>
          </a:xfrm>
        </p:spPr>
        <p:txBody>
          <a:bodyPr/>
          <a:lstStyle/>
          <a:p>
            <a:pPr lvl="0"/>
            <a:r>
              <a:rPr lang="cs-CZ" sz="8000">
                <a:solidFill>
                  <a:srgbClr val="355E00"/>
                </a:solidFill>
                <a:effectLst>
                  <a:outerShdw dist="17962" dir="2700000">
                    <a:srgbClr val="000000"/>
                  </a:outerShdw>
                </a:effectLst>
                <a:latin typeface="Comic Sans MS" pitchFamily="66"/>
              </a:rPr>
              <a:t>Fosforečnany, křemičitany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C3A18269-9291-4BE6-9B8C-F4A835075F8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1877" y="176762"/>
            <a:ext cx="9708120" cy="72392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BD90129-C096-4063-9CB9-C0DDC7425D67}"/>
              </a:ext>
            </a:extLst>
          </p:cNvPr>
          <p:cNvSpPr txBox="1"/>
          <p:nvPr/>
        </p:nvSpPr>
        <p:spPr>
          <a:xfrm>
            <a:off x="251999" y="1476362"/>
            <a:ext cx="9647998" cy="5553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kosočtverečná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zrnitý, krystalový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žlutozelený až olivově zelený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průhledná odrůda – chryzolit (drahokam)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 -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bílý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			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skelný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7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3,3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nedokonalá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lasturnatý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rozpustný v HCl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krystalizací z magmatu s nízkým obsahem křemíku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Kozákov, České středohoří, Norsko, Egypt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- drahokam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B855C86-0EB2-4522-9759-AE26EEFE41E7}"/>
              </a:ext>
            </a:extLst>
          </p:cNvPr>
          <p:cNvSpPr txBox="1"/>
          <p:nvPr/>
        </p:nvSpPr>
        <p:spPr>
          <a:xfrm>
            <a:off x="251999" y="611998"/>
            <a:ext cx="8892000" cy="585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Olivín – křemičitan s obsahem hořčíku a železa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C29BFA4-AF07-4E6F-AE13-6C9D59A5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7117" y="432355"/>
            <a:ext cx="7562883" cy="65876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4226C42-5129-4B1B-9737-60C68E2598AF}"/>
              </a:ext>
            </a:extLst>
          </p:cNvPr>
          <p:cNvSpPr txBox="1"/>
          <p:nvPr/>
        </p:nvSpPr>
        <p:spPr>
          <a:xfrm>
            <a:off x="251999" y="214920"/>
            <a:ext cx="8908249" cy="109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Granát –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křemičitan s hliníkem, hořčíkem, železem,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 vápníkem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AE73D2-D075-494A-A366-42BDF6C8D12C}"/>
              </a:ext>
            </a:extLst>
          </p:cNvPr>
          <p:cNvSpPr txBox="1"/>
          <p:nvPr/>
        </p:nvSpPr>
        <p:spPr>
          <a:xfrm>
            <a:off x="107999" y="1439997"/>
            <a:ext cx="9565931" cy="60948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krychlová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krystalovaný nebo okrouhlá zrna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různé odstíny červené až červenofialové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Mg – pyrop – český granát – tmavě červený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Fe – almandin – fialově červený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obecný granát – červenohnědý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7	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3,5-4,5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	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nedokolnalá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- lasturnatý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Jeseníky, Čáslav, JAR, Rusko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pyrop – Třebívlice v Českém středohoří, Jičínsko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ea typeface="Lucida Sans Unicode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21B75CA-7145-4492-BF74-BFEFF8D59217}"/>
              </a:ext>
            </a:extLst>
          </p:cNvPr>
          <p:cNvSpPr txBox="1"/>
          <p:nvPr/>
        </p:nvSpPr>
        <p:spPr>
          <a:xfrm>
            <a:off x="235439" y="708477"/>
            <a:ext cx="9304559" cy="25743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průhledný až průsvitný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tepelná vodivost, elasticita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drahokamy – nejvíce ceněné české granáty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(jsou drobné do 5 mm), brusný a leštící materiál,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přesné hodinky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9F436F-EA76-4D3D-8678-BBD19D538793}"/>
              </a:ext>
            </a:extLst>
          </p:cNvPr>
          <p:cNvSpPr txBox="1"/>
          <p:nvPr/>
        </p:nvSpPr>
        <p:spPr>
          <a:xfrm>
            <a:off x="235439" y="168478"/>
            <a:ext cx="9484559" cy="5875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 kyselinách nerozpustný, snadno se taví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65BD6B28-0572-46D0-87A1-097733E9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0036" y="3673592"/>
            <a:ext cx="7241855" cy="37176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C251104-7234-449D-8752-3858DEEF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877" y="186482"/>
            <a:ext cx="9744120" cy="71935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F564962C-67D7-4650-9FC9-90E0638811B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4243" y="150117"/>
            <a:ext cx="9635764" cy="72298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0489A7-CC2A-4EB1-9B70-56FD448A4618}"/>
              </a:ext>
            </a:extLst>
          </p:cNvPr>
          <p:cNvSpPr txBox="1"/>
          <p:nvPr/>
        </p:nvSpPr>
        <p:spPr>
          <a:xfrm>
            <a:off x="251999" y="287999"/>
            <a:ext cx="6011997" cy="5871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Živec –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ortoklas nebo plagioklas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90EA36E-B534-4A2D-A2CE-DFB7AA85F1E6}"/>
              </a:ext>
            </a:extLst>
          </p:cNvPr>
          <p:cNvSpPr txBox="1"/>
          <p:nvPr/>
        </p:nvSpPr>
        <p:spPr>
          <a:xfrm>
            <a:off x="215999" y="968038"/>
            <a:ext cx="10079998" cy="55551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nejdůležitější nerosty hornin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ortoklas – živec draselný	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plagioklas – živec sodnovápenatý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jednoklonná (ortoklas), trojklonná (plagioklas)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tabulkovité, krátké sloupcovité krystaly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žlutobílý, růžový až červený (ortoklas), šedý (plagioklas)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 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skelný, většinou však matný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průsvitný až průhledný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6	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2,5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	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dokonalá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nerovný až lasturnatý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527E921-34C8-400B-A6B9-3D99AA09B6BD}"/>
              </a:ext>
            </a:extLst>
          </p:cNvPr>
          <p:cNvSpPr txBox="1"/>
          <p:nvPr/>
        </p:nvSpPr>
        <p:spPr>
          <a:xfrm>
            <a:off x="6587995" y="323999"/>
            <a:ext cx="3240002" cy="5871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hlinitokřemičitan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0F0A187-BC41-4B38-B1F6-E9DE220C5B12}"/>
              </a:ext>
            </a:extLst>
          </p:cNvPr>
          <p:cNvSpPr txBox="1"/>
          <p:nvPr/>
        </p:nvSpPr>
        <p:spPr>
          <a:xfrm>
            <a:off x="219958" y="1567080"/>
            <a:ext cx="9320040" cy="35726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nerozpustný v kyselinách, téměř netavitelný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 magmatu bohatého na křemík, přeměnou slídy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velmi běžný nerost, v žule – Písek, Domažlicko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výroba porcelánu a keramiky,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sklářský průmysl, dekorační kámen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ea typeface="Lucida Sans Unicode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zajímavost - </a:t>
            </a:r>
            <a:r>
              <a:rPr lang="cs-CZ" sz="2800" b="0" i="1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karlovarská dvojčata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728C834-0B88-41C1-979C-CB122A36053B}"/>
              </a:ext>
            </a:extLst>
          </p:cNvPr>
          <p:cNvSpPr txBox="1"/>
          <p:nvPr/>
        </p:nvSpPr>
        <p:spPr>
          <a:xfrm>
            <a:off x="248396" y="414003"/>
            <a:ext cx="9320040" cy="108395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při zvětrávání se uvolňují K</a:t>
            </a:r>
            <a:r>
              <a:rPr lang="cs-CZ" sz="2800" b="0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+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, Na</a:t>
            </a:r>
            <a:r>
              <a:rPr lang="cs-CZ" sz="2800" b="0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+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, Ca</a:t>
            </a:r>
            <a:r>
              <a:rPr lang="cs-CZ" sz="2800" b="0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+2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rostliny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                                     je přijímají jako živiny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77D4139E-C7BF-4E06-ABBB-70C797F8C2E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999" y="179999"/>
            <a:ext cx="4679999" cy="3960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6DF2D494-225D-4DC8-9C3D-5B551D796C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9998" y="179999"/>
            <a:ext cx="4500000" cy="3960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4FF58D15-6688-45D5-BE33-A9353BBE555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59995" y="3930118"/>
            <a:ext cx="5939997" cy="35938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CC7BE2-3E8B-4071-8443-3DBCE9C526E7}"/>
              </a:ext>
            </a:extLst>
          </p:cNvPr>
          <p:cNvSpPr txBox="1"/>
          <p:nvPr/>
        </p:nvSpPr>
        <p:spPr>
          <a:xfrm>
            <a:off x="359999" y="3708001"/>
            <a:ext cx="1619996" cy="4104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Ortoklas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0E60B72-F6E3-4938-A2D7-10188BBCD973}"/>
              </a:ext>
            </a:extLst>
          </p:cNvPr>
          <p:cNvSpPr txBox="1"/>
          <p:nvPr/>
        </p:nvSpPr>
        <p:spPr>
          <a:xfrm>
            <a:off x="8244001" y="3513600"/>
            <a:ext cx="1259997" cy="4104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Plagioklas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FB7C22-C4CF-498B-87A5-654AB1FE605C}"/>
              </a:ext>
            </a:extLst>
          </p:cNvPr>
          <p:cNvSpPr txBox="1"/>
          <p:nvPr/>
        </p:nvSpPr>
        <p:spPr>
          <a:xfrm>
            <a:off x="791998" y="7005602"/>
            <a:ext cx="2700003" cy="41040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Karlovarská dvojčata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59214EB-4908-4959-A6B1-C037CD3A35E3}"/>
              </a:ext>
            </a:extLst>
          </p:cNvPr>
          <p:cNvSpPr txBox="1"/>
          <p:nvPr/>
        </p:nvSpPr>
        <p:spPr>
          <a:xfrm>
            <a:off x="0" y="71999"/>
            <a:ext cx="10079998" cy="6573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Fosforečnany - fosfáty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C58ADBA-1B9B-4617-A421-35AB626228F3}"/>
              </a:ext>
            </a:extLst>
          </p:cNvPr>
          <p:cNvSpPr txBox="1"/>
          <p:nvPr/>
        </p:nvSpPr>
        <p:spPr>
          <a:xfrm>
            <a:off x="251999" y="2231995"/>
            <a:ext cx="9467999" cy="585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Apatit – </a:t>
            </a:r>
            <a:r>
              <a: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fosforečnan vápenatý s fluorem nebo chlorem a vodou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F206596-AE3F-4866-9B5E-AD14880C8019}"/>
              </a:ext>
            </a:extLst>
          </p:cNvPr>
          <p:cNvSpPr txBox="1"/>
          <p:nvPr/>
        </p:nvSpPr>
        <p:spPr>
          <a:xfrm>
            <a:off x="251999" y="2880003"/>
            <a:ext cx="9647998" cy="40633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šesterečná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tabulkovité, spoupcovité, jehlicovité krystaly,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zemitý, kusový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zelený, hnědý, světle fialový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skelný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průhledný až průsvitný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5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Comic Sans MS" pitchFamily="66"/>
                <a:cs typeface="Comic Sans MS" pitchFamily="66"/>
              </a:rPr>
              <a:t>ρ = 3,2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Comic Sans MS" pitchFamily="66"/>
                <a:cs typeface="Comic Sans MS" pitchFamily="66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nedokonalá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- lasturnatý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28B02E-106B-4D6A-A830-98E687CFE6A1}"/>
              </a:ext>
            </a:extLst>
          </p:cNvPr>
          <p:cNvSpPr txBox="1"/>
          <p:nvPr/>
        </p:nvSpPr>
        <p:spPr>
          <a:xfrm>
            <a:off x="251999" y="647998"/>
            <a:ext cx="9647998" cy="118944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anion  (PO</a:t>
            </a:r>
            <a:r>
              <a:rPr lang="cs-CZ" sz="2800" b="0" i="0" u="none" strike="noStrike" kern="1200" cap="none" spc="0" baseline="-25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4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)</a:t>
            </a:r>
            <a:r>
              <a:rPr lang="cs-CZ" sz="2800" b="0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jsou měkké, křehké, barvité, dobře krystalizují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21960FA-25E1-4A08-B5FF-F63D754D1B04}"/>
              </a:ext>
            </a:extLst>
          </p:cNvPr>
          <p:cNvSpPr txBox="1"/>
          <p:nvPr/>
        </p:nvSpPr>
        <p:spPr>
          <a:xfrm>
            <a:off x="251999" y="359999"/>
            <a:ext cx="8280001" cy="5871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Mastek –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křemičitan hořčíku s vodou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81C11CC-ED67-40AF-B805-DDE3B7E3765A}"/>
              </a:ext>
            </a:extLst>
          </p:cNvPr>
          <p:cNvSpPr txBox="1"/>
          <p:nvPr/>
        </p:nvSpPr>
        <p:spPr>
          <a:xfrm>
            <a:off x="251999" y="971998"/>
            <a:ext cx="10800691" cy="509416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jednoklonná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lupínkovitý, celistvý, krystaly velmi drobné, tabulkovité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bílá, světle zelená, šedá, hnědavá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 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matný až mastný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dokonalá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nerovný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průsvitný, snadno se rýpe, na omak mastný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1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2,7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u nás vzácně v Hrubém Jeseníku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žáruvzdorná keramika, vyzdívky pecí,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jemně mletý – v kosmetice (pudry, líčidla)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21186BD0-2BEA-43A0-A513-3C358F868B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243" y="150117"/>
            <a:ext cx="5207764" cy="37738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E240BA74-7E6D-4164-A6F0-ECAFD42460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60001" y="3060003"/>
            <a:ext cx="6047997" cy="442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FC1BFDE-3332-4D55-B832-E8588AE52AF6}"/>
              </a:ext>
            </a:extLst>
          </p:cNvPr>
          <p:cNvSpPr txBox="1"/>
          <p:nvPr/>
        </p:nvSpPr>
        <p:spPr>
          <a:xfrm>
            <a:off x="251999" y="215999"/>
            <a:ext cx="6659995" cy="585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Topaz – křemičitan hliníku a fluoru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92CF38F-2BF0-4891-A3FE-33689BDC3356}"/>
              </a:ext>
            </a:extLst>
          </p:cNvPr>
          <p:cNvSpPr txBox="1"/>
          <p:nvPr/>
        </p:nvSpPr>
        <p:spPr>
          <a:xfrm>
            <a:off x="251999" y="899998"/>
            <a:ext cx="9179999" cy="55551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kosočtverečná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sloupcovité krystaly, někdy stébelnatý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bílá až šedá, žlutá, hnědavá, modrá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- skelný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8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3,5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štepný v jednom směru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průhledný až průsvitný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nerozpustný v kyselinách, není tavitelný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Cínovec, Krupka, Slavkovský les, Rusko, Austrálie, Pákistán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- drahokam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1B57A4BE-251F-4FAD-98E1-E6EC0D32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361" y="324355"/>
            <a:ext cx="5129637" cy="70196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74569975-0614-47C3-8E5C-B6C64DBCCD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99998" y="359999"/>
            <a:ext cx="4500000" cy="61199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A324A07-915C-4AA2-9F36-5FE63F4FD184}"/>
              </a:ext>
            </a:extLst>
          </p:cNvPr>
          <p:cNvSpPr txBox="1"/>
          <p:nvPr/>
        </p:nvSpPr>
        <p:spPr>
          <a:xfrm>
            <a:off x="251999" y="215999"/>
            <a:ext cx="5884538" cy="59120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Beryl – hlinitokřemičitan berylia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5F69E49-4155-49E6-A4FA-F923C4FBBC92}"/>
              </a:ext>
            </a:extLst>
          </p:cNvPr>
          <p:cNvSpPr txBox="1"/>
          <p:nvPr/>
        </p:nvSpPr>
        <p:spPr>
          <a:xfrm>
            <a:off x="251999" y="899998"/>
            <a:ext cx="9966804" cy="659515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šesterečná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sloupcovitě protažen, tabulkovitý, zrnité agregáty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beryl je bezbarvý nerost, vytváří podle příměsí-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růžová, žlutá, zelená, zelenomodrý,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skelný, matný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7,5-8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2,6-2,9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 nedokonalá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ea typeface="Lucida Sans Unicode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rozpustný v HF,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Písecko a Jesenicko, Madagaskar, Brazílie,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Rakousko,USA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drahokam, v klenotnictví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4949017-CE59-4B05-9791-0AB254B4564B}"/>
              </a:ext>
            </a:extLst>
          </p:cNvPr>
          <p:cNvSpPr txBox="1"/>
          <p:nvPr/>
        </p:nvSpPr>
        <p:spPr>
          <a:xfrm>
            <a:off x="179999" y="359999"/>
            <a:ext cx="6119996" cy="46835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6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Tahoma" pitchFamily="2"/>
              </a:rPr>
              <a:t>Další křemičitany: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6EF43A-AC6F-4823-A476-98A1A7539AFD}"/>
              </a:ext>
            </a:extLst>
          </p:cNvPr>
          <p:cNvSpPr txBox="1"/>
          <p:nvPr/>
        </p:nvSpPr>
        <p:spPr>
          <a:xfrm>
            <a:off x="6119996" y="2932197"/>
            <a:ext cx="2988003" cy="3797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Tahoma" pitchFamily="2"/>
              </a:rPr>
              <a:t>Beryl – akvamarín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98A46E-AEAD-43E4-B47A-EDF7F7DBCD82}"/>
              </a:ext>
            </a:extLst>
          </p:cNvPr>
          <p:cNvSpPr txBox="1"/>
          <p:nvPr/>
        </p:nvSpPr>
        <p:spPr>
          <a:xfrm>
            <a:off x="899998" y="899998"/>
            <a:ext cx="2159995" cy="3797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Tahoma" pitchFamily="2"/>
              </a:rPr>
              <a:t>Turmalín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7D56906A-7E1F-41A3-8F9B-6592E73984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2243" y="1259997"/>
            <a:ext cx="4667755" cy="4320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B8441983-38EE-40D5-9E5E-CFE9ABE9117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65841" y="3420002"/>
            <a:ext cx="5042157" cy="3420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5499307-4DE6-4E51-90B0-605E7378A764}"/>
              </a:ext>
            </a:extLst>
          </p:cNvPr>
          <p:cNvSpPr txBox="1"/>
          <p:nvPr/>
        </p:nvSpPr>
        <p:spPr>
          <a:xfrm>
            <a:off x="236884" y="2362315"/>
            <a:ext cx="5523122" cy="25743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 magmatu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Písecko, Horní Slavkov, Cínovec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výroba průmyslových hnojiv, kyseliny fosforečné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C0619FB-AFA5-4ACE-A2D9-AC3E549FDEA2}"/>
              </a:ext>
            </a:extLst>
          </p:cNvPr>
          <p:cNvSpPr txBox="1"/>
          <p:nvPr/>
        </p:nvSpPr>
        <p:spPr>
          <a:xfrm>
            <a:off x="267836" y="808201"/>
            <a:ext cx="9632161" cy="158075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přírodní zdroj fosforu pro rostliny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mikroskopické krystaly se vyskytují v kostech a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zubech obratlovců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09CF066-7AF7-40EA-9BA4-E9098BF73D97}"/>
              </a:ext>
            </a:extLst>
          </p:cNvPr>
          <p:cNvSpPr txBox="1"/>
          <p:nvPr/>
        </p:nvSpPr>
        <p:spPr>
          <a:xfrm>
            <a:off x="276121" y="356039"/>
            <a:ext cx="6923882" cy="5875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rozpustný v HCl</a:t>
            </a: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3B495DFC-D43F-4E4C-ADD5-30878ECCAFE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79997" y="2340004"/>
            <a:ext cx="4500000" cy="4500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72A7AEB-0B1B-4EA0-A014-3C3DAC8AAFCF}"/>
              </a:ext>
            </a:extLst>
          </p:cNvPr>
          <p:cNvSpPr txBox="1"/>
          <p:nvPr/>
        </p:nvSpPr>
        <p:spPr>
          <a:xfrm>
            <a:off x="2492590" y="129963"/>
            <a:ext cx="4928570" cy="66276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9 Křemičitany - silikáty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D2BFFA9-F0DC-4CEA-AC75-17722B52A0BD}"/>
              </a:ext>
            </a:extLst>
          </p:cNvPr>
          <p:cNvSpPr txBox="1"/>
          <p:nvPr/>
        </p:nvSpPr>
        <p:spPr>
          <a:xfrm>
            <a:off x="251999" y="1151997"/>
            <a:ext cx="9647998" cy="51638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nejrozšířenější minerály v zemské kůře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kyslíkaté sloučeniny křemíku s jinými prvky  (SiO</a:t>
            </a:r>
            <a:r>
              <a:rPr lang="cs-CZ" sz="2800" b="0" i="0" u="none" strike="noStrike" kern="1200" cap="none" spc="0" baseline="-25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4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)</a:t>
            </a:r>
            <a:r>
              <a:rPr lang="cs-CZ" sz="2800" b="0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-4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	Al, Mg, Fe, Ca, K, Na, Cr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nejdůležitější horninotvorné minerály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800" b="0" i="0" u="none" strike="noStrike" kern="1200" cap="none" spc="0" baseline="0">
              <a:solidFill>
                <a:srgbClr val="000000"/>
              </a:solidFill>
              <a:uFillTx/>
              <a:latin typeface="Comic Sans MS" pitchFamily="66"/>
              <a:ea typeface="Lucida Sans Unicode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Olivín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Mastek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Živce, kaolinit, slídy – tmavá, světlá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Granáty, topaz, beryl, turmalín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Amfibol, augit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B439EB-8DDB-4575-BF14-819BE7D51CCD}"/>
              </a:ext>
            </a:extLst>
          </p:cNvPr>
          <p:cNvSpPr txBox="1"/>
          <p:nvPr/>
        </p:nvSpPr>
        <p:spPr>
          <a:xfrm>
            <a:off x="0" y="1079997"/>
            <a:ext cx="10079998" cy="3754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Lucida Sans Unicode" pitchFamily="2"/>
                <a:cs typeface="Tahoma" pitchFamily="2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0B0DAD5-6CA9-49BB-8E5C-667C8E1CF916}"/>
              </a:ext>
            </a:extLst>
          </p:cNvPr>
          <p:cNvSpPr txBox="1"/>
          <p:nvPr/>
        </p:nvSpPr>
        <p:spPr>
          <a:xfrm>
            <a:off x="251999" y="287999"/>
            <a:ext cx="9611999" cy="585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Kaolinit – křemičitan hliníku s obsahem vody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AA39C0-D4AA-44C7-84BF-D86EEDD65390}"/>
              </a:ext>
            </a:extLst>
          </p:cNvPr>
          <p:cNvSpPr txBox="1"/>
          <p:nvPr/>
        </p:nvSpPr>
        <p:spPr>
          <a:xfrm>
            <a:off x="251999" y="863998"/>
            <a:ext cx="10534912" cy="559450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trojklonná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zemnitý, malé šupinky, jílovitý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 až nažloutlý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bílý 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perleťový až matný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dokonalá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nerovný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1-2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2,6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otírá se o prsty, poutá vodu a bobtná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zvětráváním živců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Karlovarsko, Plzeňsko, Znojemsko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výroba porcelánu, plnivo do papíru, barvy, zubní pasty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1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		tzv. jílovité minerály, cihlářské hlíny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9B1B4F28-6D68-4705-BF3C-2D756230DC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1877" y="222482"/>
            <a:ext cx="9528121" cy="71575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2CF5EAA-FE52-4B94-8D04-CB716E3415D5}"/>
              </a:ext>
            </a:extLst>
          </p:cNvPr>
          <p:cNvSpPr txBox="1"/>
          <p:nvPr/>
        </p:nvSpPr>
        <p:spPr>
          <a:xfrm>
            <a:off x="143999" y="107999"/>
            <a:ext cx="9575999" cy="6573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Comic Sans MS" pitchFamily="66"/>
                <a:ea typeface="Lucida Sans Unicode" pitchFamily="2"/>
                <a:cs typeface="Tahoma" pitchFamily="2"/>
              </a:rPr>
              <a:t>Slídy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8F1208-23EF-4EE5-B028-D28186B93BA2}"/>
              </a:ext>
            </a:extLst>
          </p:cNvPr>
          <p:cNvSpPr txBox="1"/>
          <p:nvPr/>
        </p:nvSpPr>
        <p:spPr>
          <a:xfrm>
            <a:off x="251999" y="935998"/>
            <a:ext cx="9084646" cy="109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Muskovit –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světlá slída – hlinitokřemičitan draslíku a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                            hliníku s vodou a fluorem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DF495C-4F84-4E43-A8B1-C9D1F49843A8}"/>
              </a:ext>
            </a:extLst>
          </p:cNvPr>
          <p:cNvSpPr txBox="1"/>
          <p:nvPr/>
        </p:nvSpPr>
        <p:spPr>
          <a:xfrm>
            <a:off x="251999" y="2304004"/>
            <a:ext cx="8934474" cy="45938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jednoklonná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tabulky, lupínky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bezbarvý, bělavý, nažloutlý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bezbarvý 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skelný, perleťový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dokonalá podle tabulek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lom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nerovný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2-2,5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2,8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pružný (lupínek se ohne a zase narovná), ohnivzdorný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průhledný, průsvitný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nerozpustný v kyselinách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DF8A03D-21B4-4B38-886F-F0018799C125}"/>
              </a:ext>
            </a:extLst>
          </p:cNvPr>
          <p:cNvSpPr txBox="1"/>
          <p:nvPr/>
        </p:nvSpPr>
        <p:spPr>
          <a:xfrm>
            <a:off x="242636" y="719276"/>
            <a:ext cx="9657362" cy="21247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spolu s ortoklasem - v žule, ve svoruu Mariánské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Lázně, Rusko, Anglie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izolační materiál, žáruvzdorná okénka, optika,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ochranné brýle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3723E5-1C26-4763-8EF0-3CC3C31C018A}"/>
              </a:ext>
            </a:extLst>
          </p:cNvPr>
          <p:cNvSpPr txBox="1"/>
          <p:nvPr/>
        </p:nvSpPr>
        <p:spPr>
          <a:xfrm>
            <a:off x="257760" y="269281"/>
            <a:ext cx="9246239" cy="59471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 magmatu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4F02065A-1827-434C-8C47-00AA40A9821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9999" y="2778477"/>
            <a:ext cx="5219998" cy="46735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D632B43B-B1DF-477C-90EF-5F85BDB034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9999" y="2880003"/>
            <a:ext cx="4320000" cy="4140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058FB3B-DC58-4F5C-BAA0-8BDDA3C0D045}"/>
              </a:ext>
            </a:extLst>
          </p:cNvPr>
          <p:cNvSpPr txBox="1"/>
          <p:nvPr/>
        </p:nvSpPr>
        <p:spPr>
          <a:xfrm>
            <a:off x="251999" y="251999"/>
            <a:ext cx="8335012" cy="10915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Biotit – 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tmavá slída – hlinitokřemičitan draslíku,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                                  hořčíku a železa s vodou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28347FA-2363-4D0E-A1E2-65EC47326DF3}"/>
              </a:ext>
            </a:extLst>
          </p:cNvPr>
          <p:cNvSpPr txBox="1"/>
          <p:nvPr/>
        </p:nvSpPr>
        <p:spPr>
          <a:xfrm>
            <a:off x="107999" y="1403997"/>
            <a:ext cx="9359999" cy="60505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soustava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jednoklonná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vzhled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tabulky, lupínky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barva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hnědý až černohnědý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vryp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bezbarvý		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lesk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kovový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t = 2,5-3		</a:t>
            </a: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ρ = 2,8 g/cm</a:t>
            </a:r>
            <a:r>
              <a:rPr lang="cs-CZ" sz="2800" b="1" i="0" u="none" strike="noStrike" kern="1200" cap="none" spc="0" baseline="30000">
                <a:solidFill>
                  <a:srgbClr val="000000"/>
                </a:solidFill>
                <a:uFillTx/>
                <a:latin typeface="Comic Sans MS" pitchFamily="66"/>
                <a:ea typeface="Arial" pitchFamily="34"/>
                <a:cs typeface="Arial" pitchFamily="34"/>
              </a:rPr>
              <a:t>3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štěpnost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dokonalá podle tabulek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průhledný, pružný, ohnivzdorný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rozpustný v koncentrované kyselině sírové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vznik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z magmatu, přeměnou jílovitých minerálů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výskyt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nejběžnější slída – žuly, ruly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Litomyšl, Švédsko, Kanada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použití</a:t>
            </a:r>
            <a:r>
              <a:rPr lang="cs-CZ" sz="2800" b="0" i="0" u="none" strike="noStrike" kern="1200" cap="none" spc="0" baseline="0">
                <a:solidFill>
                  <a:srgbClr val="000000"/>
                </a:solidFill>
                <a:uFillTx/>
                <a:latin typeface="Comic Sans MS" pitchFamily="66"/>
                <a:ea typeface="Lucida Sans Unicode" pitchFamily="2"/>
                <a:cs typeface="Tahoma" pitchFamily="2"/>
              </a:rPr>
              <a:t> – izolační materiály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M%20 %20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1159</Words>
  <Application>Microsoft Office PowerPoint</Application>
  <PresentationFormat>Širokoúhlá obrazovka</PresentationFormat>
  <Paragraphs>193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Calibri</vt:lpstr>
      <vt:lpstr>Comic Sans MS</vt:lpstr>
      <vt:lpstr>Liberation Sans</vt:lpstr>
      <vt:lpstr>StarSymbol</vt:lpstr>
      <vt:lpstr>Times New Roman</vt:lpstr>
      <vt:lpstr>Výchozí</vt:lpstr>
      <vt:lpstr>DUM%20 %20prezentace</vt:lpstr>
      <vt:lpstr>Fosforečnany, křemičitany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Fosforečnany, křemičitany</dc:title>
  <dc:creator>Lada</dc:creator>
  <cp:lastModifiedBy>lada johnova</cp:lastModifiedBy>
  <cp:revision>66</cp:revision>
  <dcterms:created xsi:type="dcterms:W3CDTF">2010-07-10T16:20:51Z</dcterms:created>
  <dcterms:modified xsi:type="dcterms:W3CDTF">2021-01-01T17:46:48Z</dcterms:modified>
</cp:coreProperties>
</file>