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9"/>
  </p:notesMasterIdLst>
  <p:handoutMasterIdLst>
    <p:handoutMasterId r:id="rId10"/>
  </p:handoutMasterIdLst>
  <p:sldIdLst>
    <p:sldId id="256" r:id="rId4"/>
    <p:sldId id="259" r:id="rId5"/>
    <p:sldId id="257" r:id="rId6"/>
    <p:sldId id="260" r:id="rId7"/>
    <p:sldId id="261" r:id="rId8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480FBCE0-A06B-4A62-9607-EECFE921DF39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D9DB3B3-5489-4AEE-A9D0-FEC5F8D21359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5C215C5-A2DE-4A39-8CAE-2995D5CE4259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C046305-DD58-4313-897B-85C012263BDA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DECABE6-D4C3-4C1D-BDF7-E996EAA44F00}" type="slidenum">
              <a:t>‹#›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28338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8DE1F105-6438-4655-858F-D5E45710D36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FFE7E5CC-F483-4D3D-9A08-06DFBDF4BB70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cs-CZ"/>
          </a:p>
        </p:txBody>
      </p:sp>
      <p:sp>
        <p:nvSpPr>
          <p:cNvPr id="4" name="Zástupný symbol pro záhlaví 3">
            <a:extLst>
              <a:ext uri="{FF2B5EF4-FFF2-40B4-BE49-F238E27FC236}">
                <a16:creationId xmlns:a16="http://schemas.microsoft.com/office/drawing/2014/main" id="{46D960A5-6A11-4290-AE09-AA49C30762FF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4AA10F5-7AA2-4C55-BE2E-EC6689CEE3FF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DC92969-EBA8-4613-A343-B23D82A8DAE7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70562F7-EB0C-4E1C-839A-179626409FB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AF09D197-59B9-4083-A3E8-37872C3788C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490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0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cs-CZ" sz="2000" b="0" i="0" u="none" strike="noStrike" kern="1200" cap="none" spc="0" baseline="0">
        <a:solidFill>
          <a:srgbClr val="000000"/>
        </a:solidFill>
        <a:uFillTx/>
        <a:latin typeface="Arial" pitchFamily="18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005D6F68-72A5-4AB5-85C0-00F265096832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ABAFC1D-01B8-40A1-BAB9-9E80D65A5B6E}" type="slidenum">
              <a:t>1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A4F80039-8EBC-46A9-AAF6-3998EB4D48D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57F3F2DD-F7C0-4DE2-A710-1EB3AB93C5D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1A30C644-F994-4C74-B48E-8AD0390B633A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17E9522-8AD6-4727-B91C-AC19B466329B}" type="slidenum">
              <a:t>3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53E7502A-2E67-4E58-BCCC-421BCF5BE9B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303A2339-0FF0-4FAB-9A6C-4BE4E53E7D4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39E4939C-7C98-4854-80A5-F3B1732B8207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D5F86B1-7BB6-40A5-9A35-09F2B344539A}" type="slidenum">
              <a:t>4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050C2D28-6F75-497E-AABD-34FB6018545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5D79B925-2B0A-494D-B5B3-F68645136E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E21461BA-10C0-40F6-9EF0-2FB0E90A0C9E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364AF75-5506-4D9D-8E96-2E0C67EFA6EF}" type="slidenum">
              <a:t>5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C88FCA8E-8FA2-434C-8DB5-9E446A7430A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F89B5E2E-ADCE-430A-ADF2-0FDF3661626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EF4F77-984E-4154-90B4-A0827C10E32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AE1D4E-D748-4F01-88FF-571D375A428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/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417B36-E056-4BF3-BEA7-5507FE47E4A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1D7F07-0CA2-48B2-AD41-C57177DA993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A9FC663-DAFB-40FE-B332-51277801E6A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0AEED61-9A55-4ABA-9E46-80C2A8812FD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9573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00EDBD-2356-40A7-93F1-DE0D5A8BAC7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AD9F27E-0786-4216-B531-EC28EFB19472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892116B-D150-42FB-BE92-F35D608A267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BF54F0-54E8-46A4-AC3F-52133216ABB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4AD209-2279-42A6-9201-F1901733563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9E4DE8-9950-42A8-A350-FDBBF16CD2E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593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5C13C17-7D72-4FF8-99DA-50EE6083D7F1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D53E0F5-6355-4779-91EC-14630167293C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ECAA140-E63D-415A-AC7D-3C614352D77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A384E9-CDEF-4B83-8675-63C3A25EE3F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3F1316-F9CB-4388-B4D5-BC66F4B102B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9FC2387-59B3-41DE-80BD-F1957FD65BB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8771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4C00EF-2BA5-45FE-AB63-EA956E2BFF9F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3568D1E-02ED-4FC2-83AC-DD6D87594634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/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B4F5367-4418-4797-9B0D-47A26961408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1DB00D9-874F-45B2-9C2E-6FDC488825C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13324BB-E782-4CB2-B2F8-C39A1CB6C7B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20E9476-3B7D-4AEF-8B45-71AD8DBFCED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96977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735BAC-FFFC-4640-BC65-58D754B3931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382AB3-6D7F-4092-A501-777E8A5B4E7E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2B1D10-569D-4E30-9E51-D6A1DB50E35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835FA30-612C-405D-BCFA-A3AEB10F5D0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0007C9-5C94-4FDF-B7B7-18D1F268227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887304-0505-4D99-82C6-819BB770DE3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74411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BEBD5A-0A8D-4996-B201-7F7338E5775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E114645-E624-4C30-875E-18B42D12598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0AF318-07C0-4FBA-8ACD-B7829984A9E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05D407E-501A-4487-8366-E8AC6A81F3D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4F357FF-2F6C-410D-A028-B3DE05F6AD5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C7A1996-5030-4545-9CEF-F18BCE5C552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70734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F04714-AFB8-44A4-AC74-6D6E2A13034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381FA7-5323-404A-B378-329599AF36C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359273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A01F342-DD4B-4CF0-ACC6-0E42C40938D8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014917" y="1768477"/>
            <a:ext cx="4359273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BC08AF3-1782-48DE-AF6F-D5241700D91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1FC3535-447C-4806-8F6E-3AE70D66D5D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7FF1206-FB81-499E-9E62-CF6021F61C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587E640-9259-4EFD-8C20-3C1BA85C686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59855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3484D9-4E6B-49A4-9A16-1598A7338B3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47E7569-ABD4-47A1-A10B-10214BEDBE2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913ABCA-040F-4605-BB59-9C22DFDCCC1B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E8EC2A4-0360-4224-B944-F150AA566835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39003CA-C5D1-40AA-88FE-8616D80E91A4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EFAA992-C6F5-481C-8071-0D22FDF5925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E9AB162-9BF0-450F-866D-292C1BAC1DC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5F49245-21F3-419D-AECE-B633E7CE6BB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93CD720-E2D4-4172-BEB9-B7980A040E8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6265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E5DFA6-F5AC-4369-B59F-1E739470480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0184CCC-0CE6-4E91-A0C5-260B5E8C2CA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A3AD2FF-A743-468D-9EDC-B31E2D758E1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150EA5E-F5D0-49CB-8F9E-78415F547A9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2D1610C-3F12-4AE5-943E-678261D6E8B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95872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6C546C0-D6E4-42DB-B839-5413BFA2E8C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58F2495-34AB-486D-838D-DD134647BF3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94386AF-8CA1-4246-93CF-F2B97F6057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288E2CF-BBCF-443F-BA5A-8301D94E794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09221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28F3A8-9EF1-472B-9953-1551E8B0D05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C7F5B3-836D-49C8-8107-239B9A3CD6A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87DE516-EEBE-4E1F-8511-C637C0262CEE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E6F827D-0614-4503-B2FB-C2249E38989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2876CB-EFBF-4459-A8D9-BF3D1733816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33B7B1C-C1CA-4DD6-B879-785E4AACA86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FD01974-4A1F-44C4-AF1A-B59216A853E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037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F55303-C2EE-4465-9B06-A4F071CE302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6F2116-70BF-467B-86B8-78A3AC9B3FAA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2060CA-5DF0-4DEA-9DB1-1DFD2710808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742354-8841-42C3-9A05-4E4C65430CA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7E83CC-7A64-40B5-B957-6AB08B443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8023D4-01CF-4373-9A8E-FE82EA9382A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36942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A9EC4D-1444-4A8A-8352-504D0A78E1F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339D76A-3A62-42CC-8F57-0A9666FC786B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sz="3200"/>
            </a:lvl1pPr>
          </a:lstStyle>
          <a:p>
            <a:pPr lvl="0"/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7375BAA-A6F3-412E-B809-0873A386E4E4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2EC605D-F159-48F8-8123-239EFF098CA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F70E8BD-A880-4C6A-B4D0-4FB37109043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94E0875-780B-4615-BC35-76495C4A9B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9EF39AC-B480-4CAC-A3D0-5424EEAF958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6995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CA0BE3-06F3-4837-A75C-2315D92AF8B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8CEA7C3-10F2-4EE9-A16F-3F774568A6A5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D5E22BD-8CD2-4D7C-B58C-F1A628D3D1E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58A7D6C-5AEE-4630-AE15-C1610A359D9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595A30F-083A-4527-8EC7-4AB809AFFC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01BAED7-B4A6-4404-8E6E-06B4A3C55E2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8482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C2933B4-B471-452E-B7AE-E2ACABC182AF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5FEAB39-058B-477D-B35A-7560F533464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C4F3BE-60D7-42F4-8C23-00392FBB474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5F9356-7D71-4756-9EBA-7CE0390F806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E7D3C1A-53C0-467B-BA75-BA48720F99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88358C-A88B-43D3-A698-039F0388086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1792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FB056D-D5A4-472F-A66B-326906221E99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602E503-7E79-49C2-B23E-E7DC79CFF03D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/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6A97D0D-A895-41AA-85B5-2FA54E5B9CF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432E72-254E-458F-853C-06C9614C4CF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462E7D-B741-4343-85E6-46FBC30105F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B940934-EC76-4869-81FA-D3D4301524E8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5105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B691A8-7C25-4752-8623-A7F67E238A9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26740D-E564-44A2-9EB4-B4622BE71912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7400BC7-1B69-47EF-BB6E-A0B344B5D91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95C3ED-F44E-4975-85A6-F92B1BD55A8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8CC013-362B-4670-A140-9CF66800075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14B35C5-8C8B-456B-8F4E-C0444396139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2154348"/>
      </p:ext>
    </p:extLst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C0BEBF-59C7-4058-9685-3F2C4868133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1CC0D16-C254-4752-973B-E52CD7588D6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443CC60-82B6-4996-8EED-72931D4E895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0614375-8762-45D9-8EE6-76141D54538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F221DA-EC18-4C20-B0F9-8CA2F3A1123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B461E7E-F162-42AD-B212-F6D0B541AB6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9830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483C0E-35A4-4D51-86F6-A977853E7CA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F2D93A-54CE-42A7-B73C-8AFA7E760D4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459291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F9885F9-5970-440F-A67B-602012D2CF2D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114925" y="1768477"/>
            <a:ext cx="4460872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D09D494-E1BA-4B54-8EF7-B09713C8DBA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2CFB7ED-E816-4BF2-B148-7AA4A4DC0D6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3031248-16D8-4E27-95DE-8A115273116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DD6AF1F-71A6-4C63-866E-443A5DE9BD8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46502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78B211-4059-4A6D-960C-2F45C5322D3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566C5DC-243D-4EBD-B111-C971FE1B08E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396C58D-CD69-4445-BAA0-80E2A0FAF2C2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CB3D5CF-4453-46E5-8195-BD73504C4C9E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9CCA2D6-4A6C-4612-91A5-73484D1C283F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32199A8-0E57-4C00-BF60-8614846309F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D7E0B43-CF25-4A53-BC6A-332A0C35DB8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A54F8E3-BABC-48DA-8C18-5C4339C5FE3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B89E8E-9B6A-4EEC-8E58-31D083EAFFB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73413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FC58F4-5696-460D-BA06-5F7ED21565A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E2B440F-05AF-49AC-99E0-EE9DDE927B2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68FC79F-EF25-460D-B49A-56262E8F7BE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ADEA9D4-1F38-4D45-BBE4-F4466A2AB0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B9156FE-8013-4239-934B-A340A40D239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45337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F1CA6EE-CF7E-4DDE-A7C7-02F3A58A1D3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16DCD05-644C-4216-AD2E-0977DFEC801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3B07442-5326-4227-A3CF-065FA66A20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370DDDC-9766-48A7-B187-D312AE219E4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987178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113A2E-9AF1-4945-9161-7FA1D5C28BE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271868E-61C0-43DD-B9FA-DD72A667F2D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21BDA33-CB86-4B99-B6BA-FA497AE79B9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66AD789-87BD-4176-AD59-DB3C4749EB3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C8C87D-9AAC-45B5-A0E8-B3AE39DE71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671A2B1-4DB8-4A8C-B6A9-A77F9C328A8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971914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309BDC-F939-4D18-9D52-357C0C333F4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0EDA0F-05BB-45CA-9BB6-3CF0760E962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5BA0DFD-7E98-46EB-B089-32FBE880D264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18A5BB1-FEE0-4B12-8BB7-A04DB933BF2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08F75C8-3028-4CC6-BE92-60CA76C20F0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E80AEA5-6929-49C2-8E96-0C4683CB6A3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A5FD308-F454-4B59-864B-BDF585CA810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9272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F777A7-67B1-4F0A-B2F7-8707009F217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51E63F3-F8F4-4CF4-AB7A-15C80900090B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sz="3200"/>
            </a:lvl1pPr>
          </a:lstStyle>
          <a:p>
            <a:pPr lvl="0"/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F80E6B2-9D9F-4567-80BD-EABB05515CFC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818B347-28B9-49E7-AAFB-FDCD10B687B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99E4789-17F8-40F2-9B08-A0BB3055668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0F9A0A9-E88B-4E78-B6BD-9B9F93A6303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AA088A9-69BA-4E6C-8B11-5D422FF5D41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91704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DFDC30-CD25-40BC-9630-94476FBC353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761C05E-5B78-4538-947F-D03B46B40A2A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5CF4653-95D6-4E64-848E-D7D1EB83223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75F93D-CA28-40C8-8E50-0EF0CCF1629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E7529BF-21A9-4215-B880-787333FC4A6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1D5DCB1-6DD7-4AE9-B511-ED14028516C8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98846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FDD34DF-2FFB-4CBE-AA93-27DF985C7031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436CC24-CB4F-4C80-AC24-93827D6E3ED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FF30869-6947-47A7-A37B-A31531D4E5B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7695A29-FA3A-4911-979F-73EB66B72C5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2C9159A-BE14-40AC-B23E-424EE4C77A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2CD62AE-B803-41A5-B44A-371B62DC3AA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977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F0D937-12C3-47B2-B981-3C62AB44131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FFE405-A7CB-44C4-BD38-FEF4AF4C1AC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459291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56ED4EF-2161-4DB9-90C6-D85FC47019D9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114925" y="1768477"/>
            <a:ext cx="4460872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E260A01-8461-4F98-B876-137A5E033C0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A92A6C2-5ED9-44F1-8F8B-E0D55F94FBE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6BE1CAF-902E-4681-A1D8-4346B02F3B2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C2326DD-4321-4506-9B49-ED32E7FCD29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971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023896-EEC8-4AE9-9A5F-B6A577EB0DA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1548922-D8A5-42BC-ACBB-E521BC50227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B1E1394-9DB6-40C7-B793-3AE8EEC91D50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4FBCCF2-4782-4C95-BA0D-4099E37E625B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274CCF3-EA00-4196-A5D4-5E1D20B9D915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5739308-C6AB-4AD4-BA87-4A877C247A8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0D853B8-36DB-4F72-BDE4-04B76CC0986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0FBD608-06AC-41AF-8294-A9BE7B7AA54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353D907-746D-427B-8C7C-05CBDEF0E94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2191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0881CC-F0ED-41B9-B358-7E4033CA50A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240667B-12C6-4FBB-9D14-EFB08AC69B2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A388509-E088-4A2C-8717-06D621D5B69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543A7EF-FA1E-481A-AC3C-A1B6749735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D596A72-7302-474F-9977-EA48677E8A5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0771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48A0E97-F877-4F37-9214-96072227696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D1C5359-AB61-4ACD-A136-C98157CD4EE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ED5A224-0EB0-4485-A2EA-7DB2B26536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2A70FFE-2EB0-47A1-A817-6273DF28E9A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7685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1185CB-CA80-4B93-9D4C-52C33857054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DDD371-A955-4E8F-B100-65C9DC232DE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3D5F0C0-2B10-4C4C-ADE4-E3A1C8E32A0D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FD6D0CF-765B-4C82-A984-1F09B2189C6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8F06471-7295-481A-9ED8-694283B3CCF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6701761-3474-465F-9606-FC3258924A9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D6A9811-F3F4-4843-84B2-FE3FB2DC5C4C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081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7999D4-69BD-41B3-9F7B-42D56D802A4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86A1BF9-0C38-4AED-AE8B-8D568E0BE6EF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sz="3200"/>
            </a:lvl1pPr>
          </a:lstStyle>
          <a:p>
            <a:pPr lvl="0"/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04AEEAC-222E-49BB-94C5-F9B4015C45FD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5EA0E42-25F4-4E5E-A093-134DF5AC9EF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0C3B526-9BD8-4D06-8EF9-C33EE87CAEF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55EB8AD-47C3-4A90-94A3-CEAE382E076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F4DB4B4-A9C0-43F0-9B7D-469864CBD51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4681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4BD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2DEBCBD-26CC-4FD6-9E51-BE12DC2488F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F53BB0F-7455-4446-B688-B476A3047CE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8" y="1769043"/>
            <a:ext cx="9071643" cy="43848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9003DD0-8786-458A-A239-817D3E878263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298081D-C020-4AA0-BB33-D07E4E1F6E45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8123E7-88FF-4206-A7E3-D583A8A54AF0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A5038768-13C7-45F9-839D-B8D63644ACE3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4400" b="0" i="0" u="none" strike="noStrike" kern="1200" cap="none" spc="0" baseline="0">
          <a:solidFill>
            <a:srgbClr val="000000"/>
          </a:solidFill>
          <a:uFillTx/>
          <a:latin typeface="Arial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Arial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764A96F-17FA-4A07-8DD3-0A1E79DE159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B036FBA-485E-45D7-8BEC-921F3EC4F2F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8" y="1769043"/>
            <a:ext cx="8870036" cy="43848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7B36C0-16D5-4678-A74F-74C14D9FAC79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2EBC7F-2EE2-456A-AFBB-2E8E5F1F8E16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EE77373-463F-40B1-9C99-7CCE59528D5E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9EB91B6C-A964-4BD6-ACBC-8288F7F44658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4400" b="0" i="0" u="none" strike="noStrike" kern="1200" cap="none" spc="0" baseline="0">
          <a:solidFill>
            <a:srgbClr val="000000"/>
          </a:solidFill>
          <a:uFillTx/>
          <a:latin typeface="Liberation Sans" pitchFamily="18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Liberation Sans" pitchFamily="18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D0CAFAC-3D83-44AB-AEF3-1C7CC8AAACF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C6E244E-84D9-4C91-86F9-C2C428A4C8A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8" y="1769043"/>
            <a:ext cx="9071643" cy="43848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C109669-5E67-469D-8FEE-BEC1C476D927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71B9F4-89B3-41E8-A30C-07DE9A8DCC01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5EC7EFF-AB84-4C39-94ED-9834AAD819B2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444CD012-9B68-4178-BA5D-AD6A453CFD24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5280" b="1" i="0" u="none" strike="noStrike" kern="0" cap="none" spc="0" baseline="0">
          <a:solidFill>
            <a:srgbClr val="000080"/>
          </a:solidFill>
          <a:uFillTx/>
          <a:latin typeface="Albany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cs-CZ" sz="24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ázev prezentace">
            <a:extLst>
              <a:ext uri="{FF2B5EF4-FFF2-40B4-BE49-F238E27FC236}">
                <a16:creationId xmlns:a16="http://schemas.microsoft.com/office/drawing/2014/main" id="{4112C6CE-1303-4C1A-9C3F-B28E0111567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4355" y="442441"/>
            <a:ext cx="9071643" cy="4248000"/>
          </a:xfrm>
        </p:spPr>
        <p:txBody>
          <a:bodyPr/>
          <a:lstStyle/>
          <a:p>
            <a:pPr lvl="0"/>
            <a:r>
              <a:rPr lang="cs-CZ" sz="8000">
                <a:solidFill>
                  <a:srgbClr val="0070C0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Soli </a:t>
            </a:r>
            <a:br>
              <a:rPr lang="cs-CZ" sz="8000">
                <a:solidFill>
                  <a:srgbClr val="0070C0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</a:br>
            <a:r>
              <a:rPr lang="cs-CZ" sz="8000">
                <a:solidFill>
                  <a:srgbClr val="0070C0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karboxylových kyselin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CF54D6C-79FD-4D45-9B74-7220BAF93950}"/>
              </a:ext>
            </a:extLst>
          </p:cNvPr>
          <p:cNvSpPr txBox="1"/>
          <p:nvPr/>
        </p:nvSpPr>
        <p:spPr>
          <a:xfrm>
            <a:off x="2231995" y="5922715"/>
            <a:ext cx="6407996" cy="1081076"/>
          </a:xfrm>
          <a:prstGeom prst="rect">
            <a:avLst/>
          </a:prstGeom>
          <a:solidFill>
            <a:srgbClr val="FFF200"/>
          </a:solidFill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3465A4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3465A4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Ing.L.Johnová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3465A4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3465A4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ZŠ Lom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EC3A80-D0A8-4A59-B1B2-613B54728C4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sz="5400">
                <a:solidFill>
                  <a:srgbClr val="0070C0"/>
                </a:solidFill>
                <a:latin typeface="Comic Sans MS" pitchFamily="66"/>
                <a:cs typeface="Times New Roman" pitchFamily="18"/>
              </a:rPr>
              <a:t>SOLI KARBOXYLOVÝCH KYSELIN</a:t>
            </a:r>
            <a:endParaRPr lang="cs-CZ">
              <a:solidFill>
                <a:srgbClr val="0070C0"/>
              </a:solidFill>
              <a:latin typeface="Comic Sans MS" pitchFamily="66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AC4F7B-D64D-4467-BF85-C1DFB1FA31BF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1800">
                <a:latin typeface="Calibri" pitchFamily="34"/>
                <a:cs typeface="Times New Roman" pitchFamily="18"/>
              </a:rPr>
              <a:t> </a:t>
            </a:r>
            <a:r>
              <a:rPr lang="cs-CZ" sz="3600">
                <a:latin typeface="Comic Sans MS" pitchFamily="66"/>
                <a:cs typeface="Times New Roman" pitchFamily="18"/>
              </a:rPr>
              <a:t>Soli karboxylových kyselin vznikají nahrazením atomu vodíku v karboxylové skupině kovem. </a:t>
            </a:r>
          </a:p>
          <a:p>
            <a:pPr lvl="0"/>
            <a:r>
              <a:rPr lang="cs-CZ" sz="3600">
                <a:latin typeface="Comic Sans MS" pitchFamily="66"/>
                <a:cs typeface="Times New Roman" pitchFamily="18"/>
              </a:rPr>
              <a:t>Jsou to pevné látky. Sodné a draselné soli jsou rozpustné ve vodě a mají využití v potravinářském průmyslu jako přídavné látky</a:t>
            </a:r>
            <a:endParaRPr lang="cs-CZ" sz="3600">
              <a:latin typeface="Comic Sans MS" pitchFamily="66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5E916D83-70D4-4508-B777-F0A0F109A4F0}"/>
              </a:ext>
            </a:extLst>
          </p:cNvPr>
          <p:cNvSpPr txBox="1"/>
          <p:nvPr/>
        </p:nvSpPr>
        <p:spPr>
          <a:xfrm>
            <a:off x="940323" y="566644"/>
            <a:ext cx="8198638" cy="79775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0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1" i="0" u="none" strike="noStrike" kern="120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Soli karboxylových kyselin</a:t>
            </a:r>
          </a:p>
        </p:txBody>
      </p:sp>
      <p:sp>
        <p:nvSpPr>
          <p:cNvPr id="3" name="Přímá spojnice 2">
            <a:extLst>
              <a:ext uri="{FF2B5EF4-FFF2-40B4-BE49-F238E27FC236}">
                <a16:creationId xmlns:a16="http://schemas.microsoft.com/office/drawing/2014/main" id="{AC86711D-8BD8-48D4-BB64-CEFB79F69188}"/>
              </a:ext>
            </a:extLst>
          </p:cNvPr>
          <p:cNvSpPr/>
          <p:nvPr/>
        </p:nvSpPr>
        <p:spPr>
          <a:xfrm>
            <a:off x="5671437" y="4723918"/>
            <a:ext cx="490676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35999" cap="flat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107999" tIns="63002" rIns="107999" bIns="63002" anchor="ctr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10C3902-B14D-4351-9C74-4F7D79C089A8}"/>
              </a:ext>
            </a:extLst>
          </p:cNvPr>
          <p:cNvSpPr txBox="1"/>
          <p:nvPr/>
        </p:nvSpPr>
        <p:spPr>
          <a:xfrm>
            <a:off x="361078" y="1529635"/>
            <a:ext cx="10652513" cy="6953527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3200" b="0" i="0" u="none" strike="noStrike" kern="1200" cap="none" spc="0" baseline="0">
              <a:solidFill>
                <a:srgbClr val="000000"/>
              </a:solidFill>
              <a:effectLst>
                <a:outerShdw dist="17962" dir="2700000">
                  <a:srgbClr val="000000"/>
                </a:outerShdw>
              </a:effectLst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0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Jakými reakcemi soli vznikají?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0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Při reakci karboxylové kyseliny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0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a hydroxidu vzniká sůl karboxylové kyseliny a voda.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3200" b="0" i="0" u="none" strike="noStrike" kern="1200" cap="none" spc="0" baseline="0">
              <a:solidFill>
                <a:srgbClr val="000000"/>
              </a:solidFill>
              <a:effectLst>
                <a:outerShdw dist="17962" dir="2700000">
                  <a:srgbClr val="000000"/>
                </a:outerShdw>
              </a:effectLst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0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           CH</a:t>
            </a:r>
            <a:r>
              <a:rPr lang="cs-CZ" sz="3200" b="0" i="0" u="none" strike="noStrike" kern="1200" cap="none" spc="0" baseline="-3300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3</a:t>
            </a:r>
            <a:r>
              <a:rPr lang="cs-CZ" sz="3200" b="0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COOH + NaOH     CH</a:t>
            </a:r>
            <a:r>
              <a:rPr lang="cs-CZ" sz="3200" b="0" i="0" u="none" strike="noStrike" kern="1200" cap="none" spc="0" baseline="-3300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3</a:t>
            </a:r>
            <a:r>
              <a:rPr lang="cs-CZ" sz="3200" b="0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COONa + H</a:t>
            </a:r>
            <a:r>
              <a:rPr lang="cs-CZ" sz="3200" b="0" i="0" u="none" strike="noStrike" kern="1200" cap="none" spc="0" baseline="-3300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2</a:t>
            </a:r>
            <a:r>
              <a:rPr lang="cs-CZ" sz="3200" b="0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3200" b="0" i="0" u="none" strike="noStrike" kern="1200" cap="none" spc="0" baseline="0">
              <a:solidFill>
                <a:srgbClr val="000000"/>
              </a:solidFill>
              <a:effectLst>
                <a:outerShdw dist="17962" dir="2700000">
                  <a:srgbClr val="000000"/>
                </a:outerShdw>
              </a:effectLst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</a:rPr>
              <a:t>kyselina octová </a:t>
            </a:r>
            <a:r>
              <a:rPr lang="cs-CZ" sz="3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+</a:t>
            </a:r>
            <a:r>
              <a:rPr lang="cs-CZ" sz="32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</a:rPr>
              <a:t> hydroxid sodný → octan sodný + voda</a:t>
            </a:r>
            <a:endParaRPr lang="cs-CZ" sz="3200" b="0" i="0" u="none" strike="noStrike" kern="1200" cap="none" spc="0" baseline="0">
              <a:solidFill>
                <a:srgbClr val="000000"/>
              </a:solidFill>
              <a:effectLst>
                <a:outerShdw dist="17962" dir="2700000">
                  <a:srgbClr val="000000"/>
                </a:outerShdw>
              </a:effectLst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3200" b="0" i="0" u="none" strike="noStrike" kern="1200" cap="none" spc="0" baseline="0">
              <a:solidFill>
                <a:srgbClr val="000000"/>
              </a:solidFill>
              <a:effectLst>
                <a:outerShdw dist="17962" dir="2700000">
                  <a:srgbClr val="000000"/>
                </a:outerShdw>
              </a:effectLst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3200" b="0" i="0" u="none" strike="noStrike" kern="1200" cap="none" spc="0" baseline="0">
              <a:solidFill>
                <a:srgbClr val="000000"/>
              </a:solidFill>
              <a:effectLst>
                <a:outerShdw dist="17962" dir="2700000">
                  <a:srgbClr val="000000"/>
                </a:outerShdw>
              </a:effectLst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3200" b="0" i="0" u="none" strike="noStrike" kern="1200" cap="none" spc="0" baseline="0">
              <a:solidFill>
                <a:srgbClr val="000000"/>
              </a:solidFill>
              <a:effectLst>
                <a:outerShdw dist="17962" dir="2700000">
                  <a:srgbClr val="000000"/>
                </a:outerShdw>
              </a:effectLst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0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--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DF580F9D-DBAC-45CC-8C2B-66839ED304A9}"/>
              </a:ext>
            </a:extLst>
          </p:cNvPr>
          <p:cNvSpPr txBox="1"/>
          <p:nvPr/>
        </p:nvSpPr>
        <p:spPr>
          <a:xfrm>
            <a:off x="940323" y="566644"/>
            <a:ext cx="8198638" cy="79775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0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1" i="0" u="none" strike="noStrike" kern="120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Soli karboxylových kyselin</a:t>
            </a:r>
          </a:p>
        </p:txBody>
      </p:sp>
      <p:pic>
        <p:nvPicPr>
          <p:cNvPr id="3" name="Obrázek 4">
            <a:extLst>
              <a:ext uri="{FF2B5EF4-FFF2-40B4-BE49-F238E27FC236}">
                <a16:creationId xmlns:a16="http://schemas.microsoft.com/office/drawing/2014/main" id="{5277141E-B55B-4A59-9A0A-D309AB977E8E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6621892" y="5144432"/>
            <a:ext cx="2776676" cy="184859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4" name="Obrázek 5">
            <a:extLst>
              <a:ext uri="{FF2B5EF4-FFF2-40B4-BE49-F238E27FC236}">
                <a16:creationId xmlns:a16="http://schemas.microsoft.com/office/drawing/2014/main" id="{A57ADCCF-B53F-4F65-BB82-54C32BB7E5A4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3121606" y="5144432"/>
            <a:ext cx="3043077" cy="1183681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Obrázek 6">
            <a:extLst>
              <a:ext uri="{FF2B5EF4-FFF2-40B4-BE49-F238E27FC236}">
                <a16:creationId xmlns:a16="http://schemas.microsoft.com/office/drawing/2014/main" id="{2A86FDA9-8428-4A1A-851B-1BD0E196FEF1}"/>
              </a:ext>
            </a:extLst>
          </p:cNvPr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501036" y="6312286"/>
            <a:ext cx="1781278" cy="53351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TextovéPole 8">
            <a:extLst>
              <a:ext uri="{FF2B5EF4-FFF2-40B4-BE49-F238E27FC236}">
                <a16:creationId xmlns:a16="http://schemas.microsoft.com/office/drawing/2014/main" id="{2EC933D8-8B5F-4E93-8B61-B5C6365E4D58}"/>
              </a:ext>
            </a:extLst>
          </p:cNvPr>
          <p:cNvSpPr txBox="1"/>
          <p:nvPr/>
        </p:nvSpPr>
        <p:spPr>
          <a:xfrm>
            <a:off x="363684" y="2037850"/>
            <a:ext cx="8775277" cy="286231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6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Calibri" pitchFamily="34"/>
                <a:cs typeface="Times New Roman" pitchFamily="18"/>
              </a:rPr>
              <a:t>Octan hlinitý – používá se jako roztok ve vodě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6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Calibri" pitchFamily="34"/>
                <a:cs typeface="Times New Roman" pitchFamily="18"/>
              </a:rPr>
              <a:t> k obkladům proti otokům, naraženinám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6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Calibri" pitchFamily="34"/>
                <a:cs typeface="Times New Roman" pitchFamily="18"/>
              </a:rPr>
              <a:t> nebo podvrtnutím kloubů dolních končetin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FF92476C-81EC-40DA-99D5-E399953C2089}"/>
              </a:ext>
            </a:extLst>
          </p:cNvPr>
          <p:cNvSpPr txBox="1"/>
          <p:nvPr/>
        </p:nvSpPr>
        <p:spPr>
          <a:xfrm>
            <a:off x="940323" y="566644"/>
            <a:ext cx="8198638" cy="79775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0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1" i="0" u="none" strike="noStrike" kern="120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Soli karboxylových kyselin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F1C920D6-7818-4461-8DE6-D54B7990349A}"/>
              </a:ext>
            </a:extLst>
          </p:cNvPr>
          <p:cNvSpPr txBox="1"/>
          <p:nvPr/>
        </p:nvSpPr>
        <p:spPr>
          <a:xfrm>
            <a:off x="138760" y="-330336"/>
            <a:ext cx="12049771" cy="98130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0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0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0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3600" b="0" i="0" u="none" strike="noStrike" kern="1200" cap="none" spc="0" baseline="0">
              <a:solidFill>
                <a:srgbClr val="000000"/>
              </a:solidFill>
              <a:uFillTx/>
              <a:latin typeface="Comic Sans MS" pitchFamily="66"/>
              <a:ea typeface="Calibri" pitchFamily="34"/>
              <a:cs typeface="Times New Roman" pitchFamily="18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6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Calibri" pitchFamily="34"/>
                <a:cs typeface="Times New Roman" pitchFamily="18"/>
              </a:rPr>
              <a:t> Benzoan sodný (E 211) – konzervační látka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6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Calibri" pitchFamily="34"/>
                <a:cs typeface="Times New Roman" pitchFamily="18"/>
              </a:rPr>
              <a:t> v limonádách, energetických nápojích,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6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Calibri" pitchFamily="34"/>
                <a:cs typeface="Times New Roman" pitchFamily="18"/>
              </a:rPr>
              <a:t> minerálních a stolních vodách, ovocných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6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Calibri" pitchFamily="34"/>
                <a:cs typeface="Times New Roman" pitchFamily="18"/>
              </a:rPr>
              <a:t> kompotech, džemech, apod.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6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Calibri" pitchFamily="34"/>
                <a:cs typeface="Times New Roman" pitchFamily="18"/>
              </a:rPr>
              <a:t> Glutaman sodný (E 621) – potravinářská přísada (Vegeta, Aromat, instantní polévky)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3600" b="0" i="0" u="none" strike="noStrike" kern="1200" cap="none" spc="0" baseline="0">
              <a:solidFill>
                <a:srgbClr val="000000"/>
              </a:solidFill>
              <a:effectLst>
                <a:outerShdw dist="17962" dir="2700000">
                  <a:srgbClr val="000000"/>
                </a:outerShdw>
              </a:effectLst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3200" b="0" i="0" u="none" strike="noStrike" kern="1200" cap="none" spc="0" baseline="0">
              <a:solidFill>
                <a:srgbClr val="000000"/>
              </a:solidFill>
              <a:effectLst>
                <a:outerShdw dist="17962" dir="2700000">
                  <a:srgbClr val="000000"/>
                </a:outerShdw>
              </a:effectLst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0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3200" b="0" i="0" u="none" strike="noStrike" kern="1200" cap="none" spc="0" baseline="0">
              <a:solidFill>
                <a:srgbClr val="000000"/>
              </a:solidFill>
              <a:effectLst>
                <a:outerShdw dist="17962" dir="2700000">
                  <a:srgbClr val="000000"/>
                </a:outerShdw>
              </a:effectLst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0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 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3200" b="0" i="0" u="none" strike="noStrike" kern="1200" cap="none" spc="0" baseline="0">
              <a:solidFill>
                <a:srgbClr val="000000"/>
              </a:solidFill>
              <a:effectLst>
                <a:outerShdw dist="17962" dir="2700000">
                  <a:srgbClr val="000000"/>
                </a:outerShdw>
              </a:effectLst>
              <a:uFillTx/>
              <a:latin typeface="Comic Sans MS" pitchFamily="66"/>
              <a:ea typeface="Lucida Sans Unicode" pitchFamily="2"/>
              <a:cs typeface="Tahoma" pitchFamily="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UM%20 %20prezenta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yt techpoly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1102</TotalTime>
  <Words>175</Words>
  <Application>Microsoft Office PowerPoint</Application>
  <PresentationFormat>Širokoúhlá obrazovka</PresentationFormat>
  <Paragraphs>42</Paragraphs>
  <Slides>5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5</vt:i4>
      </vt:variant>
    </vt:vector>
  </HeadingPairs>
  <TitlesOfParts>
    <vt:vector size="14" baseType="lpstr">
      <vt:lpstr>Albany</vt:lpstr>
      <vt:lpstr>Arial</vt:lpstr>
      <vt:lpstr>Calibri</vt:lpstr>
      <vt:lpstr>Comic Sans MS</vt:lpstr>
      <vt:lpstr>Liberation Sans</vt:lpstr>
      <vt:lpstr>Times New Roman</vt:lpstr>
      <vt:lpstr>Výchozí</vt:lpstr>
      <vt:lpstr>DUM%20 %20prezentace</vt:lpstr>
      <vt:lpstr>lyt techpoly</vt:lpstr>
      <vt:lpstr>Soli  karboxylových kyselin</vt:lpstr>
      <vt:lpstr>SOLI KARBOXYLOVÝCH KYSELIN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Soli  karboxylových kyselin</dc:title>
  <dc:creator>Lada</dc:creator>
  <cp:lastModifiedBy>lada johnova</cp:lastModifiedBy>
  <cp:revision>111</cp:revision>
  <dcterms:created xsi:type="dcterms:W3CDTF">2010-07-10T16:20:51Z</dcterms:created>
  <dcterms:modified xsi:type="dcterms:W3CDTF">2021-01-09T23:56:01Z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rmace 1">
    <vt:lpwstr/>
  </property>
  <property fmtid="{D5CDD505-2E9C-101B-9397-08002B2CF9AE}" pid="3" name="Informace 2">
    <vt:lpwstr/>
  </property>
  <property fmtid="{D5CDD505-2E9C-101B-9397-08002B2CF9AE}" pid="4" name="Informace 3">
    <vt:lpwstr/>
  </property>
  <property fmtid="{D5CDD505-2E9C-101B-9397-08002B2CF9AE}" pid="5" name="Informace 4">
    <vt:lpwstr/>
  </property>
</Properties>
</file>