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handoutMasterIdLst>
    <p:handoutMasterId r:id="rId13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EA9DE4B-D1A2-494D-AE7F-FE85161A3570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40BDCEE-3C5D-45B2-99E4-CA67C2A0D413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493709A-70D0-47E5-81B5-3D8811D547A4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B40680-6CA2-47C0-89E6-671ABB5432EC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9D49B8E-D32B-4045-A574-CE48CFE2DE60}" type="slidenum">
              <a:t>‹#›</a:t>
            </a:fld>
            <a:endParaRPr lang="cs-CZ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18782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98A703B-7B38-4357-95DA-B2FEF35E0ED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A7DAD57-7C23-4D55-BA2F-D830E14C9514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>
            <a:extLst>
              <a:ext uri="{FF2B5EF4-FFF2-40B4-BE49-F238E27FC236}">
                <a16:creationId xmlns:a16="http://schemas.microsoft.com/office/drawing/2014/main" id="{49F6083D-9D04-474E-8E12-595571ACB3C9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B99363-10C3-4132-82C7-47F5AD10A53B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2285D9F-4065-4AA3-B8AE-D5A0234B6774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ACB9D37-E1F4-4E3D-8476-4373A8D77E5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7D383A70-DD8E-4CFB-9C5F-C45DEFDF3DE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202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rtl="0" hangingPunct="0">
      <a:tabLst/>
      <a:defRPr lang="cs-CZ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55305A3-D63E-498B-8E69-961D598885C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44BEC29C-E2A1-4FF1-8A71-7E4D7D6DC6E3}" type="slidenum">
              <a:t>1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2A262345-BBAA-426F-ABCA-80853FBDAFF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D7F73CA-AB4A-4603-A4B3-7A7BF1A1E11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160"/>
            <a:ext cx="6047640" cy="4811040"/>
          </a:xfrm>
        </p:spPr>
        <p:txBody>
          <a:bodyPr>
            <a:spAutoFit/>
          </a:bodyPr>
          <a:lstStyle/>
          <a:p>
            <a:endParaRPr lang="cs-CZ" sz="281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A429D83-3455-470E-A90E-2EB827BB669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177FDE91-1387-405C-980E-3B6F8B7EB65A}" type="slidenum">
              <a:t>2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354876BD-E403-4C84-BF12-F92C503CFBA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7A38C4F-A6BB-4705-B742-A18FAF6A827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160"/>
            <a:ext cx="6047640" cy="4811040"/>
          </a:xfrm>
        </p:spPr>
        <p:txBody>
          <a:bodyPr>
            <a:spAutoFit/>
          </a:bodyPr>
          <a:lstStyle/>
          <a:p>
            <a:endParaRPr lang="cs-CZ" sz="281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6FC0874-B3BC-419E-A118-1474AAE8D05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8AA0FB08-DBD8-4659-BA3E-DD251A63FF5A}" type="slidenum">
              <a:t>3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B5A0ED7-D272-4E00-B883-07E0EE20A44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968F51F6-B18C-45A3-A095-1CFA36D6F9E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160"/>
            <a:ext cx="6047640" cy="4811040"/>
          </a:xfrm>
        </p:spPr>
        <p:txBody>
          <a:bodyPr>
            <a:spAutoFit/>
          </a:bodyPr>
          <a:lstStyle/>
          <a:p>
            <a:endParaRPr lang="cs-CZ" sz="281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3B11E6-3CC8-47DB-8532-A63450C2AEE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E0DB496-41BE-4E8E-AC2B-8405AB6B1EDB}" type="slidenum">
              <a:t>4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C4AF40B-4C67-4A31-9B55-7DA96326036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DD70733F-9A9D-4DFE-BE1C-22AE2FAD1E5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160"/>
            <a:ext cx="6047640" cy="4811040"/>
          </a:xfrm>
        </p:spPr>
        <p:txBody>
          <a:bodyPr>
            <a:spAutoFit/>
          </a:bodyPr>
          <a:lstStyle/>
          <a:p>
            <a:endParaRPr lang="cs-CZ" sz="281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F9D32F3-FB75-4C45-83B0-FEF8B68214B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2F69EE79-B37C-40EA-AF55-39736C7C7BC0}" type="slidenum">
              <a:t>5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3501940-41E1-4780-9A15-5BE604617CE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BA203FA7-E95F-48D6-AB35-B4A324D0BAD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160"/>
            <a:ext cx="6047640" cy="4811040"/>
          </a:xfrm>
        </p:spPr>
        <p:txBody>
          <a:bodyPr>
            <a:spAutoFit/>
          </a:bodyPr>
          <a:lstStyle/>
          <a:p>
            <a:endParaRPr lang="cs-CZ" sz="281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A028539-9EB8-4577-BA92-B68C785D1DE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58D8F8E2-AA64-4D61-921F-8BB68BC1419A}" type="slidenum">
              <a:t>6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B6E8DB6C-0A14-43B3-9ED6-729F1EEB188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0869921-06CC-4F86-A4C8-6E8BA719491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160"/>
            <a:ext cx="6047640" cy="4811040"/>
          </a:xfrm>
        </p:spPr>
        <p:txBody>
          <a:bodyPr>
            <a:spAutoFit/>
          </a:bodyPr>
          <a:lstStyle/>
          <a:p>
            <a:endParaRPr lang="cs-CZ" sz="281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1B2D262-5479-4FBB-BF70-4706A7499C5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055757B-F049-45D6-BA71-18D048AA3124}" type="slidenum">
              <a:t>7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B11A646C-5035-4B09-8A3F-C2FD315EF3F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419F73F9-CA23-4D19-9F85-3549206BFC7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160"/>
            <a:ext cx="6047640" cy="4811040"/>
          </a:xfrm>
        </p:spPr>
        <p:txBody>
          <a:bodyPr>
            <a:spAutoFit/>
          </a:bodyPr>
          <a:lstStyle/>
          <a:p>
            <a:endParaRPr lang="cs-CZ" sz="281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4C2242-29D3-4FBB-A092-675E5FC0AC1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C5FE24C-623F-4C05-95FB-28686703C806}" type="slidenum">
              <a:t>8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2999129-ABAF-4179-99AE-E77C7D02D48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524CFE2-48E6-4CBF-96FC-630061B52E8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160"/>
            <a:ext cx="6047640" cy="4811040"/>
          </a:xfrm>
        </p:spPr>
        <p:txBody>
          <a:bodyPr>
            <a:spAutoFit/>
          </a:bodyPr>
          <a:lstStyle/>
          <a:p>
            <a:endParaRPr lang="cs-CZ" sz="2810">
              <a:latin typeface="Albany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D2D4C6-F508-4881-A19C-F8C11FCE09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A41D976-21A7-4EAF-9511-C88165ECF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C42BDB-AEC0-4FE4-8C39-856D4D9BF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4AE4CA-6652-4B47-A4BE-1276C7CE3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3E9B49-5F9E-4F31-9D80-E3B20FFBD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32AF502-70A3-42D2-80AD-60CD3BB5E49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650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FAE6A3-AF1C-4FE7-B7BC-0A9A7CB74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804BAEA-18E0-4293-9741-4ABDBE20B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FC2946-D741-4CDA-8912-AE270D2D6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785BA9-9AF4-4635-BAE5-FC4758F1E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331D3B-3EE2-4A0F-881D-B9B810248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6DA074-8A05-42C9-B036-276FA7E0AF9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3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5CC836A-4D97-429D-BBE9-B8675BB5AC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ECD3981-7479-4C30-AEF3-2E47635E0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C93FE9-997B-41D6-AD8B-5EA7254FC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350A61-24E3-4D1C-99FB-D3F8E7AE2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0800F6-3B82-48CF-9E73-823A69C89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882891-E16D-426F-A946-77DE4D08632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39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5FB2EB-CCB5-4D8E-B31B-EF35B65B8C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33BB31D-73D9-4CAD-AB7F-E36C736DB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32BF35-0710-4B70-A3A8-A53B21C38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6EBF32-D6DA-4743-989F-C2B37C5D5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460BB9-32E5-46E6-9942-19E7AC802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B2AE40-C8F7-49AF-9E13-C4CD01874B8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064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4A2C5F-3FAE-4426-A4B5-BF135E141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357B2B-B05C-4AD3-A647-B0C3E2268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A9C7B7-72D1-460B-8C22-7E6D62DD6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B245D1-1582-4E1D-B669-B0F5C412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8A45D6-8F47-4469-B101-F88547A33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B8C65AB-EDAD-4A9B-A108-3FC13EC6646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975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DF9AC3-F32C-43C3-8132-D49AE4F20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BC7CF3-8051-405F-B154-F907CC782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278419-F7B7-4C03-80BE-7DEEF41E8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03D3DA-ACEF-4002-A2E7-17C7385F5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9AC234-1C83-4328-AC34-566EBA0BF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842BBCC-26FE-43EB-8E35-1A127BE82E4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410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3857F0-6015-4051-8468-5CD2AE21C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8EF332-30FE-4291-9238-132BBE386B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9275" cy="438467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967A2E0-CF04-4FAA-96C5-3C0BC9977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768475"/>
            <a:ext cx="4359275" cy="438467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EA503D-37ED-442B-AFAE-23572754F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CB19FA4-F2D0-4AD8-ADF9-3CB43F96D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08E007-D70B-46FD-93FF-F3BF5C8AA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292283-942B-4146-9BE2-88276BA1748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115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16C476-DA39-4BE3-AD4A-F72A359B2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53DB6D-FCED-4177-A466-2B542D0D6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24BB598-EA5D-4A94-9696-149F7F74C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1224608-B35B-4C81-B7F8-08CD5B562B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A139F3F-23F4-44AD-B7AB-18713C8651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6821DBB-9537-4248-AE03-B686114A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E7BF35A-F928-49FF-A654-7097B3C23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706A51A-BD32-42DF-AE28-C69AED33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71703D3-B0AE-4A91-9239-3BD6A106852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520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DA9C1D-5241-4E8D-BF4F-2E183D81D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7EED16F-B8B5-42C9-93C5-2FFC75274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387AA10-80A4-40DF-9874-2AA4037CE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2994E0C-8264-4FF8-905F-A0DFAD846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6DE60C-5ACC-430B-B8D6-2C1CCAFEA1B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4852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82DEE6F-A066-4C53-A9A4-E79C049A1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F164AC7-6C1A-4BA5-9DD5-CA5846D0E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459122-63B3-4488-AA17-7A6960F37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90CBCA-EF7A-4F2C-AF99-AAD58F00F28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9694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71C857-9098-49D1-8DBE-B112A6EAE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273BEA-D6AA-4E66-9CD6-A7687C5EA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EF07D79-1D67-48D4-AAE2-D4E591B6C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1B0796-A55A-4E4E-A760-227696C0D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B31EE9-4DD7-4DEE-B9A0-87C8BD80F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78250F-EC5D-40CC-B816-59346AD94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81BC771-5B61-44DD-A460-5F6F0DFCD82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08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DC53B3-233C-4348-A861-0C5DE275D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DA4692-35E0-49E5-9361-8BF555060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E4C301-A3BD-43A3-B8C0-7712DA3ED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3760CB-27C3-4F04-A82C-664E7DE8B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C75729-5ED0-4B98-9FC3-BBF77E87F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4563E2D-ACBC-4890-A3DD-4F07E61669C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0791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5AC39D-2015-4330-8C90-7A10FDFBC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784BFE6-0E17-478B-849E-12396065B4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BC01C90-4A83-4780-A48F-FF5171892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63A064E-E8C2-47AE-9B5D-20156A5A7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23BDD5-7B69-4401-BAE8-642775389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114836-ACD5-4883-9D2A-208B2E553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1AA8108-C2D7-4B75-831B-1CFAA7A7C50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1767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5E5775-0435-4230-B24B-834645111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C9EC8A5-25C2-4F80-B667-145D65621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9B4023-10B3-48B4-B1CD-67E3E0689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6FEB1A-5A77-45F1-90E0-420A4A1F1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E8C7E9-BA9F-4B0F-92B4-96C983917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436FC5-4FD0-451E-9E5D-43A2E0A610C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06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07CD23E-2A5E-4DA6-9BAD-AC1FD3C939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820ACDD-E37F-4725-B77D-4B9169AED3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CD91FB-4505-4B1C-BE44-A370F8EA7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7A9032-74D0-41DF-83FC-480618707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787126-D9E4-4293-ABB5-37E25061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AC0EFC-D0B0-44FF-9F08-C69CAA394B1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2132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C84E2A-7E11-4241-8376-72E498997A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9F2C534-E8FC-4D38-BEF0-762D41A768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7FEA54-AF26-433C-9100-B9D2D33C3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D9CC3B-CB28-460B-AC97-3425BD35B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55F076-7E01-421E-9973-0C3E0266D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136F51B-A026-4B2F-9320-5E18B32432B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7668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DB27E-1B6B-4FA4-AA89-A24B4E8C8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2F0B11-3B0E-4AE9-B9C6-F4CAB3FF4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E23F4D-398C-4C67-90C7-BB8116C48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AC4678-82AF-415B-84C0-337511781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006B94-7F19-44D1-A972-D7BD456A1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508E3DA-D467-49C8-8015-B5A9254AD62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686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7645C7-06F7-4B41-A5E0-14F823698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69B8BD-FA19-4588-919C-1E6F5AED5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0E1657-FD36-416C-AC04-4FB5DB840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86AB1D-9EEB-46D0-863B-B36259214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F811F1-A80B-41AA-A09F-D624B7D3A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56754AB-DBF8-406A-826A-AF7887E42A8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7939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546E3F-A93D-4D73-B67A-357175CAF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1CFFB0-2B52-478F-8571-16E0ACBCA1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2D52E99-E3A4-4014-82BD-A1E2033EE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1B8FE16-4F41-45C9-8997-FA0E88F9B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02979F-96C9-434A-AC38-DC3D19434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12138FB-2B6F-437D-A951-DA7BEB55C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F76557-343E-495D-863C-A3A08FFD004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3531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794299-709F-476B-AD37-59E00311B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A89E8C-1C35-495E-A2AF-E22DBE56C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9AABA09-4CA4-4C3F-9A01-7807D2A0C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3E67599-E27E-454D-B02C-62E0456CBF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0750545-30A0-4F17-B946-00FA774B46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4B5F936-1682-407B-8EF0-7C03A0F23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D496453-122D-4A9D-BF88-B68942971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E529138-5D14-41FB-ACBE-00CFF6EA6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0B12324-BA67-4686-8BF4-772AEF2746A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9890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4FD0D7-5FF3-4E7C-B604-C22155603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37146FE-6443-4B0D-9F05-EC7F42743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9A8840B-C7EA-4F05-9D88-E907F99A5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948BBD1-40A7-4C49-BA4B-C39215E93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2888F26-7095-48A2-855F-70AB2CED927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0481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E7F9F04-75B9-433E-BE2C-712DA1CE4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D50CADF-CC00-41BA-BD17-0E527A55A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9139E8A-0A88-422E-B7C9-7515DA08D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C22429-98F7-4E53-B230-6CF73F9473E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20857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782294-E56B-4138-886A-F2B4D24C5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176879-FE4A-4891-955A-97843AAEF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A8FDEE-96B9-4C47-A24A-50B8B231C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D53F0F-5EA0-4454-A7D7-609DCFB75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8F1A96-CBB8-41D3-84F2-D7B0E9CC1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DCEF1A9-1B41-4A89-B662-114853E20D6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5947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F2DDBF-3F1B-4F92-A785-5D0055F9C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329ADE-D4E9-46DF-9ED7-AC4EA30DA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8EEAF69-EB04-4F29-8261-97E0211607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8C26612-DD56-4F7A-A4CD-4A283FE3E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B715B5-1E1E-4276-8725-A30B96069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254B2F-D87C-4050-843B-D1ACBCA81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F13FABC-83B2-4269-BFD3-9A471D5F205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9466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57DD9C-7C98-4DEA-ACED-505F46E8A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92A7AD0-00CB-4416-8CE8-2A062145E8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BF5F083-2DC0-4C79-8A55-892E3A668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D91073-A851-42D4-AD32-3175B6546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42E073-82E6-47E9-9477-D95645056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716366C-7276-4389-BC6F-AD5AB900B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6F339E-15E7-4AB0-A30E-8535697CECC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93496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57A524-6560-4E21-A09D-DBFC5297A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8F21CE9-4526-4369-9B02-6CD5CC5E68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B9F56B-1089-4EF9-811E-8F2B59F93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0C77A9-9CDB-4649-873E-FCA589E2B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0B8CF1-2B19-482B-ABBC-55A07721C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9E155A-5EE5-4E39-8146-DC7A7AA186E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5174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6090255-32C0-449D-B780-304DB0416E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DAEF827-3228-4715-AAAB-010E839150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C238CB-305A-4747-A7A8-B6AC49A3E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23D3BC-CDEC-4C55-A126-9F547608A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4D143A-9805-4DA8-9DF1-64A516B99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1167B0-2B74-4C23-B581-109816879DD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58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734CF1-976A-44D5-A32D-9B469E17B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A8D373-E084-4863-9E87-DC125C220C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AB2BB65-14C5-4F57-B08B-A637F9D43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A44BC8-7C47-49A9-8D87-C9800F57B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6919670-6436-4EAD-A908-8EEC77190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685B2F-C8DA-4333-B841-604AD2262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CE7EEE-1A69-4640-8BE6-978E8C1E603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12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18C18F-D365-4EF9-A8D0-2F047DDF2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AFF7B18-ACF0-477D-B5F0-96CAE11BB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DA7D7CF-40D7-41F2-8EC3-4E71BE8E2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BDC0E83-B4AC-4700-A362-5923258794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54BEFD-7A85-4FA2-829B-A433571650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40AEF83-8EF7-4FDB-942A-C695386AA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1BB5157-FB6D-464A-8DF7-808A175A5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A898E2C-58D1-4DF4-90A4-3841D231E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92C05A5-9BA7-41B9-8F28-4C18960B5A9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92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00ACF8-562A-4952-A004-8A129FDAD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FE0C1B8-00AF-4EAB-8AEF-F91F9B5E0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351D0EC-159E-49B4-84F0-61750078F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D860F66-CBFD-4441-9E04-B9884BCB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84983AE-1366-4C96-A3A4-100C92D904F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765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BB7BDBB-BF18-4E8F-A307-D261CCE49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7FF6D17-2A9D-4D93-A3A6-CBECB3905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E1403E2-33EB-4343-AA4F-02F87E5A3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E787409-11B0-4F95-B4A6-CC0E18BDAA2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74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FFA30F-96F4-4A0D-8978-7098051BB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006378-6183-4E1D-BA8C-F37A75392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1852069-A109-4402-B45D-72DFE6755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FD97F34-DBAF-4C77-93D0-9B425F588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6FC3B1-0DC3-4DCE-AAA7-9E2950660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2118F1-81C4-4554-BA09-BA075751E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3BD1DD8-F78F-4566-BD13-78568069207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07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015666-03D6-4171-B7A0-94163DFD4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E609B83-F3E4-42AD-A928-A241A7EEA2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FF07A8B-F48F-463A-B18F-3163C36A1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9C887F-B871-4A42-86AC-2F296F1F1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FB8A6A7-E86C-4DC9-9011-BB0D94E4D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6B6D2F-8477-47AB-95B3-C39EF9834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63253A-20F1-4940-A0A4-A207B2F00F6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89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D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CD625C6-60D8-4324-9682-B1E7169B6AD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BC70CB2-21CC-4F30-8BAA-F6C8F58F472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8980BA-6D24-4F13-AA66-7E88D53E0A08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F45768-6273-4421-8005-059389B1364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ct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B947CB-8333-41F8-834D-8C521B9F20F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AA76B463-551C-477D-A62B-DC47FA917B6A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cs-CZ" sz="440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cs-CZ" sz="2400" b="0" i="0" u="none" strike="noStrike" kern="1200">
          <a:ln>
            <a:noFill/>
          </a:ln>
          <a:latin typeface="Arial" pitchFamily="18"/>
          <a:cs typeface="Tahoma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A976457-0E9F-40B5-965B-943C2892636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885C2FC-6B4C-4AA9-A615-9E734406900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88700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D7D150-9C47-438D-A7D7-B75F4F05E8AA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690860-2E5B-4F02-9A76-E9613366A9B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CBEA94-FD6F-4AF7-BBE3-0445144CC49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1A7D778E-D506-4A3D-AD5A-7B5B8AC2AD2D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hangingPunct="0">
        <a:tabLst/>
        <a:defRPr lang="cs-CZ" sz="4400" b="0" i="0" u="none" strike="noStrike" kern="1200">
          <a:ln>
            <a:noFill/>
          </a:ln>
          <a:latin typeface="Liberation Sans" pitchFamily="18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cs-CZ" sz="2400" b="0" i="0" u="none" strike="noStrike" kern="1200">
          <a:ln>
            <a:noFill/>
          </a:ln>
          <a:latin typeface="Liberation Sans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2E587D4-4288-44A5-9F13-EA10346D9E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FF6363-DA6E-4615-B8E4-75FEB68168D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70183D-967B-4094-B47E-02537E81115A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rtl="0" hangingPunct="0">
              <a:buNone/>
              <a:tabLst/>
              <a:defRPr lang="cs-CZ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45195D-5E9C-4CDA-944F-E72B1415BE0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ctr" rtl="0" hangingPunct="0">
              <a:buNone/>
              <a:tabLst/>
              <a:defRPr lang="cs-CZ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1340BF-DDCD-4721-BC1C-8AD7C525473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r" rtl="0" hangingPunct="0">
              <a:buNone/>
              <a:tabLst/>
              <a:defRPr lang="cs-CZ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9DF7FC5-DD49-4270-9F07-AFB01EC0AC45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hangingPunct="0">
        <a:tabLst/>
        <a:defRPr lang="cs-CZ" sz="5280" b="1" i="0" u="none" strike="noStrike">
          <a:ln>
            <a:noFill/>
          </a:ln>
          <a:solidFill>
            <a:srgbClr val="000080"/>
          </a:solidFill>
          <a:latin typeface="Albany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cs-CZ" sz="2400" b="0" i="0" u="none" strike="noStrike">
          <a:ln>
            <a:noFill/>
          </a:ln>
          <a:latin typeface="Albany" pitchFamily="18"/>
          <a:cs typeface="Tahoma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ázev prezentace">
            <a:extLst>
              <a:ext uri="{FF2B5EF4-FFF2-40B4-BE49-F238E27FC236}">
                <a16:creationId xmlns:a16="http://schemas.microsoft.com/office/drawing/2014/main" id="{5BA00E96-FBC1-41D8-960D-60745B52CF5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4359" y="2021039"/>
            <a:ext cx="9071640" cy="2832119"/>
          </a:xfrm>
        </p:spPr>
        <p:txBody>
          <a:bodyPr/>
          <a:lstStyle/>
          <a:p>
            <a:pPr lvl="0"/>
            <a:r>
              <a:rPr lang="cs-CZ" sz="8000">
                <a:solidFill>
                  <a:srgbClr val="355E00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</a:rPr>
              <a:t>Karboxylové kyseliny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225964D-47E7-4A03-B6FC-DD496D3B4160}"/>
              </a:ext>
            </a:extLst>
          </p:cNvPr>
          <p:cNvSpPr txBox="1"/>
          <p:nvPr/>
        </p:nvSpPr>
        <p:spPr>
          <a:xfrm>
            <a:off x="940319" y="134640"/>
            <a:ext cx="8198640" cy="7977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4000" b="1" i="0" u="none" strike="noStrike" kern="1200">
                <a:ln>
                  <a:noFill/>
                </a:ln>
                <a:solidFill>
                  <a:srgbClr val="0047FF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Karboxylové kyseliny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7A2EA55-0436-4616-B07E-07662F304BB3}"/>
              </a:ext>
            </a:extLst>
          </p:cNvPr>
          <p:cNvSpPr txBox="1"/>
          <p:nvPr/>
        </p:nvSpPr>
        <p:spPr>
          <a:xfrm>
            <a:off x="518400" y="918719"/>
            <a:ext cx="8933400" cy="63273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molekula obsahuje karboxyl  -COOH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3200" b="0" i="0" u="none" strike="noStrike" kern="1200">
              <a:ln>
                <a:noFill/>
              </a:ln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od nasycených uhlovodíků – nasycené kyseliny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od nenasycených uhlovodíků – nenasycené kyseliny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Názvosloví: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kyselina methan</a:t>
            </a:r>
            <a:r>
              <a:rPr lang="cs-CZ" sz="3200" b="0" i="0" u="none" strike="noStrike" kern="1200">
                <a:ln>
                  <a:noFill/>
                </a:ln>
                <a:solidFill>
                  <a:srgbClr val="FF0000"/>
                </a:solidFill>
                <a:latin typeface="Comic Sans MS" pitchFamily="66"/>
                <a:ea typeface="Lucida Sans Unicode" pitchFamily="2"/>
                <a:cs typeface="Tahoma" pitchFamily="2"/>
              </a:rPr>
              <a:t>ová </a:t>
            </a: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– od methanu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častěji – triviální názvy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	- mravenčí, octová, propionová, máselná, …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	- citronová, palmitová, stearová, benzoová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6BC9DD3-BECE-47F1-A1ED-8F49FE1591EC}"/>
              </a:ext>
            </a:extLst>
          </p:cNvPr>
          <p:cNvSpPr txBox="1"/>
          <p:nvPr/>
        </p:nvSpPr>
        <p:spPr>
          <a:xfrm>
            <a:off x="940319" y="206640"/>
            <a:ext cx="8198640" cy="7977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4000" b="1" i="0" u="none" strike="noStrike" kern="1200">
                <a:ln>
                  <a:noFill/>
                </a:ln>
                <a:solidFill>
                  <a:srgbClr val="0047FF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Karboxylové kyseliny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4AF15B9-CF16-46E0-9394-9B2C66F4AB5D}"/>
              </a:ext>
            </a:extLst>
          </p:cNvPr>
          <p:cNvSpPr txBox="1"/>
          <p:nvPr/>
        </p:nvSpPr>
        <p:spPr>
          <a:xfrm>
            <a:off x="302400" y="1026719"/>
            <a:ext cx="9640758" cy="609483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1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Vlastnosti: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slabé kyseliny kromě kyseliny mravenčí</a:t>
            </a:r>
          </a:p>
          <a:p>
            <a:pPr marL="457200" marR="0" lvl="0" indent="-45720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</a:pP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C</a:t>
            </a:r>
            <a:r>
              <a:rPr lang="cs-CZ" sz="2800" b="0" i="0" u="none" strike="noStrike" kern="1200" baseline="-250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1</a:t>
            </a: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-C</a:t>
            </a:r>
            <a:r>
              <a:rPr lang="cs-CZ" sz="2800" b="0" i="0" u="none" strike="noStrike" kern="1200" baseline="-250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3</a:t>
            </a: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– bezbarvé kapaliny, ostře zapáchající, </a:t>
            </a:r>
          </a:p>
          <a:p>
            <a:pPr marR="0" lvl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</a:pPr>
            <a:r>
              <a:rPr lang="cs-CZ" sz="2800" dirty="0">
                <a:latin typeface="Comic Sans MS" pitchFamily="66"/>
                <a:ea typeface="Lucida Sans Unicode" pitchFamily="2"/>
                <a:cs typeface="Tahoma" pitchFamily="2"/>
              </a:rPr>
              <a:t>                </a:t>
            </a: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dobře rozpustné ve vodě</a:t>
            </a:r>
          </a:p>
          <a:p>
            <a:pPr marL="457200" marR="0" lvl="0" indent="-45720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</a:pP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C</a:t>
            </a:r>
            <a:r>
              <a:rPr lang="cs-CZ" sz="2800" b="0" i="0" u="none" strike="noStrike" kern="1200" baseline="-250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4</a:t>
            </a: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-C</a:t>
            </a:r>
            <a:r>
              <a:rPr lang="cs-CZ" sz="2800" b="0" i="0" u="none" strike="noStrike" kern="1200" baseline="-250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8</a:t>
            </a: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– olejovité kapaliny, nepříjemného zápachu,</a:t>
            </a:r>
          </a:p>
          <a:p>
            <a:pPr marR="0" lvl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</a:pPr>
            <a:r>
              <a:rPr lang="cs-CZ" sz="2800" dirty="0">
                <a:latin typeface="Comic Sans MS" pitchFamily="66"/>
                <a:ea typeface="Lucida Sans Unicode" pitchFamily="2"/>
                <a:cs typeface="Tahoma" pitchFamily="2"/>
              </a:rPr>
              <a:t>               </a:t>
            </a: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ve vodě málo rozpustné, některé součástí tuků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vyšší – bílé krystalické látky, rozpustné ve vodě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1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Výskyt:</a:t>
            </a:r>
          </a:p>
          <a:p>
            <a:pPr marL="457200" marR="0" lvl="0" indent="-45720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</a:pP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volné – v rostlinách – mravenčí, citronová, hroznová,</a:t>
            </a:r>
          </a:p>
          <a:p>
            <a:pPr marR="0" lvl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</a:pPr>
            <a:r>
              <a:rPr lang="cs-CZ" sz="2800" dirty="0">
                <a:latin typeface="Comic Sans MS" pitchFamily="66"/>
                <a:ea typeface="Lucida Sans Unicode" pitchFamily="2"/>
                <a:cs typeface="Tahoma" pitchFamily="2"/>
              </a:rPr>
              <a:t>                                    </a:t>
            </a: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šťavelová, vinná, skořicová, …</a:t>
            </a:r>
          </a:p>
          <a:p>
            <a:pPr marL="457200" marR="0" lvl="0" indent="-45720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</a:pP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vázané – jako soli, estery – tuky, vosky, oleje, ovoce,</a:t>
            </a:r>
          </a:p>
          <a:p>
            <a:pPr marR="0" lvl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</a:pPr>
            <a:r>
              <a:rPr lang="cs-CZ" sz="2800" dirty="0">
                <a:latin typeface="Comic Sans MS" pitchFamily="66"/>
                <a:ea typeface="Lucida Sans Unicode" pitchFamily="2"/>
                <a:cs typeface="Tahoma" pitchFamily="2"/>
              </a:rPr>
              <a:t>                                              </a:t>
            </a: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semena, plody...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7E29253-BEAF-442B-A9C7-3D5830EEBEA5}"/>
              </a:ext>
            </a:extLst>
          </p:cNvPr>
          <p:cNvSpPr txBox="1"/>
          <p:nvPr/>
        </p:nvSpPr>
        <p:spPr>
          <a:xfrm>
            <a:off x="940319" y="422640"/>
            <a:ext cx="8198640" cy="7977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4000" b="1" i="0" u="none" strike="noStrike" kern="1200">
                <a:ln>
                  <a:noFill/>
                </a:ln>
                <a:solidFill>
                  <a:srgbClr val="0047FF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Karboxylové kyseliny zástupci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53C9D2D-A678-449F-9ADB-A7BE7B13F3D2}"/>
              </a:ext>
            </a:extLst>
          </p:cNvPr>
          <p:cNvSpPr txBox="1"/>
          <p:nvPr/>
        </p:nvSpPr>
        <p:spPr>
          <a:xfrm>
            <a:off x="302400" y="1458719"/>
            <a:ext cx="9403560" cy="55566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1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Kyselina mravenčí   </a:t>
            </a: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(</a:t>
            </a:r>
            <a:r>
              <a:rPr lang="cs-CZ" sz="2800" b="0" i="0" u="none" strike="noStrike" kern="1200" baseline="0" dirty="0" err="1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methanová</a:t>
            </a: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)</a:t>
            </a:r>
            <a:r>
              <a:rPr lang="cs-CZ" sz="2800" b="1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   HCOOH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výskyt – v těle mravenců, vos, včel, komárů, kopřivě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výroba – oxidací methanolu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1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Vlastnosti: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bezbarvá, štiplavě zapáchající kapalina, středně silná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má konzervační a baktericidní účinky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leptá pokožku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bod tání a varu – jako voda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1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Použití:</a:t>
            </a:r>
          </a:p>
          <a:p>
            <a:pPr marL="457200" marR="0" lvl="0" indent="-45720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</a:pP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potravinářský průmysl, dezinfekce, srážení latexu,</a:t>
            </a:r>
          </a:p>
          <a:p>
            <a:pPr marR="0" lvl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</a:pPr>
            <a:r>
              <a:rPr lang="cs-CZ" sz="2800" dirty="0">
                <a:latin typeface="Comic Sans MS" pitchFamily="66"/>
                <a:ea typeface="Lucida Sans Unicode" pitchFamily="2"/>
                <a:cs typeface="Tahoma" pitchFamily="2"/>
              </a:rPr>
              <a:t>   </a:t>
            </a: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odvápňování kůží, výroba barviv, léků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BABCB601-AE25-4BAA-A27A-30D879CF3C99}"/>
              </a:ext>
            </a:extLst>
          </p:cNvPr>
          <p:cNvSpPr txBox="1"/>
          <p:nvPr/>
        </p:nvSpPr>
        <p:spPr>
          <a:xfrm>
            <a:off x="940319" y="422640"/>
            <a:ext cx="8198640" cy="7977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4000" b="1" i="0" u="none" strike="noStrike" kern="1200">
                <a:ln>
                  <a:noFill/>
                </a:ln>
                <a:solidFill>
                  <a:srgbClr val="0047FF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Karboxylové kyseliny zástupci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5C02C12-70CD-4368-887A-FCE54D37E436}"/>
              </a:ext>
            </a:extLst>
          </p:cNvPr>
          <p:cNvSpPr txBox="1"/>
          <p:nvPr/>
        </p:nvSpPr>
        <p:spPr>
          <a:xfrm>
            <a:off x="302400" y="1350720"/>
            <a:ext cx="7924005" cy="55945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1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Kyselina octová   </a:t>
            </a: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(ethanová)</a:t>
            </a:r>
            <a:r>
              <a:rPr lang="cs-CZ" sz="2800" b="1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   CH</a:t>
            </a:r>
            <a:r>
              <a:rPr lang="cs-CZ" sz="2800" b="1" i="0" u="none" strike="noStrike" kern="1200" baseline="-250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3</a:t>
            </a:r>
            <a:r>
              <a:rPr lang="cs-CZ" sz="2800" b="1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-COOH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výroba – kvašení lihových roztoků (vína, lihu)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1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Vlastnosti: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bezbarvá, štiplavě zapáchající kapalina, slabá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leptá pokožku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tuhne při 16</a:t>
            </a: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Comic Sans MS" pitchFamily="66"/>
                <a:cs typeface="Comic Sans MS" pitchFamily="66"/>
              </a:rPr>
              <a:t>ºC - „ledová kyselina octová“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má konzervační účinky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- 8% roztok = ocet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1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Použití:</a:t>
            </a:r>
          </a:p>
          <a:p>
            <a:pPr marL="457200" marR="0" lvl="0" indent="-45720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</a:pP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potravinářský a farmaceutický průmysl, </a:t>
            </a:r>
          </a:p>
          <a:p>
            <a:pPr marR="0" lvl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</a:pPr>
            <a:r>
              <a:rPr lang="cs-CZ" sz="2800" dirty="0">
                <a:latin typeface="Comic Sans MS" pitchFamily="66"/>
                <a:ea typeface="Lucida Sans Unicode" pitchFamily="2"/>
                <a:cs typeface="Tahoma" pitchFamily="2"/>
              </a:rPr>
              <a:t>   </a:t>
            </a: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výroba umělých hmot, acetonu, rozpouštědlo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DE32FC4-9960-49DA-8DCA-8976B3C37EE8}"/>
              </a:ext>
            </a:extLst>
          </p:cNvPr>
          <p:cNvSpPr txBox="1"/>
          <p:nvPr/>
        </p:nvSpPr>
        <p:spPr>
          <a:xfrm>
            <a:off x="940319" y="422640"/>
            <a:ext cx="8198640" cy="7977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4000" b="1" i="0" u="none" strike="noStrike" kern="1200">
                <a:ln>
                  <a:noFill/>
                </a:ln>
                <a:solidFill>
                  <a:srgbClr val="0047FF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Karboxylové kyseliny zástupci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46AC83B-8CD3-485F-B710-4208698A4028}"/>
              </a:ext>
            </a:extLst>
          </p:cNvPr>
          <p:cNvSpPr txBox="1"/>
          <p:nvPr/>
        </p:nvSpPr>
        <p:spPr>
          <a:xfrm>
            <a:off x="302400" y="1458719"/>
            <a:ext cx="9403560" cy="55566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1" i="0" u="none" strike="noStrike" kern="1200" baseline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Kyselina citronová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bílá krystalická látka, kyselé chuti, rozpustná ve vodě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</a:t>
            </a:r>
            <a:r>
              <a:rPr lang="cs-CZ" sz="2800" b="1" i="0" u="none" strike="noStrike" kern="1200" baseline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výskyt</a:t>
            </a:r>
            <a:r>
              <a:rPr lang="cs-CZ" sz="2800" b="0" i="0" u="none" strike="noStrike" kern="1200" baseline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– citrusové ovoce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</a:t>
            </a:r>
            <a:r>
              <a:rPr lang="cs-CZ" sz="2800" b="1" i="0" u="none" strike="noStrike" kern="1200" baseline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použití</a:t>
            </a:r>
            <a:r>
              <a:rPr lang="cs-CZ" sz="2800" b="0" i="0" u="none" strike="noStrike" kern="1200" baseline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– potravinářský průmysl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2800" b="0" i="0" u="none" strike="noStrike" kern="1200" baseline="0">
              <a:ln>
                <a:noFill/>
              </a:ln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1" i="0" u="none" strike="noStrike" kern="1200" baseline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Kyselina mléčná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bezbarvá krystalická látka, kyselé chuti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</a:t>
            </a:r>
            <a:r>
              <a:rPr lang="cs-CZ" sz="2800" b="1" i="0" u="none" strike="noStrike" kern="1200" baseline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vznik</a:t>
            </a:r>
            <a:r>
              <a:rPr lang="cs-CZ" sz="2800" b="0" i="0" u="none" strike="noStrike" kern="1200" baseline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– mléčným kvašením za nepřístupu vzduchu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tvoří se i při námaze svalů „svalová únava“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</a:t>
            </a:r>
            <a:r>
              <a:rPr lang="cs-CZ" sz="2800" b="1" i="0" u="none" strike="noStrike" kern="1200" baseline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použití</a:t>
            </a:r>
            <a:r>
              <a:rPr lang="cs-CZ" sz="2800" b="0" i="0" u="none" strike="noStrike" kern="1200" baseline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– potravinářský průmysl, siláže pícnin, kosmetika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56130127-B8F0-4549-AF04-6CAF9D189ADB}"/>
              </a:ext>
            </a:extLst>
          </p:cNvPr>
          <p:cNvSpPr txBox="1"/>
          <p:nvPr/>
        </p:nvSpPr>
        <p:spPr>
          <a:xfrm>
            <a:off x="940319" y="422640"/>
            <a:ext cx="8198640" cy="7977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4000" b="1" i="0" u="none" strike="noStrike" kern="1200">
                <a:ln>
                  <a:noFill/>
                </a:ln>
                <a:solidFill>
                  <a:srgbClr val="0047FF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Karboxylové kyseliny zástupci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4A3537E-D22C-465B-9A16-E92224D65136}"/>
              </a:ext>
            </a:extLst>
          </p:cNvPr>
          <p:cNvSpPr txBox="1"/>
          <p:nvPr/>
        </p:nvSpPr>
        <p:spPr>
          <a:xfrm>
            <a:off x="302400" y="1458719"/>
            <a:ext cx="9299895" cy="5094172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1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Kyselina máselná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zapáchající olejovitá kapalina (jako žluklé máslo)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2800" b="0" i="0" u="none" strike="noStrike" kern="1200" baseline="0" dirty="0">
              <a:ln>
                <a:noFill/>
              </a:ln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1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Kyselina benzoová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bezbarvá krystalická látka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konzervační a antiseptické účinky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sublimuje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rozpustná ve vodě i lihu</a:t>
            </a:r>
          </a:p>
          <a:p>
            <a:pPr marL="457200" marR="0" lvl="0" indent="-45720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</a:pPr>
            <a:r>
              <a:rPr lang="cs-CZ" sz="2800" b="1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použití</a:t>
            </a: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– potravinářský průmysl (E 210), </a:t>
            </a:r>
          </a:p>
          <a:p>
            <a:pPr marR="0" lvl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</a:pPr>
            <a:r>
              <a:rPr lang="cs-CZ" sz="2800" dirty="0">
                <a:latin typeface="Comic Sans MS" pitchFamily="66"/>
                <a:ea typeface="Lucida Sans Unicode" pitchFamily="2"/>
                <a:cs typeface="Tahoma" pitchFamily="2"/>
              </a:rPr>
              <a:t>                  </a:t>
            </a:r>
            <a:r>
              <a:rPr lang="cs-CZ" sz="2800" b="0" i="0" u="none" strike="noStrike" kern="1200" baseline="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lékařství (kožní infekce), chemický průmysl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AD102093-4484-400C-87BE-DB89E7CE9943}"/>
              </a:ext>
            </a:extLst>
          </p:cNvPr>
          <p:cNvSpPr txBox="1"/>
          <p:nvPr/>
        </p:nvSpPr>
        <p:spPr>
          <a:xfrm>
            <a:off x="940319" y="422640"/>
            <a:ext cx="8198640" cy="7977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4000" b="1" i="0" u="none" strike="noStrike" kern="1200">
                <a:ln>
                  <a:noFill/>
                </a:ln>
                <a:solidFill>
                  <a:srgbClr val="0047FF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Karboxylové kyseliny zástupci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C4E409E-D248-467C-986F-C9E98463E307}"/>
              </a:ext>
            </a:extLst>
          </p:cNvPr>
          <p:cNvSpPr txBox="1"/>
          <p:nvPr/>
        </p:nvSpPr>
        <p:spPr>
          <a:xfrm>
            <a:off x="302400" y="1458719"/>
            <a:ext cx="9403560" cy="55566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1" i="0" u="none" strike="noStrike" kern="1200" baseline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Kyselina palmitová, stearová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součást tuků a olejů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mastné kyseliny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získávají se – z kokosového oleje, hovězího loje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použití – kosmetika </a:t>
            </a:r>
            <a:r>
              <a:rPr lang="cs-CZ" sz="2400" b="0" i="0" u="none" strike="noStrike" kern="1200" baseline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(krémy, šampony, mýdla, …)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2800" b="0" i="0" u="none" strike="noStrike" kern="1200" baseline="0">
              <a:ln>
                <a:noFill/>
              </a:ln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1" i="0" u="none" strike="noStrike" kern="1200" baseline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Aminokyseliny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karboxylové kyseliny s aminoskupinou -NH</a:t>
            </a:r>
            <a:r>
              <a:rPr lang="cs-CZ" sz="2800" b="0" i="0" u="none" strike="noStrike" kern="1200" baseline="-250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2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baseline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vznikají z nich bílkoviny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UM%20-%20prezenta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yt-techpol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461</Words>
  <Application>Microsoft Office PowerPoint</Application>
  <PresentationFormat>Širokoúhlá obrazovka</PresentationFormat>
  <Paragraphs>88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8</vt:i4>
      </vt:variant>
    </vt:vector>
  </HeadingPairs>
  <TitlesOfParts>
    <vt:vector size="17" baseType="lpstr">
      <vt:lpstr>Albany</vt:lpstr>
      <vt:lpstr>Arial</vt:lpstr>
      <vt:lpstr>Calibri</vt:lpstr>
      <vt:lpstr>Comic Sans MS</vt:lpstr>
      <vt:lpstr>Liberation Sans</vt:lpstr>
      <vt:lpstr>Times New Roman</vt:lpstr>
      <vt:lpstr>Výchozí</vt:lpstr>
      <vt:lpstr>DUM%20-%20prezentace</vt:lpstr>
      <vt:lpstr>lyt-techpoly</vt:lpstr>
      <vt:lpstr>Karboxylové kyseliny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Karboxylové kyseliny</dc:title>
  <dc:creator>Lada</dc:creator>
  <cp:lastModifiedBy>lada johnova</cp:lastModifiedBy>
  <cp:revision>113</cp:revision>
  <dcterms:created xsi:type="dcterms:W3CDTF">2010-07-10T16:20:51Z</dcterms:created>
  <dcterms:modified xsi:type="dcterms:W3CDTF">2021-01-02T09:34:20Z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rmace 1">
    <vt:lpwstr/>
  </property>
  <property fmtid="{D5CDD505-2E9C-101B-9397-08002B2CF9AE}" pid="3" name="Informace 2">
    <vt:lpwstr/>
  </property>
  <property fmtid="{D5CDD505-2E9C-101B-9397-08002B2CF9AE}" pid="4" name="Informace 3">
    <vt:lpwstr/>
  </property>
  <property fmtid="{D5CDD505-2E9C-101B-9397-08002B2CF9AE}" pid="5" name="Informace 4">
    <vt:lpwstr/>
  </property>
</Properties>
</file>