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73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76" r:id="rId12"/>
    <p:sldId id="274" r:id="rId13"/>
    <p:sldId id="277" r:id="rId14"/>
    <p:sldId id="278" r:id="rId15"/>
    <p:sldId id="279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A9898D-E900-4D4E-9CB0-DE5BE3887962}" type="datetimeFigureOut">
              <a:rPr lang="cs-CZ" smtClean="0"/>
              <a:t>2. 1. 2021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6992EF-2AA0-49D1-BD27-7D84BDCA5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1996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6992EF-2AA0-49D1-BD27-7D84BDCA59B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5809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08C4-BF81-49A4-A51D-8192E87FC6E3}" type="datetimeFigureOut">
              <a:rPr lang="cs-CZ" smtClean="0"/>
              <a:t>2. 1. 2021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D24A-DA8F-4C72-BA8E-B81CFA9699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9415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08C4-BF81-49A4-A51D-8192E87FC6E3}" type="datetimeFigureOut">
              <a:rPr lang="cs-CZ" smtClean="0"/>
              <a:t>2. 1. 2021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D24A-DA8F-4C72-BA8E-B81CFA9699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1828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08C4-BF81-49A4-A51D-8192E87FC6E3}" type="datetimeFigureOut">
              <a:rPr lang="cs-CZ" smtClean="0"/>
              <a:t>2. 1. 2021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D24A-DA8F-4C72-BA8E-B81CFA9699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8704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08C4-BF81-49A4-A51D-8192E87FC6E3}" type="datetimeFigureOut">
              <a:rPr lang="cs-CZ" smtClean="0"/>
              <a:t>2. 1. 2021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D24A-DA8F-4C72-BA8E-B81CFA9699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2661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08C4-BF81-49A4-A51D-8192E87FC6E3}" type="datetimeFigureOut">
              <a:rPr lang="cs-CZ" smtClean="0"/>
              <a:t>2. 1. 2021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D24A-DA8F-4C72-BA8E-B81CFA9699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4722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08C4-BF81-49A4-A51D-8192E87FC6E3}" type="datetimeFigureOut">
              <a:rPr lang="cs-CZ" smtClean="0"/>
              <a:t>2. 1. 2021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D24A-DA8F-4C72-BA8E-B81CFA9699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6946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08C4-BF81-49A4-A51D-8192E87FC6E3}" type="datetimeFigureOut">
              <a:rPr lang="cs-CZ" smtClean="0"/>
              <a:t>2. 1. 2021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D24A-DA8F-4C72-BA8E-B81CFA9699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8266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08C4-BF81-49A4-A51D-8192E87FC6E3}" type="datetimeFigureOut">
              <a:rPr lang="cs-CZ" smtClean="0"/>
              <a:t>2. 1. 2021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D24A-DA8F-4C72-BA8E-B81CFA9699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4286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08C4-BF81-49A4-A51D-8192E87FC6E3}" type="datetimeFigureOut">
              <a:rPr lang="cs-CZ" smtClean="0"/>
              <a:t>2. 1. 2021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D24A-DA8F-4C72-BA8E-B81CFA9699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298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08C4-BF81-49A4-A51D-8192E87FC6E3}" type="datetimeFigureOut">
              <a:rPr lang="cs-CZ" smtClean="0"/>
              <a:t>2. 1. 2021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D24A-DA8F-4C72-BA8E-B81CFA9699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62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08C4-BF81-49A4-A51D-8192E87FC6E3}" type="datetimeFigureOut">
              <a:rPr lang="cs-CZ" smtClean="0"/>
              <a:t>2. 1. 2021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D24A-DA8F-4C72-BA8E-B81CFA9699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394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708C4-BF81-49A4-A51D-8192E87FC6E3}" type="datetimeFigureOut">
              <a:rPr lang="cs-CZ" smtClean="0"/>
              <a:t>2. 1. 2021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1D24A-DA8F-4C72-BA8E-B81CFA9699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2058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cs.wikipedia.org/wiki/Ilja_Jefimovi%C4%8D_Repin" TargetMode="Externa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Periodická soustava prvků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3" y="1412776"/>
            <a:ext cx="4887537" cy="4680520"/>
          </a:xfr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 lnSpcReduction="10000"/>
          </a:bodyPr>
          <a:lstStyle/>
          <a:p>
            <a:r>
              <a:rPr lang="cs-CZ" dirty="0"/>
              <a:t>Uspořádání prvků v </a:t>
            </a:r>
            <a:r>
              <a:rPr lang="cs-CZ" i="1" dirty="0">
                <a:solidFill>
                  <a:srgbClr val="FF0000"/>
                </a:solidFill>
              </a:rPr>
              <a:t>periodické soustavě prvků </a:t>
            </a:r>
            <a:r>
              <a:rPr lang="cs-CZ" dirty="0"/>
              <a:t>není náhodné. Chemikové se dlouhou dobu snažili prvky nějak utřídit nebo rozdělit do skupin. Nejvhodnější variantu (uspořádání do tabulky) publikoval v roce </a:t>
            </a:r>
            <a:r>
              <a:rPr lang="cs-CZ" b="1" dirty="0"/>
              <a:t>1871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       D. I. Mendělejev.</a:t>
            </a: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1556791"/>
            <a:ext cx="3222058" cy="4575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9181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cs-CZ" dirty="0"/>
              <a:t>Periody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Vodorovné řady prvků</a:t>
            </a:r>
            <a:r>
              <a:rPr lang="cs-CZ" dirty="0"/>
              <a:t> v periodické soustavě prvků se nazývají periody</a:t>
            </a:r>
          </a:p>
          <a:p>
            <a:r>
              <a:rPr lang="cs-CZ" dirty="0"/>
              <a:t>Označují se </a:t>
            </a:r>
            <a:r>
              <a:rPr lang="cs-CZ" b="1" dirty="0"/>
              <a:t>arabskými čísly 1 - 7 nebo velkými písmeny K – Q</a:t>
            </a:r>
            <a:r>
              <a:rPr lang="cs-CZ" dirty="0"/>
              <a:t>.</a:t>
            </a:r>
          </a:p>
          <a:p>
            <a:r>
              <a:rPr lang="cs-CZ" sz="4400" dirty="0">
                <a:solidFill>
                  <a:srgbClr val="FF0000"/>
                </a:solidFill>
              </a:rPr>
              <a:t>Číslo periody odpovídá </a:t>
            </a:r>
            <a:r>
              <a:rPr lang="cs-CZ" sz="4400" b="1" dirty="0">
                <a:solidFill>
                  <a:srgbClr val="FF0000"/>
                </a:solidFill>
              </a:rPr>
              <a:t>počtu elektronových vrstev</a:t>
            </a:r>
            <a:r>
              <a:rPr lang="cs-CZ" sz="4400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40271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77418"/>
            <a:ext cx="8424935" cy="6347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94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solidFill>
              <a:schemeClr val="accent4">
                <a:lumMod val="60000"/>
                <a:lumOff val="40000"/>
              </a:schemeClr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cs-CZ" dirty="0"/>
              <a:t>Rozdělení prvků</a:t>
            </a:r>
          </a:p>
        </p:txBody>
      </p:sp>
      <p:sp>
        <p:nvSpPr>
          <p:cNvPr id="12" name="Zástupný symbol pro obsah 1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Většina</a:t>
            </a:r>
            <a:r>
              <a:rPr lang="cs-CZ" dirty="0"/>
              <a:t> prvků jsou pevné látky (znázorněny modře)</a:t>
            </a:r>
          </a:p>
          <a:p>
            <a:r>
              <a:rPr lang="cs-CZ" dirty="0"/>
              <a:t>Pouze 2 prvky jsou za normální teploty a tlaku kapaliny - </a:t>
            </a:r>
            <a:r>
              <a:rPr lang="cs-CZ" b="1" dirty="0"/>
              <a:t>brom a rtuť </a:t>
            </a:r>
            <a:r>
              <a:rPr lang="cs-CZ" dirty="0"/>
              <a:t>(znázorněny žlutě).</a:t>
            </a:r>
          </a:p>
          <a:p>
            <a:r>
              <a:rPr lang="cs-CZ" dirty="0"/>
              <a:t>Některé prvky jsou za normální teploty a tlaku plyny (znázorněny bíle).</a:t>
            </a:r>
          </a:p>
          <a:p>
            <a:pPr lvl="1"/>
            <a:r>
              <a:rPr lang="cs-CZ" b="1" dirty="0"/>
              <a:t>Vzácné plyny</a:t>
            </a:r>
            <a:r>
              <a:rPr lang="cs-CZ" dirty="0"/>
              <a:t> tvoří samostatné atomy, které se neslučují v molekuly.</a:t>
            </a:r>
          </a:p>
          <a:p>
            <a:pPr lvl="1"/>
            <a:r>
              <a:rPr lang="cs-CZ" dirty="0"/>
              <a:t>Ostatní plyny (</a:t>
            </a:r>
            <a:r>
              <a:rPr lang="cs-CZ" b="1" dirty="0"/>
              <a:t>vodík, dusík, kyslík, fluor, chlor</a:t>
            </a:r>
            <a:r>
              <a:rPr lang="cs-CZ" dirty="0"/>
              <a:t>) tvoří dvouatomové molekuly H</a:t>
            </a:r>
            <a:r>
              <a:rPr lang="cs-CZ" baseline="-25000" dirty="0"/>
              <a:t>2</a:t>
            </a:r>
            <a:r>
              <a:rPr lang="cs-CZ" dirty="0"/>
              <a:t>, N</a:t>
            </a:r>
            <a:r>
              <a:rPr lang="cs-CZ" baseline="-25000" dirty="0"/>
              <a:t>2</a:t>
            </a:r>
            <a:r>
              <a:rPr lang="cs-CZ" dirty="0"/>
              <a:t>, O</a:t>
            </a:r>
            <a:r>
              <a:rPr lang="cs-CZ" baseline="-25000" dirty="0"/>
              <a:t>2</a:t>
            </a:r>
            <a:r>
              <a:rPr lang="cs-CZ" dirty="0"/>
              <a:t>, F</a:t>
            </a:r>
            <a:r>
              <a:rPr lang="cs-CZ" baseline="-25000" dirty="0"/>
              <a:t>2</a:t>
            </a:r>
            <a:r>
              <a:rPr lang="cs-CZ" dirty="0"/>
              <a:t> a Cl</a:t>
            </a:r>
            <a:r>
              <a:rPr lang="cs-CZ" baseline="-25000" dirty="0"/>
              <a:t>2</a:t>
            </a:r>
            <a:r>
              <a:rPr lang="cs-CZ" dirty="0"/>
              <a:t>.</a:t>
            </a:r>
          </a:p>
          <a:p>
            <a:pPr marL="1828800" lvl="4" indent="0">
              <a:buNone/>
            </a:pPr>
            <a:endParaRPr lang="cs-CZ" sz="3200" dirty="0"/>
          </a:p>
          <a:p>
            <a:pPr marL="1828800" lvl="4" indent="0">
              <a:buNone/>
            </a:pPr>
            <a:endParaRPr lang="cs-CZ" sz="3200" dirty="0"/>
          </a:p>
          <a:p>
            <a:pPr marL="1828800" lvl="4" indent="0">
              <a:buNone/>
            </a:pPr>
            <a:endParaRPr lang="cs-CZ" sz="3200" dirty="0"/>
          </a:p>
          <a:p>
            <a:pPr marL="1828800" lvl="4" indent="0">
              <a:buNone/>
            </a:pPr>
            <a:endParaRPr lang="cs-CZ" sz="3200" dirty="0"/>
          </a:p>
          <a:p>
            <a:pPr marL="1828800" lvl="4" indent="0">
              <a:buNone/>
            </a:pPr>
            <a:endParaRPr lang="cs-CZ" sz="3200" dirty="0"/>
          </a:p>
          <a:p>
            <a:pPr marL="1828800" lvl="4" indent="0">
              <a:buNone/>
            </a:pPr>
            <a:endParaRPr lang="cs-CZ" sz="3200" dirty="0"/>
          </a:p>
          <a:p>
            <a:pPr marL="1828800" lvl="4" indent="0">
              <a:buNone/>
            </a:pPr>
            <a:endParaRPr lang="cs-CZ" sz="3200" dirty="0"/>
          </a:p>
          <a:p>
            <a:pPr marL="1828800" lvl="4" indent="0">
              <a:buNone/>
            </a:pPr>
            <a:endParaRPr lang="cs-CZ" sz="3200" dirty="0"/>
          </a:p>
          <a:p>
            <a:pPr marL="1828800" lvl="4" indent="0">
              <a:buNone/>
            </a:pPr>
            <a:endParaRPr lang="cs-CZ" sz="3200" dirty="0"/>
          </a:p>
          <a:p>
            <a:pPr marL="1828800" lvl="4" indent="0">
              <a:buNone/>
            </a:pPr>
            <a:endParaRPr lang="cs-CZ" sz="3200" dirty="0"/>
          </a:p>
          <a:p>
            <a:pPr lvl="4">
              <a:buFontTx/>
              <a:buChar char="-"/>
            </a:pPr>
            <a:endParaRPr lang="cs-CZ" sz="3200" dirty="0"/>
          </a:p>
          <a:p>
            <a:pPr lvl="4">
              <a:buFontTx/>
              <a:buChar char="-"/>
            </a:pPr>
            <a:endParaRPr lang="cs-CZ" sz="3200" dirty="0"/>
          </a:p>
          <a:p>
            <a:pPr lvl="4">
              <a:buFontTx/>
              <a:buChar char="-"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677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cs-CZ" dirty="0"/>
              <a:t>Většina prvků (asi 80) jsou kovy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4000" dirty="0"/>
              <a:t>dobře </a:t>
            </a:r>
            <a:r>
              <a:rPr lang="cs-CZ" sz="4000" b="1" dirty="0"/>
              <a:t>vedou elektrický proud a teplo</a:t>
            </a:r>
            <a:endParaRPr lang="cs-CZ" sz="4000" dirty="0"/>
          </a:p>
          <a:p>
            <a:r>
              <a:rPr lang="cs-CZ" sz="4000" dirty="0"/>
              <a:t>při laboratorní teplotě jsou to </a:t>
            </a:r>
            <a:r>
              <a:rPr lang="cs-CZ" sz="4000" b="1" dirty="0"/>
              <a:t>pevné látky</a:t>
            </a:r>
            <a:r>
              <a:rPr lang="cs-CZ" sz="4000" dirty="0"/>
              <a:t> (kromě rtuti) s vysokou teplotou tání</a:t>
            </a:r>
          </a:p>
          <a:p>
            <a:r>
              <a:rPr lang="cs-CZ" sz="4000" dirty="0"/>
              <a:t>většinou jsou </a:t>
            </a:r>
            <a:r>
              <a:rPr lang="cs-CZ" sz="4000" b="1" dirty="0"/>
              <a:t>kujné a tažné</a:t>
            </a:r>
            <a:r>
              <a:rPr lang="cs-CZ" sz="4000" dirty="0"/>
              <a:t> (můžeme z nich vyrobit např. dráty)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6432947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ln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cs-CZ" dirty="0"/>
              <a:t>Jen pětina prvků jsou nekovy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kromě uhlíku jsou </a:t>
            </a:r>
            <a:r>
              <a:rPr lang="cs-CZ" b="1" dirty="0"/>
              <a:t>špatnými elektrickými a tepelnými vodiči</a:t>
            </a:r>
            <a:endParaRPr lang="cs-CZ" dirty="0"/>
          </a:p>
          <a:p>
            <a:r>
              <a:rPr lang="cs-CZ" dirty="0"/>
              <a:t>většinou mají </a:t>
            </a:r>
            <a:r>
              <a:rPr lang="cs-CZ" b="1" dirty="0"/>
              <a:t>nízké teploty tání</a:t>
            </a:r>
            <a:r>
              <a:rPr lang="cs-CZ" dirty="0"/>
              <a:t> (jedenáct prvků je plynných, jeden je kapalina)</a:t>
            </a:r>
          </a:p>
          <a:p>
            <a:r>
              <a:rPr lang="cs-CZ" dirty="0"/>
              <a:t>nelze je tvarovat kováním, protože jsou </a:t>
            </a:r>
            <a:r>
              <a:rPr lang="cs-CZ" b="1" dirty="0"/>
              <a:t>křehké</a:t>
            </a:r>
            <a:r>
              <a:rPr lang="cs-CZ" dirty="0"/>
              <a:t> a snadno se lámou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64185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cs-CZ" dirty="0"/>
              <a:t>Některé prvky jsou polokovy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vzhledem připomínají kovy, ale vlastnostmi se podobají více nekovům</a:t>
            </a:r>
          </a:p>
        </p:txBody>
      </p:sp>
    </p:spTree>
    <p:extLst>
      <p:ext uri="{BB962C8B-B14F-4D97-AF65-F5344CB8AC3E}">
        <p14:creationId xmlns:p14="http://schemas.microsoft.com/office/powerpoint/2010/main" val="3552397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/>
              <a:t>Dmitrij</a:t>
            </a:r>
            <a:r>
              <a:rPr lang="cs-CZ" b="1" dirty="0"/>
              <a:t> </a:t>
            </a:r>
            <a:r>
              <a:rPr lang="cs-CZ" b="1" dirty="0" err="1"/>
              <a:t>Ivanovič</a:t>
            </a:r>
            <a:r>
              <a:rPr lang="cs-CZ" b="1" dirty="0"/>
              <a:t> Mendělejev</a:t>
            </a:r>
            <a:br>
              <a:rPr lang="cs-CZ" b="1" dirty="0"/>
            </a:br>
            <a:r>
              <a:rPr lang="cs-CZ" b="1" dirty="0" err="1"/>
              <a:t>Дмитрий</a:t>
            </a:r>
            <a:r>
              <a:rPr lang="cs-CZ" b="1" dirty="0"/>
              <a:t> </a:t>
            </a:r>
            <a:r>
              <a:rPr lang="cs-CZ" b="1" dirty="0" err="1"/>
              <a:t>Иванович</a:t>
            </a:r>
            <a:r>
              <a:rPr lang="cs-CZ" b="1" dirty="0"/>
              <a:t> </a:t>
            </a:r>
            <a:r>
              <a:rPr lang="cs-CZ" b="1" dirty="0" err="1"/>
              <a:t>Менделеев</a:t>
            </a:r>
            <a:r>
              <a:rPr lang="cs-CZ" dirty="0"/>
              <a:t> </a:t>
            </a:r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844824"/>
            <a:ext cx="3648075" cy="3743325"/>
          </a:xfrm>
        </p:spPr>
      </p:pic>
      <p:pic>
        <p:nvPicPr>
          <p:cNvPr id="10" name="Zástupný symbol pro obsah 9"/>
          <p:cNvPicPr>
            <a:picLocks noGrp="1" noChangeAspect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556792"/>
            <a:ext cx="3784250" cy="4525963"/>
          </a:xfrm>
        </p:spPr>
      </p:pic>
      <p:sp>
        <p:nvSpPr>
          <p:cNvPr id="11" name="TextovéPole 10"/>
          <p:cNvSpPr txBox="1"/>
          <p:nvPr/>
        </p:nvSpPr>
        <p:spPr>
          <a:xfrm>
            <a:off x="755576" y="6136540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effectLst/>
              </a:rPr>
              <a:t>Portrét D. I. Mendělejeva od </a:t>
            </a:r>
            <a:r>
              <a:rPr lang="cs-CZ" dirty="0">
                <a:effectLst/>
                <a:hlinkClick r:id="rId5" action="ppaction://hlinkfile" tooltip="Ilja Jefimovič Repin"/>
              </a:rPr>
              <a:t>I. J. </a:t>
            </a:r>
            <a:r>
              <a:rPr lang="cs-CZ" dirty="0" err="1">
                <a:effectLst/>
                <a:hlinkClick r:id="rId5" action="ppaction://hlinkfile" tooltip="Ilja Jefimovič Repin"/>
              </a:rPr>
              <a:t>Repina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8810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80920" cy="1359024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Prvky jsou uspořádány</a:t>
            </a:r>
            <a:br>
              <a:rPr lang="cs-CZ" dirty="0"/>
            </a:br>
            <a:r>
              <a:rPr lang="cs-CZ" sz="3100" dirty="0"/>
              <a:t>v periodické soustavě prvků podle rostoucího protonového čísla Z.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cs-CZ" sz="4000" dirty="0"/>
              <a:t>Mendělejev </a:t>
            </a:r>
            <a:r>
              <a:rPr lang="cs-CZ" sz="4000" b="1" dirty="0"/>
              <a:t>seřadil prvky do tabulky podle jejich vlastností</a:t>
            </a:r>
            <a:r>
              <a:rPr lang="cs-CZ" sz="4000" dirty="0"/>
              <a:t>. V tabulce vynechal prázdná místa pro prvky, které budou teprve objeveny. Dokonce předpověděl vlastnosti některých tehdy neznámých prvků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6288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Periodický zákon: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cs-CZ" sz="4400" b="1" dirty="0"/>
              <a:t>Fyzikální a chemické vlastnosti prvků jsou periodickou funkcí jejich protonového čísla.</a:t>
            </a:r>
          </a:p>
          <a:p>
            <a:endParaRPr lang="cs-CZ" dirty="0"/>
          </a:p>
          <a:p>
            <a:r>
              <a:rPr lang="cs-CZ" dirty="0"/>
              <a:t>(prvky, které jsou v periodické soustavě prvků pod sebou mají podobné vlastnosti )</a:t>
            </a:r>
          </a:p>
        </p:txBody>
      </p:sp>
    </p:spTree>
    <p:extLst>
      <p:ext uri="{BB962C8B-B14F-4D97-AF65-F5344CB8AC3E}">
        <p14:creationId xmlns:p14="http://schemas.microsoft.com/office/powerpoint/2010/main" val="3911536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Každému prvku náleží jedno políčko v periodické soustavě prvků.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Najdeš v něm:</a:t>
            </a:r>
          </a:p>
          <a:p>
            <a:r>
              <a:rPr lang="cs-CZ" dirty="0"/>
              <a:t>značku prvku</a:t>
            </a:r>
          </a:p>
          <a:p>
            <a:r>
              <a:rPr lang="cs-CZ" dirty="0"/>
              <a:t>český název prvku</a:t>
            </a:r>
          </a:p>
          <a:p>
            <a:r>
              <a:rPr lang="cs-CZ" dirty="0"/>
              <a:t>latinský název prvku</a:t>
            </a:r>
          </a:p>
          <a:p>
            <a:r>
              <a:rPr lang="cs-CZ" dirty="0"/>
              <a:t>protonové číslo</a:t>
            </a:r>
          </a:p>
          <a:p>
            <a:r>
              <a:rPr lang="cs-CZ" dirty="0"/>
              <a:t>hmotnostní číslo (relativní atomovou hmotnost)</a:t>
            </a:r>
          </a:p>
          <a:p>
            <a:r>
              <a:rPr lang="cs-CZ" dirty="0"/>
              <a:t>elektronegativitu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2075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cs-CZ" dirty="0"/>
              <a:t>U každé značky prvku najdeme :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738" y="2132856"/>
            <a:ext cx="8147702" cy="3912780"/>
          </a:xfrm>
        </p:spPr>
      </p:pic>
    </p:spTree>
    <p:extLst>
      <p:ext uri="{BB962C8B-B14F-4D97-AF65-F5344CB8AC3E}">
        <p14:creationId xmlns:p14="http://schemas.microsoft.com/office/powerpoint/2010/main" val="785511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254" y="332656"/>
            <a:ext cx="8791492" cy="6336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742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cs-CZ" dirty="0"/>
              <a:t>Skupiny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9883"/>
            <a:ext cx="8229600" cy="4525963"/>
          </a:xfrm>
        </p:spPr>
        <p:txBody>
          <a:bodyPr/>
          <a:lstStyle/>
          <a:p>
            <a:r>
              <a:rPr lang="cs-CZ" b="1" dirty="0"/>
              <a:t>Svislé sloupce prvků</a:t>
            </a:r>
            <a:r>
              <a:rPr lang="cs-CZ" dirty="0"/>
              <a:t> v periodické soustavě prvků se nazývají skupiny</a:t>
            </a:r>
          </a:p>
          <a:p>
            <a:r>
              <a:rPr lang="cs-CZ" dirty="0"/>
              <a:t>Označují se </a:t>
            </a:r>
            <a:r>
              <a:rPr lang="cs-CZ" b="1" dirty="0"/>
              <a:t>římskou číslicí a velkým písmenem A nebo B</a:t>
            </a:r>
            <a:r>
              <a:rPr lang="cs-CZ" dirty="0"/>
              <a:t>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3953445"/>
            <a:ext cx="1095375" cy="109537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3822865"/>
            <a:ext cx="1524000" cy="15240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3501008"/>
            <a:ext cx="2000250" cy="2000250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1691680" y="5048820"/>
            <a:ext cx="1091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vodík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706475" y="547658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lithium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300192" y="566124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sodík</a:t>
            </a:r>
          </a:p>
        </p:txBody>
      </p:sp>
    </p:spTree>
    <p:extLst>
      <p:ext uri="{BB962C8B-B14F-4D97-AF65-F5344CB8AC3E}">
        <p14:creationId xmlns:p14="http://schemas.microsoft.com/office/powerpoint/2010/main" val="552405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r>
              <a:rPr lang="cs-CZ" dirty="0"/>
              <a:t>Číslo skupiny odpovídá </a:t>
            </a:r>
            <a:r>
              <a:rPr lang="cs-CZ" b="1" dirty="0"/>
              <a:t>počtu valenčních elektronů</a:t>
            </a:r>
            <a:r>
              <a:rPr lang="cs-CZ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Některé skupiny prvků získaly svoje vlastní názvy:</a:t>
            </a:r>
          </a:p>
          <a:p>
            <a:r>
              <a:rPr lang="cs-CZ" dirty="0"/>
              <a:t>I.A skupina - alkalické kovy</a:t>
            </a:r>
          </a:p>
          <a:p>
            <a:r>
              <a:rPr lang="cs-CZ" dirty="0"/>
              <a:t>II.A skupina - kovy alkalických zemin</a:t>
            </a:r>
          </a:p>
          <a:p>
            <a:r>
              <a:rPr lang="cs-CZ" dirty="0"/>
              <a:t>VI.A skupina - chalkogeny</a:t>
            </a:r>
          </a:p>
          <a:p>
            <a:r>
              <a:rPr lang="cs-CZ" dirty="0"/>
              <a:t>VII.A skupina - halogeny</a:t>
            </a:r>
          </a:p>
          <a:p>
            <a:r>
              <a:rPr lang="cs-CZ" dirty="0"/>
              <a:t>VIII.A skupina - vzácné plyny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708400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</TotalTime>
  <Words>458</Words>
  <Application>Microsoft Office PowerPoint</Application>
  <PresentationFormat>Předvádění na obrazovce (4:3)</PresentationFormat>
  <Paragraphs>68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Calibri</vt:lpstr>
      <vt:lpstr>Motiv systému Office</vt:lpstr>
      <vt:lpstr>Periodická soustava prvků</vt:lpstr>
      <vt:lpstr>Dmitrij Ivanovič Mendělejev Дмитрий Иванович Менделеев </vt:lpstr>
      <vt:lpstr>Prvky jsou uspořádány v periodické soustavě prvků podle rostoucího protonového čísla Z.</vt:lpstr>
      <vt:lpstr>Periodický zákon:</vt:lpstr>
      <vt:lpstr>Každému prvku náleží jedno políčko v periodické soustavě prvků. </vt:lpstr>
      <vt:lpstr>U každé značky prvku najdeme :</vt:lpstr>
      <vt:lpstr>Prezentace aplikace PowerPoint</vt:lpstr>
      <vt:lpstr>Skupiny</vt:lpstr>
      <vt:lpstr>Číslo skupiny odpovídá počtu valenčních elektronů.</vt:lpstr>
      <vt:lpstr>Periody</vt:lpstr>
      <vt:lpstr>Prezentace aplikace PowerPoint</vt:lpstr>
      <vt:lpstr>Rozdělení prvků</vt:lpstr>
      <vt:lpstr>Většina prvků (asi 80) jsou kovy </vt:lpstr>
      <vt:lpstr>Jen pětina prvků jsou nekovy </vt:lpstr>
      <vt:lpstr>Některé prvky jsou polokovy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Fiedlerová Ivana</dc:creator>
  <cp:lastModifiedBy>lada johnova</cp:lastModifiedBy>
  <cp:revision>29</cp:revision>
  <dcterms:created xsi:type="dcterms:W3CDTF">2011-11-20T17:47:04Z</dcterms:created>
  <dcterms:modified xsi:type="dcterms:W3CDTF">2021-01-02T11:11:06Z</dcterms:modified>
</cp:coreProperties>
</file>