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83960"/>
            <a:ext cx="9071640" cy="1497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cs-CZ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4bd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6FA0E4C-1AA4-44BE-944B-92000FBCA1DD}" type="slidenum">
              <a:rPr b="0" lang="cs-CZ" sz="1400" spc="-1" strike="noStrike">
                <a:latin typeface="Times New Roman"/>
              </a:rPr>
              <a:t>1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989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E3F8424-C2F1-48E6-B080-60439253AB3F}" type="slidenum">
              <a:rPr b="0" lang="cs-CZ" sz="1400" spc="-1" strike="noStrike">
                <a:latin typeface="Times New Roman"/>
              </a:rPr>
              <a:t>1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3600" spc="-1" strike="noStrike">
                <a:latin typeface="Arial"/>
              </a:rPr>
              <a:t>Klikněte pro úpravu formátu textu nadpisu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Klikněte pro úpravu formátu textu osnovy</a:t>
            </a:r>
            <a:endParaRPr b="0" lang="cs-CZ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latin typeface="Arial"/>
              </a:rPr>
              <a:t>Druhá úroveň</a:t>
            </a:r>
            <a:endParaRPr b="0" lang="cs-CZ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Třetí úroveň</a:t>
            </a:r>
            <a:endParaRPr b="0" lang="cs-CZ" sz="26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600" spc="-1" strike="noStrike">
                <a:latin typeface="Arial"/>
              </a:rPr>
              <a:t>Čtvrtá úroveň osnovy</a:t>
            </a:r>
            <a:endParaRPr b="0" lang="cs-CZ" sz="26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Pátá úroveň osnovy</a:t>
            </a:r>
            <a:endParaRPr b="0" lang="cs-CZ" sz="26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Šestá úroveň</a:t>
            </a:r>
            <a:endParaRPr b="0" lang="cs-CZ" sz="26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Sedmá úroveň</a:t>
            </a:r>
            <a:endParaRPr b="0" lang="cs-CZ" sz="26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362C228D-ACBC-4CE9-8414-7D8784126281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cs-CZ" sz="5280" spc="-1" strike="noStrike">
                <a:solidFill>
                  <a:srgbClr val="000080"/>
                </a:solidFill>
                <a:latin typeface="Arial"/>
              </a:rPr>
              <a:t>Klikněte pro úpravu formátu textu nadpisu</a:t>
            </a:r>
            <a:endParaRPr b="1" lang="cs-CZ" sz="528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Klikněte pro úpravu formátu textu osnovy</a:t>
            </a:r>
            <a:endParaRPr b="0" lang="cs-CZ" sz="2400" spc="-1" strike="noStrike">
              <a:latin typeface="Arial"/>
            </a:endParaRPr>
          </a:p>
          <a:p>
            <a:pPr lvl="1" marL="864000">
              <a:spcAft>
                <a:spcPts val="1134"/>
              </a:spcAft>
              <a:buClr>
                <a:srgbClr val="00008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>
              <a:spcAft>
                <a:spcPts val="850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>
              <a:spcAft>
                <a:spcPts val="567"/>
              </a:spcAft>
              <a:buClr>
                <a:srgbClr val="8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cs-CZ" sz="1400" spc="-1" strike="noStrike">
                <a:latin typeface="Times New Roman"/>
              </a:rPr>
              <a:t> 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986BD879-4A02-4A9B-AA01-90CF9F6F0FC1}" type="slidenum">
              <a:rPr b="0" lang="cs-CZ" sz="1400" spc="-1" strike="noStrike">
                <a:latin typeface="Times New Roman"/>
              </a:rPr>
              <a:t>1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3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3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25800" y="2021040"/>
            <a:ext cx="9452520" cy="2832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cs-CZ" sz="8000" spc="-1" strike="noStrike">
                <a:solidFill>
                  <a:srgbClr val="355e00"/>
                </a:solidFill>
                <a:latin typeface="Comic Sans MS"/>
              </a:rPr>
              <a:t>Třída: Plazi</a:t>
            </a:r>
            <a:endParaRPr b="1" lang="cs-CZ" sz="8000" spc="-1" strike="noStrike">
              <a:solidFill>
                <a:srgbClr val="000080"/>
              </a:solid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880640" y="4723200"/>
            <a:ext cx="6407640" cy="108072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3465a4"/>
                </a:solidFill>
                <a:latin typeface="Comic Sans MS"/>
                <a:ea typeface="Lucida Sans Unicode"/>
              </a:rPr>
              <a:t>Ing.L.Johnová</a:t>
            </a:r>
            <a:endParaRPr b="0" lang="cs-CZ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cs-CZ" sz="2800" spc="-1" strike="noStrike">
                <a:solidFill>
                  <a:srgbClr val="3465a4"/>
                </a:solidFill>
                <a:latin typeface="Comic Sans MS"/>
                <a:ea typeface="Lucida Sans Unicode"/>
              </a:rPr>
              <a:t>ZŠ Lom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3125160" y="631800"/>
            <a:ext cx="4422240" cy="668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97800" y="468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Zástupci - naši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6685200" y="6325200"/>
            <a:ext cx="277812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Ještěrka obecná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244800" y="1274400"/>
            <a:ext cx="4317840" cy="278136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5366880" y="1441440"/>
            <a:ext cx="4149000" cy="227664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3514320" y="3861360"/>
            <a:ext cx="3019680" cy="3426840"/>
          </a:xfrm>
          <a:prstGeom prst="rect">
            <a:avLst/>
          </a:prstGeom>
          <a:ln>
            <a:noFill/>
          </a:ln>
        </p:spPr>
      </p:pic>
      <p:sp>
        <p:nvSpPr>
          <p:cNvPr id="190" name="TextShape 3"/>
          <p:cNvSpPr txBox="1"/>
          <p:nvPr/>
        </p:nvSpPr>
        <p:spPr>
          <a:xfrm>
            <a:off x="6675480" y="3728520"/>
            <a:ext cx="32540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Ještěrka živorodá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91" name="TextShape 4"/>
          <p:cNvSpPr txBox="1"/>
          <p:nvPr/>
        </p:nvSpPr>
        <p:spPr>
          <a:xfrm>
            <a:off x="244800" y="4055760"/>
            <a:ext cx="36896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Ještěrka zelená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5453280" y="1059840"/>
            <a:ext cx="2418840" cy="60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Slepýš křehký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276120" y="466920"/>
            <a:ext cx="5017320" cy="373536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4678200" y="3571920"/>
            <a:ext cx="5316480" cy="3852000"/>
          </a:xfrm>
          <a:prstGeom prst="rect">
            <a:avLst/>
          </a:prstGeom>
          <a:ln>
            <a:noFill/>
          </a:ln>
        </p:spPr>
      </p:pic>
      <p:sp>
        <p:nvSpPr>
          <p:cNvPr id="195" name="TextShape 2"/>
          <p:cNvSpPr txBox="1"/>
          <p:nvPr/>
        </p:nvSpPr>
        <p:spPr>
          <a:xfrm>
            <a:off x="1425240" y="6345720"/>
            <a:ext cx="3575160" cy="60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Krátkonožka evropská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397800" y="504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Zástupci - cizokrajní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816480" y="4211280"/>
            <a:ext cx="19026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chameleon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276120" y="1489680"/>
            <a:ext cx="3810600" cy="278136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4593240" y="1302120"/>
            <a:ext cx="4701240" cy="3306600"/>
          </a:xfrm>
          <a:prstGeom prst="rect">
            <a:avLst/>
          </a:prstGeom>
          <a:ln>
            <a:noFill/>
          </a:ln>
        </p:spPr>
      </p:pic>
      <p:sp>
        <p:nvSpPr>
          <p:cNvPr id="200" name="TextShape 3"/>
          <p:cNvSpPr txBox="1"/>
          <p:nvPr/>
        </p:nvSpPr>
        <p:spPr>
          <a:xfrm>
            <a:off x="6062040" y="6402240"/>
            <a:ext cx="19026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scink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01" name="TextShape 4"/>
          <p:cNvSpPr txBox="1"/>
          <p:nvPr/>
        </p:nvSpPr>
        <p:spPr>
          <a:xfrm>
            <a:off x="6285960" y="4608720"/>
            <a:ext cx="190260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2400" spc="-1" strike="noStrike">
                <a:latin typeface="Comic Sans MS"/>
              </a:rPr>
              <a:t>trnorep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3"/>
          <a:stretch/>
        </p:blipFill>
        <p:spPr>
          <a:xfrm>
            <a:off x="2274480" y="4907160"/>
            <a:ext cx="3703320" cy="230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72000" y="540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Třída: Plazi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266760" y="1410120"/>
            <a:ext cx="9366480" cy="576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3200" spc="-1" strike="noStrike">
                <a:latin typeface="Comic Sans MS"/>
              </a:rPr>
              <a:t>- ještěři, hadi, želvy, krokodýli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nepotřebují vodní prostředí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zuby</a:t>
            </a:r>
            <a:r>
              <a:rPr b="0" lang="cs-CZ" sz="3200" spc="-1" strike="noStrike">
                <a:latin typeface="Comic Sans MS"/>
              </a:rPr>
              <a:t> – k udržení kořisti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někteří hadi – duté zuby – spojené s jedovou žlázou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  <a:ea typeface="Comic Sans MS"/>
              </a:rPr>
              <a:t>- </a:t>
            </a:r>
            <a:r>
              <a:rPr b="1" lang="cs-CZ" sz="3200" spc="-1" strike="noStrike">
                <a:latin typeface="Comic Sans MS"/>
                <a:ea typeface="Comic Sans MS"/>
              </a:rPr>
              <a:t>jazyk</a:t>
            </a:r>
            <a:r>
              <a:rPr b="0" lang="cs-CZ" sz="3200" spc="-1" strike="noStrike">
                <a:latin typeface="Comic Sans MS"/>
                <a:ea typeface="Comic Sans MS"/>
              </a:rPr>
              <a:t>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  <a:ea typeface="Comic Sans MS"/>
              </a:rPr>
              <a:t>	</a:t>
            </a:r>
            <a:r>
              <a:rPr b="0" lang="cs-CZ" sz="3200" spc="-1" strike="noStrike">
                <a:latin typeface="Comic Sans MS"/>
                <a:ea typeface="Comic Sans MS"/>
              </a:rPr>
              <a:t>- ještěři – rozeklaný, dlouhý, hmat, čich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  <a:ea typeface="Comic Sans MS"/>
              </a:rPr>
              <a:t>	</a:t>
            </a:r>
            <a:r>
              <a:rPr b="0" lang="cs-CZ" sz="3200" spc="-1" strike="noStrike">
                <a:latin typeface="Comic Sans MS"/>
                <a:ea typeface="Comic Sans MS"/>
              </a:rPr>
              <a:t>- hadi – tenký, rozeklaný, hmat, čich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  <a:ea typeface="Comic Sans MS"/>
              </a:rPr>
              <a:t>	</a:t>
            </a:r>
            <a:r>
              <a:rPr b="0" lang="cs-CZ" sz="3200" spc="-1" strike="noStrike">
                <a:latin typeface="Comic Sans MS"/>
                <a:ea typeface="Comic Sans MS"/>
              </a:rPr>
              <a:t>- želvy – masitý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  <a:ea typeface="Comic Sans MS"/>
              </a:rPr>
              <a:t>	</a:t>
            </a:r>
            <a:r>
              <a:rPr b="0" lang="cs-CZ" sz="3200" spc="-1" strike="noStrike">
                <a:latin typeface="Comic Sans MS"/>
                <a:ea typeface="Comic Sans MS"/>
              </a:rPr>
              <a:t>- krokodýli – krátký, nepohyblivý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2000" y="576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Třída: Plazi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66760" y="1410120"/>
            <a:ext cx="9366480" cy="455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3600" spc="-1" strike="noStrike">
                <a:latin typeface="Comic Sans MS"/>
                <a:ea typeface="Comic Sans MS"/>
              </a:rPr>
              <a:t>Zástupci</a:t>
            </a:r>
            <a:endParaRPr b="0" lang="cs-CZ" sz="3600" spc="-1" strike="noStrike">
              <a:latin typeface="Arial"/>
            </a:endParaRPr>
          </a:p>
          <a:p>
            <a:r>
              <a:rPr b="0" lang="cs-CZ" sz="3600" spc="-1" strike="noStrike">
                <a:latin typeface="Comic Sans MS"/>
              </a:rPr>
              <a:t>1. </a:t>
            </a:r>
            <a:r>
              <a:rPr b="1" lang="cs-CZ" sz="3600" spc="-1" strike="noStrike">
                <a:latin typeface="Comic Sans MS"/>
              </a:rPr>
              <a:t>ještěři</a:t>
            </a:r>
            <a:r>
              <a:rPr b="0" lang="cs-CZ" sz="3600" spc="-1" strike="noStrike">
                <a:latin typeface="Comic Sans MS"/>
              </a:rPr>
              <a:t> – ještěrky, slepýš křehký, chameleon, varan, …</a:t>
            </a:r>
            <a:endParaRPr b="0" lang="cs-CZ" sz="3600" spc="-1" strike="noStrike">
              <a:latin typeface="Arial"/>
            </a:endParaRPr>
          </a:p>
          <a:p>
            <a:r>
              <a:rPr b="0" lang="cs-CZ" sz="3600" spc="-1" strike="noStrike">
                <a:latin typeface="Comic Sans MS"/>
              </a:rPr>
              <a:t>2. </a:t>
            </a:r>
            <a:r>
              <a:rPr b="1" lang="cs-CZ" sz="3600" spc="-1" strike="noStrike">
                <a:latin typeface="Comic Sans MS"/>
              </a:rPr>
              <a:t>hadi</a:t>
            </a:r>
            <a:r>
              <a:rPr b="0" lang="cs-CZ" sz="3600" spc="-1" strike="noStrike">
                <a:latin typeface="Comic Sans MS"/>
              </a:rPr>
              <a:t> – užovky, zmije, krajty, kobry, …</a:t>
            </a:r>
            <a:endParaRPr b="0" lang="cs-CZ" sz="3600" spc="-1" strike="noStrike">
              <a:latin typeface="Arial"/>
            </a:endParaRPr>
          </a:p>
          <a:p>
            <a:r>
              <a:rPr b="0" lang="cs-CZ" sz="3600" spc="-1" strike="noStrike">
                <a:latin typeface="Comic Sans MS"/>
              </a:rPr>
              <a:t>3. </a:t>
            </a:r>
            <a:r>
              <a:rPr b="1" lang="cs-CZ" sz="3600" spc="-1" strike="noStrike">
                <a:latin typeface="Comic Sans MS"/>
              </a:rPr>
              <a:t>želvy</a:t>
            </a:r>
            <a:r>
              <a:rPr b="0" lang="cs-CZ" sz="3600" spc="-1" strike="noStrike">
                <a:latin typeface="Comic Sans MS"/>
              </a:rPr>
              <a:t> – želva nádherná, kareta, …</a:t>
            </a:r>
            <a:endParaRPr b="0" lang="cs-CZ" sz="3600" spc="-1" strike="noStrike">
              <a:latin typeface="Arial"/>
            </a:endParaRPr>
          </a:p>
          <a:p>
            <a:r>
              <a:rPr b="0" lang="cs-CZ" sz="3600" spc="-1" strike="noStrike">
                <a:latin typeface="Comic Sans MS"/>
              </a:rPr>
              <a:t>4. </a:t>
            </a:r>
            <a:r>
              <a:rPr b="1" lang="cs-CZ" sz="3600" spc="-1" strike="noStrike">
                <a:latin typeface="Comic Sans MS"/>
              </a:rPr>
              <a:t>krokodýli</a:t>
            </a:r>
            <a:r>
              <a:rPr b="0" lang="cs-CZ" sz="3600" spc="-1" strike="noStrike">
                <a:latin typeface="Comic Sans MS"/>
              </a:rPr>
              <a:t> – krokodýl nilský, gaviál, aligátor, …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72000" y="540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Ještěři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266760" y="1626120"/>
            <a:ext cx="9366480" cy="462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tělo</a:t>
            </a:r>
            <a:r>
              <a:rPr b="0" lang="cs-CZ" sz="3200" spc="-1" strike="noStrike">
                <a:latin typeface="Comic Sans MS"/>
              </a:rPr>
              <a:t> – štíhlé, protáhlé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dva páry kráčivých končetin, ocas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na prstech – ostré drápky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kůže</a:t>
            </a:r>
            <a:r>
              <a:rPr b="0" lang="cs-CZ" sz="3200" spc="-1" strike="noStrike">
                <a:latin typeface="Comic Sans MS"/>
              </a:rPr>
              <a:t> – suchá, bez žláz, drobné rohovité šupiny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svrchní kůže se odlupuje po kusech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proměnlivá teplota těla </a:t>
            </a:r>
            <a:r>
              <a:rPr b="0" lang="cs-CZ" sz="2600" spc="-1" strike="noStrike">
                <a:latin typeface="Comic Sans MS"/>
              </a:rPr>
              <a:t>(kolem 0</a:t>
            </a:r>
            <a:r>
              <a:rPr b="0" lang="cs-CZ" sz="2600" spc="-1" strike="noStrike">
                <a:latin typeface="Comic Sans MS"/>
                <a:ea typeface="Comic Sans MS"/>
              </a:rPr>
              <a:t>º</a:t>
            </a:r>
            <a:r>
              <a:rPr b="0" lang="cs-CZ" sz="2600" spc="-1" strike="noStrike">
                <a:latin typeface="Comic Sans MS"/>
                <a:ea typeface="Comic Sans MS"/>
              </a:rPr>
              <a:t>C je strnulost)</a:t>
            </a:r>
            <a:endParaRPr b="0" lang="cs-CZ" sz="26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  <a:ea typeface="Comic Sans MS"/>
              </a:rPr>
              <a:t>- v nebezpečí odlomí ocas, který doroste – </a:t>
            </a:r>
            <a:r>
              <a:rPr b="1" lang="cs-CZ" sz="3200" spc="-1" strike="noStrike">
                <a:latin typeface="Comic Sans MS"/>
                <a:ea typeface="Comic Sans MS"/>
              </a:rPr>
              <a:t>regenerace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2000" y="252000"/>
            <a:ext cx="992340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Kostra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3003480" y="1254240"/>
            <a:ext cx="4315320" cy="616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397800" y="360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Soustavy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385920" y="1302840"/>
            <a:ext cx="9308160" cy="489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3200" spc="-1" strike="noStrike">
                <a:latin typeface="Comic Sans MS"/>
              </a:rPr>
              <a:t>Trávicí soustava</a:t>
            </a:r>
            <a:r>
              <a:rPr b="0" lang="cs-CZ" sz="3200" spc="-1" strike="noStrike">
                <a:latin typeface="Comic Sans MS"/>
              </a:rPr>
              <a:t>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ústní otvor, ústní dutina </a:t>
            </a:r>
            <a:r>
              <a:rPr b="0" lang="cs-CZ" sz="2400" spc="-1" strike="noStrike">
                <a:latin typeface="Comic Sans MS"/>
              </a:rPr>
              <a:t>(četné zoubky i na patře, jazyk)</a:t>
            </a:r>
            <a:r>
              <a:rPr b="0" lang="cs-CZ" sz="3200" spc="-1" strike="noStrike">
                <a:latin typeface="Comic Sans MS"/>
              </a:rPr>
              <a:t>, hltan, jícen, žaludek, tenké střevo, tlusté střevo, kloaka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živí se</a:t>
            </a:r>
            <a:r>
              <a:rPr b="0" lang="cs-CZ" sz="3200" spc="-1" strike="noStrike">
                <a:latin typeface="Comic Sans MS"/>
              </a:rPr>
              <a:t> – hmyzem, pavouky, žížalami, plži</a:t>
            </a:r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  <a:p>
            <a:r>
              <a:rPr b="1" lang="cs-CZ" sz="3200" spc="-1" strike="noStrike">
                <a:latin typeface="Comic Sans MS"/>
              </a:rPr>
              <a:t>Dýchací soustava</a:t>
            </a:r>
            <a:r>
              <a:rPr b="0" lang="cs-CZ" sz="3200" spc="-1" strike="noStrike">
                <a:latin typeface="Comic Sans MS"/>
              </a:rPr>
              <a:t>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nozdry na patře, hrtan, průdušnice, průdušky, plíce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97800" y="540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Soustavy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385920" y="1590840"/>
            <a:ext cx="5707080" cy="3027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3200" spc="-1" strike="noStrike">
                <a:latin typeface="Comic Sans MS"/>
              </a:rPr>
              <a:t>Cévní soustava</a:t>
            </a:r>
            <a:r>
              <a:rPr b="0" lang="cs-CZ" sz="3200" spc="-1" strike="noStrike">
                <a:latin typeface="Comic Sans MS"/>
              </a:rPr>
              <a:t>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srdce – dvě síně, dvě komory s neúplnou přepážkou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dva krevní oběhy – tělní, plicní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6093000" y="1840680"/>
            <a:ext cx="3894120" cy="492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397800" y="432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Soustavy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385920" y="1446840"/>
            <a:ext cx="9308160" cy="462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3200" spc="-1" strike="noStrike">
                <a:latin typeface="Comic Sans MS"/>
              </a:rPr>
              <a:t>Nervová soustava: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mozek, mícha, nervy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složitější než u ryb a obojživelníků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smysly</a:t>
            </a:r>
            <a:r>
              <a:rPr b="0" lang="cs-CZ" sz="3200" spc="-1" strike="noStrike">
                <a:latin typeface="Comic Sans MS"/>
              </a:rPr>
              <a:t> 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– </a:t>
            </a:r>
            <a:r>
              <a:rPr b="0" lang="cs-CZ" sz="3200" spc="-1" strike="noStrike">
                <a:latin typeface="Comic Sans MS"/>
              </a:rPr>
              <a:t>dobrý </a:t>
            </a:r>
            <a:r>
              <a:rPr b="1" lang="cs-CZ" sz="3200" spc="-1" strike="noStrike">
                <a:latin typeface="Comic Sans MS"/>
              </a:rPr>
              <a:t>sluch</a:t>
            </a:r>
            <a:r>
              <a:rPr b="0" lang="cs-CZ" sz="3200" spc="-1" strike="noStrike">
                <a:latin typeface="Comic Sans MS"/>
              </a:rPr>
              <a:t> – bez ušních boltců, bubínek 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  </a:t>
            </a:r>
            <a:r>
              <a:rPr b="0" lang="cs-CZ" sz="3200" spc="-1" strike="noStrike">
                <a:latin typeface="Comic Sans MS"/>
              </a:rPr>
              <a:t>chráněn kůží nebo šupinami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hmat, čich, chuť</a:t>
            </a:r>
            <a:r>
              <a:rPr b="0" lang="cs-CZ" sz="3200" spc="-1" strike="noStrike">
                <a:latin typeface="Comic Sans MS"/>
              </a:rPr>
              <a:t> – na jazyku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	</a:t>
            </a:r>
            <a:r>
              <a:rPr b="0" lang="cs-CZ" sz="3200" spc="-1" strike="noStrike">
                <a:latin typeface="Comic Sans MS"/>
              </a:rPr>
              <a:t>- </a:t>
            </a:r>
            <a:r>
              <a:rPr b="1" lang="cs-CZ" sz="3200" spc="-1" strike="noStrike">
                <a:latin typeface="Comic Sans MS"/>
              </a:rPr>
              <a:t>zrak</a:t>
            </a:r>
            <a:r>
              <a:rPr b="0" lang="cs-CZ" sz="3200" spc="-1" strike="noStrike">
                <a:latin typeface="Comic Sans MS"/>
              </a:rPr>
              <a:t> – oko s pohyblivými víčky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6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5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500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97800" y="504360"/>
            <a:ext cx="9452520" cy="79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cs-CZ" sz="4000" spc="-1" strike="noStrike">
                <a:latin typeface="Comic Sans MS"/>
              </a:rPr>
              <a:t>Soustavy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85920" y="1446840"/>
            <a:ext cx="8939160" cy="489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cs-CZ" sz="3200" spc="-1" strike="noStrike">
                <a:latin typeface="Comic Sans MS"/>
              </a:rPr>
              <a:t>Vylučovací soustava: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párové ledviny, močovod, močový měchýř, močová trubice, kloaka</a:t>
            </a:r>
            <a:endParaRPr b="0" lang="cs-CZ" sz="3200" spc="-1" strike="noStrike">
              <a:latin typeface="Arial"/>
            </a:endParaRPr>
          </a:p>
          <a:p>
            <a:endParaRPr b="0" lang="cs-CZ" sz="3200" spc="-1" strike="noStrike">
              <a:latin typeface="Arial"/>
            </a:endParaRPr>
          </a:p>
          <a:p>
            <a:r>
              <a:rPr b="1" lang="cs-CZ" sz="3200" spc="-1" strike="noStrike">
                <a:latin typeface="Comic Sans MS"/>
              </a:rPr>
              <a:t>Rozmnožování</a:t>
            </a:r>
            <a:r>
              <a:rPr b="0" lang="cs-CZ" sz="3200" spc="-1" strike="noStrike">
                <a:latin typeface="Comic Sans MS"/>
              </a:rPr>
              <a:t>: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oddělené pohlaví – páření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oplození vnitřní</a:t>
            </a:r>
            <a:endParaRPr b="0" lang="cs-CZ" sz="3200" spc="-1" strike="noStrike">
              <a:latin typeface="Arial"/>
            </a:endParaRPr>
          </a:p>
          <a:p>
            <a:r>
              <a:rPr b="0" lang="cs-CZ" sz="3200" spc="-1" strike="noStrike">
                <a:latin typeface="Comic Sans MS"/>
              </a:rPr>
              <a:t>- vajíčka kladou v kožovitém obalu do země – líhnou se malé ještěrky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8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Application>LibreOffice/6.1.1.2$Windows_X86_64 LibreOffice_project/5d19a1bfa650b796764388cd8b33a5af1f5baa1b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2010-07-10T16:20:51Z</dcterms:created>
  <dc:creator/>
  <dc:description/>
  <dc:language>cs-CZ</dc:language>
  <cp:lastModifiedBy/>
  <dcterms:modified xsi:type="dcterms:W3CDTF">2020-04-01T08:31:19Z</dcterms:modified>
  <cp:revision>141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