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183960"/>
            <a:ext cx="9071640" cy="1497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4bd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Klikněte pro úpravu formátu textu osnovy</a:t>
            </a:r>
            <a:endParaRPr b="0" lang="cs-CZ" sz="24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D4928FC-57E0-48A1-98A3-DBF212DC0CBA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Klikněte pro úpravu formátu textu osnovy</a:t>
            </a:r>
            <a:endParaRPr b="0" lang="cs-CZ" sz="24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2C19364E-692C-4066-9458-54E9A4F7CDD4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cs-CZ" sz="5280" spc="-1" strike="noStrike">
                <a:solidFill>
                  <a:srgbClr val="000080"/>
                </a:solidFill>
                <a:latin typeface="Arial"/>
              </a:rPr>
              <a:t>Klikněte pro úpravu formátu textu nadpisu</a:t>
            </a:r>
            <a:endParaRPr b="1" lang="cs-CZ" sz="528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Klikněte pro úpravu formátu textu osnovy</a:t>
            </a:r>
            <a:endParaRPr b="0" lang="cs-CZ" sz="2400" spc="-1" strike="noStrike">
              <a:latin typeface="Arial"/>
            </a:endParaRPr>
          </a:p>
          <a:p>
            <a:pPr lvl="1" marL="864000">
              <a:spcAft>
                <a:spcPts val="1134"/>
              </a:spcAft>
              <a:buClr>
                <a:srgbClr val="00008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>
              <a:spcAft>
                <a:spcPts val="850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>
              <a:spcAft>
                <a:spcPts val="567"/>
              </a:spcAft>
              <a:buClr>
                <a:srgbClr val="8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>
              <a:spcAft>
                <a:spcPts val="283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>
              <a:spcAft>
                <a:spcPts val="283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>
              <a:spcAft>
                <a:spcPts val="283"/>
              </a:spcAft>
              <a:buClr>
                <a:srgbClr val="8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3562138-F62D-4A8B-BBC9-5B5469A191DD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slideLayout" Target="../slideLayouts/slideLayout2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360" y="702720"/>
            <a:ext cx="9071640" cy="2832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8000" spc="-1" strike="noStrike">
                <a:solidFill>
                  <a:srgbClr val="355e00"/>
                </a:solidFill>
                <a:latin typeface="Comic Sans MS"/>
              </a:rPr>
              <a:t>Plasty</a:t>
            </a:r>
            <a:br/>
            <a:r>
              <a:rPr b="1" lang="cs-CZ" sz="8000" spc="-1" strike="noStrike">
                <a:solidFill>
                  <a:srgbClr val="355e00"/>
                </a:solidFill>
                <a:latin typeface="Comic Sans MS"/>
              </a:rPr>
              <a:t>Syntetická vlákna</a:t>
            </a:r>
            <a:endParaRPr b="1" lang="cs-CZ" sz="8000" spc="-1" strike="noStrike">
              <a:solidFill>
                <a:srgbClr val="00008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2232000" y="5838480"/>
            <a:ext cx="6408000" cy="1081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2800" spc="-1" strike="noStrike">
                <a:solidFill>
                  <a:srgbClr val="2a6099"/>
                </a:solidFill>
                <a:latin typeface="Comic Sans MS"/>
              </a:rPr>
              <a:t>Ing.L.Johnová</a:t>
            </a:r>
            <a:endParaRPr b="0" lang="cs-CZ" sz="2800" spc="-1" strike="noStrike">
              <a:latin typeface="Arial"/>
            </a:endParaRPr>
          </a:p>
          <a:p>
            <a:pPr algn="ctr"/>
            <a:r>
              <a:rPr b="0" lang="cs-CZ" sz="2800" spc="-1" strike="noStrike">
                <a:solidFill>
                  <a:srgbClr val="2a6099"/>
                </a:solidFill>
                <a:latin typeface="Comic Sans MS"/>
              </a:rPr>
              <a:t>ZŠ Lom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</a:rPr>
              <a:t>@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398160" y="6168600"/>
            <a:ext cx="9271080" cy="657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cs-CZ" sz="3200" spc="-1" strike="noStrike">
                <a:solidFill>
                  <a:srgbClr val="ff0000"/>
                </a:solidFill>
                <a:latin typeface="Comic Sans MS"/>
              </a:rPr>
              <a:t>@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398160" y="1452600"/>
            <a:ext cx="9256680" cy="657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@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5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</a:rPr>
              <a:t>Syntetická vlákna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398160" y="1452600"/>
            <a:ext cx="9256680" cy="4626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vzniká jako náhražka přírodních vláken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(vlny, bavlny, hedvábí, lnu)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nebo se s nimi kombinují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surovinou pro výrobu syntetických vláken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je ropa a černouhelný dehet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podobně jako plasty jsou to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uměle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vyráběné makromolekulární látky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nejvýznamnější jsou PA a PES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940320" y="2264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</a:rPr>
              <a:t>Syntetická vlákna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398160" y="1164600"/>
            <a:ext cx="9256680" cy="6177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Výhodné vlastnosti:</a:t>
            </a:r>
            <a:endParaRPr b="0" lang="cs-CZ" sz="32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pevnost, pružnost, nemačkavost</a:t>
            </a:r>
            <a:endParaRPr b="0" lang="cs-CZ" sz="28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odolnost proti plísním a molům</a:t>
            </a:r>
            <a:endParaRPr b="0" lang="cs-CZ" sz="28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snadná zpracovatelnost, cenová dostupnost</a:t>
            </a:r>
            <a:endParaRPr b="0" lang="cs-CZ" sz="28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odolnost proti </a:t>
            </a:r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oděru a udržitelnost tvaru</a:t>
            </a:r>
            <a:endParaRPr b="0" lang="cs-CZ" sz="28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- lehce se perou a rychle schnou</a:t>
            </a:r>
            <a:endParaRPr b="0" lang="cs-CZ" sz="28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Nevýhodné vlastnosti:</a:t>
            </a:r>
            <a:endParaRPr b="0" lang="cs-CZ" sz="32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hořlavost a</a:t>
            </a:r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 biologická nerozložitelnost</a:t>
            </a:r>
            <a:endParaRPr b="0" lang="cs-CZ" sz="28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- nedostatečná odolnost vůči chemikáliím</a:t>
            </a:r>
            <a:endParaRPr b="0" lang="cs-CZ" sz="28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- schopnost nabíjet se statickou elektřinou</a:t>
            </a:r>
            <a:endParaRPr b="0" lang="cs-CZ" sz="28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- malá propustnost vzduchu a vody (nesají pot</a:t>
            </a:r>
            <a:r>
              <a:rPr b="1" lang="cs-CZ" sz="2800" spc="-1" strike="noStrike">
                <a:solidFill>
                  <a:srgbClr val="ff0000"/>
                </a:solidFill>
                <a:latin typeface="Comic Sans MS"/>
              </a:rPr>
              <a:t>!!!</a:t>
            </a:r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)</a:t>
            </a:r>
            <a:endParaRPr b="0" lang="cs-CZ" sz="2800" spc="-1" strike="noStrike">
              <a:latin typeface="Arial"/>
            </a:endParaRPr>
          </a:p>
          <a:p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- jsou nepříjemná na omak a rychle se špiní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  <a:ea typeface="Lucida Sans Unicode"/>
              </a:rPr>
              <a:t>Polyamidová vlákna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(PA)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52800" y="1440000"/>
            <a:ext cx="9525240" cy="5193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Polyamidy (PAD, PA) 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jsou to polykondenzáty vzniklé reakcí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diaminů s dikarboxylovými kyselinami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skupina polymerů, jejichž monomery jsou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spojeny amidovou vazbou  </a:t>
            </a:r>
            <a:r>
              <a:rPr b="1" lang="cs-CZ" sz="3200" spc="-1" strike="noStrike">
                <a:solidFill>
                  <a:srgbClr val="00a933"/>
                </a:solidFill>
                <a:latin typeface="Comic Sans MS"/>
              </a:rPr>
              <a:t>– CO – NH –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obchodní názvy polyamidů jsou </a:t>
            </a:r>
            <a:r>
              <a:rPr b="1" lang="cs-CZ" sz="2800" spc="-1" strike="noStrike">
                <a:solidFill>
                  <a:srgbClr val="00a933"/>
                </a:solidFill>
                <a:latin typeface="Comic Sans MS"/>
                <a:ea typeface="Lucida Sans Unicode"/>
              </a:rPr>
              <a:t>SILON</a:t>
            </a:r>
            <a:r>
              <a:rPr b="1" lang="cs-CZ" sz="28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, </a:t>
            </a:r>
            <a:r>
              <a:rPr b="1" lang="cs-CZ" sz="2800" spc="-1" strike="noStrike">
                <a:solidFill>
                  <a:srgbClr val="00a933"/>
                </a:solidFill>
                <a:latin typeface="Comic Sans MS"/>
                <a:ea typeface="Lucida Sans Unicode"/>
              </a:rPr>
              <a:t>NY-</a:t>
            </a:r>
            <a:endParaRPr b="0" lang="cs-CZ" sz="28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2800" spc="-1" strike="noStrike">
                <a:solidFill>
                  <a:srgbClr val="00a933"/>
                </a:solidFill>
                <a:latin typeface="Comic Sans MS"/>
              </a:rPr>
              <a:t>LON</a:t>
            </a:r>
            <a:r>
              <a:rPr b="1" lang="cs-CZ" sz="2800" spc="-1" strike="noStrike">
                <a:solidFill>
                  <a:srgbClr val="000000"/>
                </a:solidFill>
                <a:latin typeface="Comic Sans MS"/>
              </a:rPr>
              <a:t>, CHEMLON, DEDERON, PERLON, KAPRON</a:t>
            </a:r>
            <a:endParaRPr b="0" lang="cs-CZ" sz="28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materiály z polyamidů jsou velmi pevné ter-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moplasty, tvrdé, odolné proti opotřebení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  <a:ea typeface="Lucida Sans Unicode"/>
              </a:rPr>
              <a:t>Polyamidová vlákna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(PA)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321840" y="1452960"/>
            <a:ext cx="9525240" cy="10153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z PA se vyrábějí ozubená kola, ložiska, obroučky brýlí, obaly, folie, lesklá syntetická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pPr algn="ctr"/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Textilní vlákna (nylon a silon)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–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pevná, pružná, málo odolná proti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kyselinám a vyšším teplotám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k výrobě nemačkavých tkanin, punčoch, oděvů, dekoračních látek, záclon, koberců, lan hadic, rybářských vlasců apod.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  <a:ea typeface="Lucida Sans Unicode"/>
              </a:rPr>
              <a:t>Polyamidová vlákna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(PA)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34" name="" descr=""/>
          <p:cNvPicPr/>
          <p:nvPr/>
        </p:nvPicPr>
        <p:blipFill>
          <a:blip r:embed="rId1"/>
          <a:stretch/>
        </p:blipFill>
        <p:spPr>
          <a:xfrm>
            <a:off x="2987640" y="1292400"/>
            <a:ext cx="6067440" cy="3606840"/>
          </a:xfrm>
          <a:prstGeom prst="rect">
            <a:avLst/>
          </a:prstGeom>
          <a:ln>
            <a:noFill/>
          </a:ln>
        </p:spPr>
      </p:pic>
      <p:pic>
        <p:nvPicPr>
          <p:cNvPr id="135" name="" descr=""/>
          <p:cNvPicPr/>
          <p:nvPr/>
        </p:nvPicPr>
        <p:blipFill>
          <a:blip r:embed="rId2"/>
          <a:stretch/>
        </p:blipFill>
        <p:spPr>
          <a:xfrm>
            <a:off x="364320" y="5126400"/>
            <a:ext cx="2142720" cy="2142720"/>
          </a:xfrm>
          <a:prstGeom prst="rect">
            <a:avLst/>
          </a:prstGeom>
          <a:ln>
            <a:noFill/>
          </a:ln>
        </p:spPr>
      </p:pic>
      <p:pic>
        <p:nvPicPr>
          <p:cNvPr id="136" name="" descr=""/>
          <p:cNvPicPr/>
          <p:nvPr/>
        </p:nvPicPr>
        <p:blipFill>
          <a:blip r:embed="rId3"/>
          <a:stretch/>
        </p:blipFill>
        <p:spPr>
          <a:xfrm>
            <a:off x="2938680" y="5139720"/>
            <a:ext cx="2736000" cy="2049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  <a:ea typeface="Lucida Sans Unicode"/>
              </a:rPr>
              <a:t>Polyesterová vlákna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(PES)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398160" y="1452600"/>
            <a:ext cx="9256680" cy="576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vznikají polykondenzací tereftalové kyseliny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a ethylenglykolu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- skupina polymerů, jejichž monomery jsou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spojeny esterovou vazbou  </a:t>
            </a:r>
            <a:r>
              <a:rPr b="1" lang="cs-CZ" sz="3200" spc="-1" strike="noStrike">
                <a:solidFill>
                  <a:srgbClr val="00a933"/>
                </a:solidFill>
                <a:latin typeface="Comic Sans MS"/>
              </a:rPr>
              <a:t>– CO – O –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spřádají se s přírodními vlákny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výroba obleků, košil, dámských šatů, zá-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věsů, koberců, dekoračních látek a nití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obchodní názvy jsou </a:t>
            </a:r>
            <a:r>
              <a:rPr b="1" lang="cs-CZ" sz="28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TESIL, SLOTERA, DAC-</a:t>
            </a:r>
            <a:endParaRPr b="0" lang="cs-CZ" sz="28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    </a:t>
            </a:r>
            <a:r>
              <a:rPr b="1" lang="cs-CZ" sz="28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RON, DIOLEN, TERITAL, TERYLEN, TREVIRA</a:t>
            </a:r>
            <a:endParaRPr b="0" lang="cs-CZ" sz="2800" spc="-1" strike="noStrike">
              <a:latin typeface="Arial"/>
            </a:endParaRPr>
          </a:p>
          <a:p>
            <a:r>
              <a:rPr b="1" lang="cs-CZ" sz="3200" spc="-1" strike="noStrike">
                <a:solidFill>
                  <a:srgbClr val="000000"/>
                </a:solidFill>
                <a:latin typeface="Comic Sans MS"/>
                <a:ea typeface="Lucida Sans Unicode"/>
              </a:rPr>
              <a:t>- obrázky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  <a:ea typeface="Lucida Sans Unicode"/>
              </a:rPr>
              <a:t>Polyesterová vlákna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(PES)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40" name="" descr=""/>
          <p:cNvPicPr/>
          <p:nvPr/>
        </p:nvPicPr>
        <p:blipFill>
          <a:blip r:embed="rId1"/>
          <a:stretch/>
        </p:blipFill>
        <p:spPr>
          <a:xfrm>
            <a:off x="4523040" y="4885200"/>
            <a:ext cx="2142720" cy="2142720"/>
          </a:xfrm>
          <a:prstGeom prst="rect">
            <a:avLst/>
          </a:prstGeom>
          <a:ln>
            <a:noFill/>
          </a:ln>
        </p:spPr>
      </p:pic>
      <p:pic>
        <p:nvPicPr>
          <p:cNvPr id="141" name="" descr=""/>
          <p:cNvPicPr/>
          <p:nvPr/>
        </p:nvPicPr>
        <p:blipFill>
          <a:blip r:embed="rId2"/>
          <a:stretch/>
        </p:blipFill>
        <p:spPr>
          <a:xfrm>
            <a:off x="4632840" y="1472760"/>
            <a:ext cx="4596840" cy="2993040"/>
          </a:xfrm>
          <a:prstGeom prst="rect">
            <a:avLst/>
          </a:prstGeom>
          <a:ln>
            <a:noFill/>
          </a:ln>
        </p:spPr>
      </p:pic>
      <p:pic>
        <p:nvPicPr>
          <p:cNvPr id="142" name="" descr=""/>
          <p:cNvPicPr/>
          <p:nvPr/>
        </p:nvPicPr>
        <p:blipFill>
          <a:blip r:embed="rId3"/>
          <a:stretch/>
        </p:blipFill>
        <p:spPr>
          <a:xfrm>
            <a:off x="1182600" y="4482720"/>
            <a:ext cx="2142720" cy="214272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4"/>
          <a:stretch/>
        </p:blipFill>
        <p:spPr>
          <a:xfrm>
            <a:off x="7504920" y="4848480"/>
            <a:ext cx="1866600" cy="1866600"/>
          </a:xfrm>
          <a:prstGeom prst="rect">
            <a:avLst/>
          </a:prstGeom>
          <a:ln>
            <a:noFill/>
          </a:ln>
        </p:spPr>
      </p:pic>
      <p:pic>
        <p:nvPicPr>
          <p:cNvPr id="144" name="" descr=""/>
          <p:cNvPicPr/>
          <p:nvPr/>
        </p:nvPicPr>
        <p:blipFill>
          <a:blip r:embed="rId5"/>
          <a:stretch/>
        </p:blipFill>
        <p:spPr>
          <a:xfrm>
            <a:off x="1074960" y="1611720"/>
            <a:ext cx="2142720" cy="214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940320" y="494640"/>
            <a:ext cx="8198640" cy="79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cs-CZ" sz="4000" spc="-1" strike="noStrike">
                <a:solidFill>
                  <a:srgbClr val="0047ff"/>
                </a:solidFill>
                <a:latin typeface="Comic Sans MS"/>
                <a:ea typeface="Lucida Sans Unicode"/>
              </a:rPr>
              <a:t>Plasty</a:t>
            </a:r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 (hydrogel)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398160" y="1452600"/>
            <a:ext cx="9256680" cy="1791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Silon vynalezl český vědec</a:t>
            </a:r>
            <a:endParaRPr b="0" lang="cs-CZ" sz="3200" spc="-1" strike="noStrike">
              <a:latin typeface="Arial"/>
            </a:endParaRPr>
          </a:p>
          <a:p>
            <a:pPr algn="ctr"/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prof. Otto Wichterle (1913-1998).</a:t>
            </a:r>
            <a:endParaRPr b="0" lang="cs-CZ" sz="3200" spc="-1" strike="noStrike">
              <a:latin typeface="Arial"/>
            </a:endParaRPr>
          </a:p>
          <a:p>
            <a:pPr algn="ctr"/>
            <a:r>
              <a:rPr b="1" lang="cs-CZ" sz="3200" spc="-1" strike="noStrike">
                <a:solidFill>
                  <a:srgbClr val="000000"/>
                </a:solidFill>
                <a:latin typeface="Comic Sans MS"/>
              </a:rPr>
              <a:t>Vyrobil první měkké kontaktní čočky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47" name="" descr=""/>
          <p:cNvPicPr/>
          <p:nvPr/>
        </p:nvPicPr>
        <p:blipFill>
          <a:blip r:embed="rId1"/>
          <a:stretch/>
        </p:blipFill>
        <p:spPr>
          <a:xfrm>
            <a:off x="398160" y="3387960"/>
            <a:ext cx="6577920" cy="3683160"/>
          </a:xfrm>
          <a:prstGeom prst="rect">
            <a:avLst/>
          </a:prstGeom>
          <a:ln>
            <a:noFill/>
          </a:ln>
        </p:spPr>
      </p:pic>
      <p:pic>
        <p:nvPicPr>
          <p:cNvPr id="148" name="" descr=""/>
          <p:cNvPicPr/>
          <p:nvPr/>
        </p:nvPicPr>
        <p:blipFill>
          <a:blip r:embed="rId2"/>
          <a:stretch/>
        </p:blipFill>
        <p:spPr>
          <a:xfrm>
            <a:off x="7222680" y="4199400"/>
            <a:ext cx="2619000" cy="1742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Application>LibreOffice/6.1.1.2$Windows_X86_64 LibreOffice_project/5d19a1bfa650b796764388cd8b33a5af1f5baa1b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2010-07-10T16:20:51Z</dcterms:created>
  <dc:creator/>
  <dc:description/>
  <dc:language>cs-CZ</dc:language>
  <cp:lastModifiedBy/>
  <dcterms:modified xsi:type="dcterms:W3CDTF">2020-04-08T11:27:00Z</dcterms:modified>
  <cp:revision>122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