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54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9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316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0196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9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3754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9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316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0196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bd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E3B439F0-212A-4C4C-9859-082CB3ED9C19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 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 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F9910F5B-BF7E-41B9-9A88-B694EA88A1B0}" type="slidenum">
              <a:rPr b="0" lang="cs-CZ" sz="1400" spc="-1" strike="noStrike">
                <a:latin typeface="Times New Roman"/>
              </a:rPr>
              <a:t>1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360" y="2404800"/>
            <a:ext cx="9071640" cy="141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8000" spc="-1" strike="noStrike">
                <a:solidFill>
                  <a:srgbClr val="355e00"/>
                </a:solidFill>
                <a:latin typeface="Comic Sans MS"/>
              </a:rPr>
              <a:t>Opylení, oplození</a:t>
            </a:r>
            <a:endParaRPr b="0" lang="cs-CZ" sz="8000" spc="-1" strike="noStrike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232000" y="5838840"/>
            <a:ext cx="6408000" cy="1081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cs-CZ" sz="2800" spc="-1" strike="noStrike">
                <a:solidFill>
                  <a:srgbClr val="2a6099"/>
                </a:solidFill>
                <a:latin typeface="Comic Sans MS"/>
              </a:rPr>
              <a:t>Ing.L.Johnová</a:t>
            </a:r>
            <a:endParaRPr b="0" lang="cs-CZ" sz="2800" spc="-1" strike="noStrike">
              <a:latin typeface="Arial"/>
            </a:endParaRPr>
          </a:p>
          <a:p>
            <a:pPr algn="ctr"/>
            <a:r>
              <a:rPr b="0" lang="cs-CZ" sz="2800" spc="-1" strike="noStrike">
                <a:solidFill>
                  <a:srgbClr val="2a6099"/>
                </a:solidFill>
                <a:latin typeface="Comic Sans MS"/>
              </a:rPr>
              <a:t>ZŠ Lom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2000" y="252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Opylení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5020560" y="4070880"/>
            <a:ext cx="4181040" cy="259668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943200" y="4120560"/>
            <a:ext cx="2721960" cy="2631600"/>
          </a:xfrm>
          <a:prstGeom prst="rect">
            <a:avLst/>
          </a:prstGeom>
          <a:ln>
            <a:noFill/>
          </a:ln>
        </p:spPr>
      </p:pic>
      <p:sp>
        <p:nvSpPr>
          <p:cNvPr id="87" name="TextShape 2"/>
          <p:cNvSpPr txBox="1"/>
          <p:nvPr/>
        </p:nvSpPr>
        <p:spPr>
          <a:xfrm>
            <a:off x="253800" y="1206000"/>
            <a:ext cx="9368280" cy="257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2800" spc="-1" strike="noStrike">
                <a:latin typeface="Comic Sans MS"/>
              </a:rPr>
              <a:t>opylení</a:t>
            </a:r>
            <a:r>
              <a:rPr b="0" lang="cs-CZ" sz="2800" spc="-1" strike="noStrike">
                <a:latin typeface="Comic Sans MS"/>
              </a:rPr>
              <a:t> – přenos pylu z tyčinek na bliznu pestíku</a:t>
            </a:r>
            <a:endParaRPr b="0" lang="cs-CZ" sz="2800" spc="-1" strike="noStrike">
              <a:latin typeface="Arial"/>
            </a:endParaRPr>
          </a:p>
          <a:p>
            <a:r>
              <a:rPr b="1" lang="cs-CZ" sz="2800" spc="-1" strike="noStrike">
                <a:latin typeface="Comic Sans MS"/>
              </a:rPr>
              <a:t>způsoby opylení: 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– </a:t>
            </a:r>
            <a:r>
              <a:rPr b="0" lang="cs-CZ" sz="2800" spc="-1" strike="noStrike">
                <a:latin typeface="Comic Sans MS"/>
              </a:rPr>
              <a:t>hmyz - hmyzosnubné – smetánka, třešeň, růže, ...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- vítr – větrosnubné – trávy, obilí, bříza, líska, ...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- voda – vodosnubné – vodní rostliny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1131480" y="6788880"/>
            <a:ext cx="260424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samosprašnost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89" name="TextShape 4"/>
          <p:cNvSpPr txBox="1"/>
          <p:nvPr/>
        </p:nvSpPr>
        <p:spPr>
          <a:xfrm>
            <a:off x="5919840" y="6717240"/>
            <a:ext cx="233856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cizosprašnost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13560" y="206640"/>
            <a:ext cx="952488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3200" spc="-1" strike="noStrike">
                <a:latin typeface="Comic Sans MS"/>
              </a:rPr>
              <a:t>Oplození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266400" y="786240"/>
            <a:ext cx="9536040" cy="257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2800" spc="-1" strike="noStrike">
                <a:latin typeface="Comic Sans MS"/>
              </a:rPr>
              <a:t>oplození</a:t>
            </a:r>
            <a:r>
              <a:rPr b="0" lang="cs-CZ" sz="2800" spc="-1" strike="noStrike">
                <a:latin typeface="Comic Sans MS"/>
              </a:rPr>
              <a:t> – splynutí samčí a samičí pohlavní buňky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pylové zrno – samčí pohlavní buňky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vajíčka – samičí pohlavní buňky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z oplozených vajíček vzniká semeno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ze semeníku vzniká plod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3195000" y="3399840"/>
            <a:ext cx="3038400" cy="4051080"/>
          </a:xfrm>
          <a:prstGeom prst="rect">
            <a:avLst/>
          </a:prstGeom>
          <a:ln>
            <a:noFill/>
          </a:ln>
        </p:spPr>
      </p:pic>
      <p:sp>
        <p:nvSpPr>
          <p:cNvPr id="93" name="TextShape 3"/>
          <p:cNvSpPr txBox="1"/>
          <p:nvPr/>
        </p:nvSpPr>
        <p:spPr>
          <a:xfrm>
            <a:off x="1169280" y="3642120"/>
            <a:ext cx="188100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pylová zrna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94" name="TextShape 4"/>
          <p:cNvSpPr txBox="1"/>
          <p:nvPr/>
        </p:nvSpPr>
        <p:spPr>
          <a:xfrm>
            <a:off x="6426720" y="6138000"/>
            <a:ext cx="188100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semeník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95" name="TextShape 5"/>
          <p:cNvSpPr txBox="1"/>
          <p:nvPr/>
        </p:nvSpPr>
        <p:spPr>
          <a:xfrm>
            <a:off x="1374840" y="5861160"/>
            <a:ext cx="136224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vajíčka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96" name="TextShape 6"/>
          <p:cNvSpPr txBox="1"/>
          <p:nvPr/>
        </p:nvSpPr>
        <p:spPr>
          <a:xfrm>
            <a:off x="6463080" y="4811400"/>
            <a:ext cx="231444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pylová láčka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97" name="Freeform 7"/>
          <p:cNvSpPr/>
          <p:nvPr/>
        </p:nvSpPr>
        <p:spPr>
          <a:xfrm>
            <a:off x="2893680" y="3918600"/>
            <a:ext cx="1543680" cy="360"/>
          </a:xfrm>
          <a:custGeom>
            <a:avLst/>
            <a:gdLst/>
            <a:ahLst/>
            <a:rect l="0" t="0" r="r" b="b"/>
            <a:pathLst>
              <a:path w="4288" h="1">
                <a:moveTo>
                  <a:pt x="0" y="0"/>
                </a:moveTo>
                <a:lnTo>
                  <a:pt x="4287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98" name="Freeform 8"/>
          <p:cNvSpPr/>
          <p:nvPr/>
        </p:nvSpPr>
        <p:spPr>
          <a:xfrm>
            <a:off x="4774680" y="5124240"/>
            <a:ext cx="1688760" cy="12600"/>
          </a:xfrm>
          <a:custGeom>
            <a:avLst/>
            <a:gdLst/>
            <a:ahLst/>
            <a:rect l="0" t="0" r="r" b="b"/>
            <a:pathLst>
              <a:path w="4691" h="35">
                <a:moveTo>
                  <a:pt x="4690" y="0"/>
                </a:moveTo>
                <a:lnTo>
                  <a:pt x="0" y="34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99" name="Freeform 9"/>
          <p:cNvSpPr/>
          <p:nvPr/>
        </p:nvSpPr>
        <p:spPr>
          <a:xfrm>
            <a:off x="2616480" y="6173280"/>
            <a:ext cx="1567800" cy="360"/>
          </a:xfrm>
          <a:custGeom>
            <a:avLst/>
            <a:gdLst/>
            <a:ahLst/>
            <a:rect l="0" t="0" r="r" b="b"/>
            <a:pathLst>
              <a:path w="4355" h="1">
                <a:moveTo>
                  <a:pt x="0" y="0"/>
                </a:moveTo>
                <a:lnTo>
                  <a:pt x="4354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00" name="Freeform 10"/>
          <p:cNvSpPr/>
          <p:nvPr/>
        </p:nvSpPr>
        <p:spPr>
          <a:xfrm>
            <a:off x="5715000" y="6462720"/>
            <a:ext cx="712080" cy="12240"/>
          </a:xfrm>
          <a:custGeom>
            <a:avLst/>
            <a:gdLst/>
            <a:ahLst/>
            <a:rect l="0" t="0" r="r" b="b"/>
            <a:pathLst>
              <a:path w="1978" h="34">
                <a:moveTo>
                  <a:pt x="1977" y="0"/>
                </a:moveTo>
                <a:lnTo>
                  <a:pt x="0" y="33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241200" y="207360"/>
            <a:ext cx="9549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3200" spc="-1" strike="noStrike">
                <a:latin typeface="Comic Sans MS"/>
              </a:rPr>
              <a:t>Semeno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65680" y="858240"/>
            <a:ext cx="9464760" cy="257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800" spc="-1" strike="noStrike">
                <a:latin typeface="Comic Sans MS"/>
              </a:rPr>
              <a:t>- obsahuje základ nové rostliny (kořene, stonku, listů)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kryto osemením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obsahuje živiny pro růst mladé rostliny 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i="1" lang="cs-CZ" sz="2200" spc="-1" strike="noStrike">
                <a:latin typeface="Comic Sans MS"/>
              </a:rPr>
              <a:t>(jedna děloha nebo dvě dělohy)</a:t>
            </a:r>
            <a:endParaRPr b="0" lang="cs-CZ" sz="22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většina semen jsou ukryta v plodu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2664720" y="3544920"/>
            <a:ext cx="4702320" cy="3938400"/>
          </a:xfrm>
          <a:prstGeom prst="rect">
            <a:avLst/>
          </a:prstGeom>
          <a:ln>
            <a:noFill/>
          </a:ln>
        </p:spPr>
      </p:pic>
      <p:sp>
        <p:nvSpPr>
          <p:cNvPr id="104" name="TextShape 3"/>
          <p:cNvSpPr txBox="1"/>
          <p:nvPr/>
        </p:nvSpPr>
        <p:spPr>
          <a:xfrm>
            <a:off x="265320" y="3715200"/>
            <a:ext cx="210996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zárodek listů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5" name="TextShape 4"/>
          <p:cNvSpPr txBox="1"/>
          <p:nvPr/>
        </p:nvSpPr>
        <p:spPr>
          <a:xfrm>
            <a:off x="144720" y="4642920"/>
            <a:ext cx="244800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zárodek kořene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6" name="TextShape 5"/>
          <p:cNvSpPr txBox="1"/>
          <p:nvPr/>
        </p:nvSpPr>
        <p:spPr>
          <a:xfrm>
            <a:off x="590040" y="6126120"/>
            <a:ext cx="165132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osemení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7" name="TextShape 6"/>
          <p:cNvSpPr txBox="1"/>
          <p:nvPr/>
        </p:nvSpPr>
        <p:spPr>
          <a:xfrm>
            <a:off x="7656840" y="4353480"/>
            <a:ext cx="162720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dělohy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8" name="Freeform 7"/>
          <p:cNvSpPr/>
          <p:nvPr/>
        </p:nvSpPr>
        <p:spPr>
          <a:xfrm>
            <a:off x="2278800" y="4003200"/>
            <a:ext cx="1640160" cy="422280"/>
          </a:xfrm>
          <a:custGeom>
            <a:avLst/>
            <a:gdLst/>
            <a:ahLst/>
            <a:rect l="0" t="0" r="r" b="b"/>
            <a:pathLst>
              <a:path w="4556" h="1173">
                <a:moveTo>
                  <a:pt x="0" y="0"/>
                </a:moveTo>
                <a:lnTo>
                  <a:pt x="4555" y="1172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09" name="Freeform 8"/>
          <p:cNvSpPr/>
          <p:nvPr/>
        </p:nvSpPr>
        <p:spPr>
          <a:xfrm>
            <a:off x="2363400" y="4605840"/>
            <a:ext cx="904320" cy="181440"/>
          </a:xfrm>
          <a:custGeom>
            <a:avLst/>
            <a:gdLst/>
            <a:ahLst/>
            <a:rect l="0" t="0" r="r" b="b"/>
            <a:pathLst>
              <a:path w="2512" h="504">
                <a:moveTo>
                  <a:pt x="0" y="503"/>
                </a:moveTo>
                <a:lnTo>
                  <a:pt x="2511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10" name="Freeform 9"/>
          <p:cNvSpPr/>
          <p:nvPr/>
        </p:nvSpPr>
        <p:spPr>
          <a:xfrm>
            <a:off x="1832760" y="6414480"/>
            <a:ext cx="1398960" cy="360"/>
          </a:xfrm>
          <a:custGeom>
            <a:avLst/>
            <a:gdLst/>
            <a:ahLst/>
            <a:rect l="0" t="0" r="r" b="b"/>
            <a:pathLst>
              <a:path w="3886" h="1">
                <a:moveTo>
                  <a:pt x="0" y="0"/>
                </a:moveTo>
                <a:lnTo>
                  <a:pt x="3885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11" name="Freeform 10"/>
          <p:cNvSpPr/>
          <p:nvPr/>
        </p:nvSpPr>
        <p:spPr>
          <a:xfrm>
            <a:off x="6100920" y="4654080"/>
            <a:ext cx="1556280" cy="24480"/>
          </a:xfrm>
          <a:custGeom>
            <a:avLst/>
            <a:gdLst/>
            <a:ahLst/>
            <a:rect l="0" t="0" r="r" b="b"/>
            <a:pathLst>
              <a:path w="4323" h="68">
                <a:moveTo>
                  <a:pt x="4322" y="0"/>
                </a:moveTo>
                <a:lnTo>
                  <a:pt x="0" y="67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241200" y="387360"/>
            <a:ext cx="9549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3200" spc="-1" strike="noStrike">
                <a:latin typeface="Comic Sans MS"/>
              </a:rPr>
              <a:t>Rozšiřování semen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73680" y="1206000"/>
            <a:ext cx="9464760" cy="505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2800" spc="-1" strike="noStrike">
                <a:latin typeface="Comic Sans MS"/>
              </a:rPr>
              <a:t>1. Prostřednictvím živočichů nebo člověka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člověk je vysévá cíleně (obilí, vojtěška, mrkev, …)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potrava živočichů – ptáci – semena projdou trávicím ústrojím nepoškozena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uchytnou se na srsti zvířete nebo na oblečení – uzpůsobeny pomocí háčků (lopuch)</a:t>
            </a:r>
            <a:endParaRPr b="0" lang="cs-CZ" sz="2800" spc="-1" strike="noStrike">
              <a:latin typeface="Arial"/>
            </a:endParaRPr>
          </a:p>
          <a:p>
            <a:r>
              <a:rPr b="1" lang="cs-CZ" sz="2800" spc="-1" strike="noStrike">
                <a:latin typeface="Comic Sans MS"/>
              </a:rPr>
              <a:t>2. Větrem</a:t>
            </a:r>
            <a:r>
              <a:rPr b="0" lang="cs-CZ" sz="2800" spc="-1" strike="noStrike">
                <a:latin typeface="Comic Sans MS"/>
              </a:rPr>
              <a:t> – plody mají chmýří (smetánka), nebo jsou okřídlená (jilm, javor, bříza, …)</a:t>
            </a:r>
            <a:endParaRPr b="0" lang="cs-CZ" sz="2800" spc="-1" strike="noStrike">
              <a:latin typeface="Arial"/>
            </a:endParaRPr>
          </a:p>
          <a:p>
            <a:r>
              <a:rPr b="1" lang="cs-CZ" sz="2800" spc="-1" strike="noStrike">
                <a:latin typeface="Comic Sans MS"/>
              </a:rPr>
              <a:t>3. Vodou</a:t>
            </a:r>
            <a:r>
              <a:rPr b="0" lang="cs-CZ" sz="2800" spc="-1" strike="noStrike">
                <a:latin typeface="Comic Sans MS"/>
              </a:rPr>
              <a:t> – semena vodních rostlin nebo rostlin rostoucích u vody (leknín, blatouch, ...) 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8" dur="indefinite" restart="never" nodeType="tmRoot">
          <p:childTnLst>
            <p:seq>
              <p:cTn id="179" dur="indefinite" nodeType="mainSeq">
                <p:childTnLst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9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241200" y="387360"/>
            <a:ext cx="9549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3200" spc="-1" strike="noStrike">
                <a:latin typeface="Comic Sans MS"/>
              </a:rPr>
              <a:t>Podmínky klíčení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253800" y="1001880"/>
            <a:ext cx="9513000" cy="307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800" spc="-1" strike="noStrike">
                <a:latin typeface="Comic Sans MS"/>
              </a:rPr>
              <a:t>- za vhodných podmínek semeno klíčí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- dostatek vody (semeno bobtná)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- teplo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- vzduch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semena klíčí i ve tmě (pod zemí!)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ze semena vyklíčí semenáček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253800" y="4457880"/>
            <a:ext cx="2628000" cy="2546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6195600" y="2103840"/>
            <a:ext cx="3763440" cy="490140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3014640" y="4478040"/>
            <a:ext cx="3110400" cy="250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0" dur="indefinite" restart="never" nodeType="tmRoot">
          <p:childTnLst>
            <p:seq>
              <p:cTn id="21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41200" y="387360"/>
            <a:ext cx="9549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3200" spc="-1" strike="noStrike">
                <a:latin typeface="Comic Sans MS"/>
              </a:rPr>
              <a:t>Délka života rostlin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13560" y="1230120"/>
            <a:ext cx="9585360" cy="456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800" spc="-1" strike="noStrike">
                <a:latin typeface="Comic Sans MS"/>
              </a:rPr>
              <a:t>- </a:t>
            </a:r>
            <a:r>
              <a:rPr b="1" lang="cs-CZ" sz="2800" spc="-1" strike="noStrike">
                <a:latin typeface="Comic Sans MS"/>
              </a:rPr>
              <a:t>jednoleté</a:t>
            </a:r>
            <a:r>
              <a:rPr b="0" lang="cs-CZ" sz="2800" spc="-1" strike="noStrike">
                <a:latin typeface="Comic Sans MS"/>
              </a:rPr>
              <a:t> – v jednom roce vyklíčí, vyrostou, vykvetou, vytvoří plody se semeny (hrách, slaměnka, ...)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</a:t>
            </a:r>
            <a:r>
              <a:rPr b="1" lang="cs-CZ" sz="2800" spc="-1" strike="noStrike">
                <a:latin typeface="Comic Sans MS"/>
              </a:rPr>
              <a:t>dvouleté</a:t>
            </a:r>
            <a:r>
              <a:rPr b="0" lang="cs-CZ" sz="2800" spc="-1" strike="noStrike">
                <a:latin typeface="Comic Sans MS"/>
              </a:rPr>
              <a:t> (mrkev, divizna, náprstník, ...)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– </a:t>
            </a:r>
            <a:r>
              <a:rPr b="0" lang="cs-CZ" sz="2800" spc="-1" strike="noStrike">
                <a:latin typeface="Comic Sans MS"/>
              </a:rPr>
              <a:t>první rok – vyklíčí, vytvoří kořen, stonek, list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	</a:t>
            </a:r>
            <a:r>
              <a:rPr b="0" lang="cs-CZ" sz="2800" spc="-1" strike="noStrike">
                <a:latin typeface="Comic Sans MS"/>
              </a:rPr>
              <a:t>- druhý rok – vykvetou, vytvoří plod se semeny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</a:t>
            </a:r>
            <a:r>
              <a:rPr b="1" lang="cs-CZ" sz="2800" spc="-1" strike="noStrike">
                <a:latin typeface="Comic Sans MS"/>
              </a:rPr>
              <a:t>víceleté</a:t>
            </a:r>
            <a:r>
              <a:rPr b="0" lang="cs-CZ" sz="2800" spc="-1" strike="noStrike">
                <a:latin typeface="Comic Sans MS"/>
              </a:rPr>
              <a:t> - žijí déle než rok, vykvetou a odplodí pouze jednou (netřesk)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</a:t>
            </a:r>
            <a:r>
              <a:rPr b="1" lang="cs-CZ" sz="2800" spc="-1" strike="noStrike">
                <a:latin typeface="Comic Sans MS"/>
              </a:rPr>
              <a:t>vytrvalé</a:t>
            </a:r>
            <a:r>
              <a:rPr b="0" lang="cs-CZ" sz="2800" spc="-1" strike="noStrike">
                <a:latin typeface="Comic Sans MS"/>
              </a:rPr>
              <a:t> – žijí velice dlouho, od určitého roku začínají plodit každým rokem (jabloň, borovice, ...)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2" dur="indefinite" restart="never" nodeType="tmRoot">
          <p:childTnLst>
            <p:seq>
              <p:cTn id="21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241200" y="135360"/>
            <a:ext cx="9549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3200" spc="-1" strike="noStrike">
                <a:latin typeface="Comic Sans MS"/>
              </a:rPr>
              <a:t>Dvouděložné a jednoděložné rostliny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2399400" y="792720"/>
            <a:ext cx="5285160" cy="6610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4" dur="indefinite" restart="never" nodeType="tmRoot">
          <p:childTnLst>
            <p:seq>
              <p:cTn id="21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Application>LibreOffice/6.1.1.2$Windows_X86_64 LibreOffice_project/5d19a1bfa650b796764388cd8b33a5af1f5baa1b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2010-07-10T16:20:51Z</dcterms:created>
  <dc:creator/>
  <dc:description/>
  <dc:language>cs-CZ</dc:language>
  <cp:lastModifiedBy/>
  <dcterms:modified xsi:type="dcterms:W3CDTF">2020-04-08T12:04:25Z</dcterms:modified>
  <cp:revision>142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