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bd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&lt;date/time&gt;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1A76C98A-4699-44E3-B1A8-C164C0ECFBCB}" type="slidenum">
              <a:rPr b="0" lang="cs-CZ" sz="1400" spc="-1" strike="noStrike">
                <a:latin typeface="Times New Roman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&lt;date/time&gt;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B80F97F-649C-4998-B018-8A10125D6BC0}" type="slidenum">
              <a:rPr b="0" lang="cs-CZ" sz="1400" spc="-1" strike="noStrike">
                <a:latin typeface="Times New Roman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3600" spc="-1" strike="noStrike">
                <a:latin typeface="Arial"/>
              </a:rPr>
              <a:t>Click to edit the title text format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Click to edit the outline text format</a:t>
            </a:r>
            <a:endParaRPr b="0" lang="cs-CZ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latin typeface="Arial"/>
              </a:rPr>
              <a:t>Second Outline Level</a:t>
            </a:r>
            <a:endParaRPr b="0" lang="cs-CZ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Third Outline Level</a:t>
            </a:r>
            <a:endParaRPr b="0" lang="cs-CZ" sz="26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latin typeface="Arial"/>
              </a:rPr>
              <a:t>Fourth Outline Level</a:t>
            </a:r>
            <a:endParaRPr b="0" lang="cs-CZ" sz="26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Fifth Outline Level</a:t>
            </a:r>
            <a:endParaRPr b="0" lang="cs-CZ" sz="26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Sixth Outline Level</a:t>
            </a:r>
            <a:endParaRPr b="0" lang="cs-CZ" sz="26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Seventh Outline Level</a:t>
            </a:r>
            <a:endParaRPr b="0" lang="cs-CZ" sz="26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&lt;date/time&gt;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83EEBA6-2FF0-42AC-96D2-610307F0A015}" type="slidenum">
              <a:rPr b="0" lang="cs-CZ" sz="1400" spc="-1" strike="noStrike">
                <a:latin typeface="Times New Roman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cs-CZ" sz="5279" spc="-1" strike="noStrike">
                <a:solidFill>
                  <a:srgbClr val="000080"/>
                </a:solidFill>
                <a:latin typeface="Arial"/>
              </a:rPr>
              <a:t>Click to edit the title text format</a:t>
            </a:r>
            <a:endParaRPr b="1" lang="cs-CZ" sz="5279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Aft>
                <a:spcPts val="1417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Click to edit the outline text format</a:t>
            </a:r>
            <a:endParaRPr b="0" lang="cs-CZ" sz="2400" spc="-1" strike="noStrike">
              <a:latin typeface="Arial"/>
            </a:endParaRPr>
          </a:p>
          <a:p>
            <a:pPr lvl="1" marL="864000">
              <a:spcAft>
                <a:spcPts val="1134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>
              <a:spcAft>
                <a:spcPts val="850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>
              <a:spcAft>
                <a:spcPts val="567"/>
              </a:spcAft>
              <a:buClr>
                <a:srgbClr val="8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&lt;date/time&gt;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AFCF45D5-365A-4E48-84E4-E30D9C6FFE64}" type="slidenum">
              <a:rPr b="0" lang="cs-CZ" sz="1400" spc="-1" strike="noStrike">
                <a:latin typeface="Times New Roman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3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3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3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3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3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25800" y="1805040"/>
            <a:ext cx="9452520" cy="2832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cs-CZ" sz="8000" spc="-1" strike="noStrike">
                <a:solidFill>
                  <a:srgbClr val="355e00"/>
                </a:solidFill>
                <a:latin typeface="Comic Sans MS"/>
              </a:rPr>
              <a:t>Třída: Obojživelníci</a:t>
            </a:r>
            <a:endParaRPr b="1" lang="cs-CZ" sz="800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1976760" y="5636520"/>
            <a:ext cx="6483600" cy="1576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3465a4"/>
                </a:solidFill>
                <a:latin typeface="Comic Sans MS"/>
                <a:ea typeface="Lucida Sans Unicode"/>
              </a:rPr>
              <a:t>Ing.L.Johnová</a:t>
            </a:r>
            <a:endParaRPr b="0" lang="cs-CZ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3465a4"/>
                </a:solidFill>
                <a:latin typeface="Comic Sans MS"/>
                <a:ea typeface="Lucida Sans Unicode"/>
              </a:rPr>
              <a:t>ZŠ Lom</a:t>
            </a:r>
            <a:endParaRPr b="0" lang="cs-CZ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3465a4"/>
                </a:solidFill>
                <a:latin typeface="Comic Sans MS"/>
                <a:ea typeface="Lucida Sans Unicode"/>
              </a:rPr>
              <a:t>přírodopis pro 7.ročník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1821960" y="287640"/>
            <a:ext cx="6943680" cy="699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397800" y="540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Zástupci - bezocasí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6208200" y="1337040"/>
            <a:ext cx="3677400" cy="2715480"/>
          </a:xfrm>
          <a:prstGeom prst="rect">
            <a:avLst/>
          </a:prstGeom>
          <a:ln>
            <a:noFill/>
          </a:ln>
        </p:spPr>
      </p:pic>
      <p:sp>
        <p:nvSpPr>
          <p:cNvPr id="186" name="TextShape 2"/>
          <p:cNvSpPr txBox="1"/>
          <p:nvPr/>
        </p:nvSpPr>
        <p:spPr>
          <a:xfrm>
            <a:off x="302040" y="1365120"/>
            <a:ext cx="5984280" cy="555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2800" spc="-1" strike="noStrike">
                <a:latin typeface="Comic Sans MS"/>
              </a:rPr>
              <a:t>Ropucha obecná</a:t>
            </a:r>
            <a:r>
              <a:rPr b="0" lang="cs-CZ" sz="2800" spc="-1" strike="noStrike">
                <a:latin typeface="Comic Sans MS"/>
              </a:rPr>
              <a:t> 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– </a:t>
            </a:r>
            <a:r>
              <a:rPr b="0" lang="cs-CZ" sz="2800" spc="-1" strike="noStrike">
                <a:latin typeface="Comic Sans MS"/>
              </a:rPr>
              <a:t>zavalité tělo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</a:t>
            </a:r>
            <a:r>
              <a:rPr b="1" lang="cs-CZ" sz="2800" spc="-1" strike="noStrike">
                <a:latin typeface="Comic Sans MS"/>
              </a:rPr>
              <a:t>pokožka</a:t>
            </a:r>
            <a:r>
              <a:rPr b="0" lang="cs-CZ" sz="2800" spc="-1" strike="noStrike">
                <a:latin typeface="Comic Sans MS"/>
              </a:rPr>
              <a:t> je bradavičnatá, žláznatá, vylučuje jedovatý sliz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samice je větší než samec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ve dne se schovává na temných místech, v noci za potravou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</a:t>
            </a:r>
            <a:r>
              <a:rPr b="1" lang="cs-CZ" sz="2800" spc="-1" strike="noStrike">
                <a:latin typeface="Comic Sans MS"/>
              </a:rPr>
              <a:t>potrava</a:t>
            </a:r>
            <a:r>
              <a:rPr b="0" lang="cs-CZ" sz="2800" spc="-1" strike="noStrike">
                <a:latin typeface="Comic Sans MS"/>
              </a:rPr>
              <a:t> – slimáci, hmyz, larvy, …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vodu potřebuje pouze v době kladení vajíček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6244200" y="4521600"/>
            <a:ext cx="3701520" cy="288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2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7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192960" y="409680"/>
            <a:ext cx="5124960" cy="417816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4822920" y="3143520"/>
            <a:ext cx="5072040" cy="424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97800" y="180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Zástupci - bezocasí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5825880" y="1338120"/>
            <a:ext cx="3724560" cy="2615040"/>
          </a:xfrm>
          <a:prstGeom prst="rect">
            <a:avLst/>
          </a:prstGeom>
          <a:ln>
            <a:noFill/>
          </a:ln>
        </p:spPr>
      </p:pic>
      <p:sp>
        <p:nvSpPr>
          <p:cNvPr id="192" name="TextShape 2"/>
          <p:cNvSpPr txBox="1"/>
          <p:nvPr/>
        </p:nvSpPr>
        <p:spPr>
          <a:xfrm>
            <a:off x="362160" y="955080"/>
            <a:ext cx="5574960" cy="356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2800" spc="-1" strike="noStrike">
                <a:latin typeface="Comic Sans MS"/>
              </a:rPr>
              <a:t>Skokan hnědý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 samec – slyšitelné skřehotání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mimo dobu rozmnožování dost daleko od vody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na zimu – do bahna (strnulost)</a:t>
            </a:r>
            <a:endParaRPr b="0" lang="cs-CZ" sz="2800" spc="-1" strike="noStrike">
              <a:latin typeface="Arial"/>
            </a:endParaRPr>
          </a:p>
          <a:p>
            <a:r>
              <a:rPr b="0" lang="cs-CZ" sz="2800" spc="-1" strike="noStrike">
                <a:latin typeface="Comic Sans MS"/>
              </a:rPr>
              <a:t>- další skokani – zelený, krátkonohý, volský, ...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777600" y="4524480"/>
            <a:ext cx="4143600" cy="284148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5824080" y="4117680"/>
            <a:ext cx="3764160" cy="305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4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9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4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9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192960" y="225360"/>
            <a:ext cx="5126400" cy="374580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4822920" y="3143520"/>
            <a:ext cx="5072040" cy="424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97800" y="180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Zástupci - bezocasí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397440" y="834120"/>
            <a:ext cx="7451280" cy="292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Rosnička zelená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naše nejmenší žába, chráněná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přísavné polštářky, hladká pokožka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reaguje na světlo (mění barvu)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hlas</a:t>
            </a:r>
            <a:r>
              <a:rPr b="0" lang="cs-CZ" sz="3200" spc="-1" strike="noStrike">
                <a:latin typeface="Comic Sans MS"/>
              </a:rPr>
              <a:t> – silný, daleko slyšitelný 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5172120" y="3911040"/>
            <a:ext cx="4775040" cy="350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0" dur="indefinite" restart="never" nodeType="tmRoot">
          <p:childTnLst>
            <p:seq>
              <p:cTn id="281" dur="indefinite" nodeType="mainSeq">
                <p:childTnLst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1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6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1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97800" y="24084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Zástupci - bezocasí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241920" y="1075320"/>
            <a:ext cx="6377760" cy="292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Kuňka obecná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malé žabky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na břiše žluté (oranžové) skvrny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kuňkají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5508360" y="1075320"/>
            <a:ext cx="4064040" cy="3195360"/>
          </a:xfrm>
          <a:prstGeom prst="rect">
            <a:avLst/>
          </a:prstGeom>
          <a:ln>
            <a:noFill/>
          </a:ln>
        </p:spPr>
      </p:pic>
      <p:sp>
        <p:nvSpPr>
          <p:cNvPr id="203" name="TextShape 3"/>
          <p:cNvSpPr txBox="1"/>
          <p:nvPr/>
        </p:nvSpPr>
        <p:spPr>
          <a:xfrm>
            <a:off x="410400" y="4353120"/>
            <a:ext cx="4485600" cy="179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Pralesničky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na povrchu vylučují jedovaté látky 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4896000" y="4607280"/>
            <a:ext cx="4775400" cy="271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7" dur="indefinite" restart="never" nodeType="tmRoot">
          <p:childTnLst>
            <p:seq>
              <p:cTn id="308" dur="indefinite" nodeType="mainSeq">
                <p:childTnLst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3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8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3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8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97800" y="252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Ocasatí obojživelníci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385920" y="1266840"/>
            <a:ext cx="9308160" cy="432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cs-CZ" sz="3200" spc="-1" strike="noStrike">
                <a:latin typeface="Comic Sans MS"/>
              </a:rPr>
              <a:t>- protáhlé tělo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končetiny kráčivé (všechny stejné)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ocas</a:t>
            </a:r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  <a:p>
            <a:r>
              <a:rPr b="1" lang="cs-CZ" sz="3200" spc="-1" strike="noStrike">
                <a:latin typeface="Comic Sans MS"/>
              </a:rPr>
              <a:t>Vývoj pulce čolka: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z vajíčka se líhne pulec – stejný jakou žáby 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přední končetiny, zadní končetiny, vyvíjejí se plíce, zakrňují žábry, ocas zůstává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4" dur="indefinite" restart="never" nodeType="tmRoot">
          <p:childTnLst>
            <p:seq>
              <p:cTn id="345" dur="indefinite" nodeType="mainSeq">
                <p:childTnLst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0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5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5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0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5" dur="5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97800" y="252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Ocasatí obojživelníci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385920" y="1014840"/>
            <a:ext cx="9488160" cy="576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Čolek 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– </a:t>
            </a:r>
            <a:r>
              <a:rPr b="0" lang="cs-CZ" sz="3200" spc="-1" strike="noStrike">
                <a:latin typeface="Comic Sans MS"/>
              </a:rPr>
              <a:t>žije v rybnících – po celou dobu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sameček má pestré zbarvení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dlouhý zploštělý ocas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na hřbetě a ocasu má hřeben </a:t>
            </a:r>
            <a:r>
              <a:rPr b="0" lang="cs-CZ" sz="2600" spc="-1" strike="noStrike">
                <a:latin typeface="Comic Sans MS"/>
              </a:rPr>
              <a:t>(po spáření ho ztrácí)</a:t>
            </a:r>
            <a:endParaRPr b="0" lang="cs-CZ" sz="26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živí se hmyzem a drobnými živočichy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v létě – vylézá z vody na vlhká místa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na zimu – do země – spí zimním spánkem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čolek – obecný, horský, velký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všechny druhy jsou </a:t>
            </a:r>
            <a:r>
              <a:rPr b="1" lang="cs-CZ" sz="3200" spc="-1" strike="noStrike">
                <a:latin typeface="Comic Sans MS"/>
              </a:rPr>
              <a:t>chráněné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6" dur="indefinite" restart="never" nodeType="tmRoot">
          <p:childTnLst>
            <p:seq>
              <p:cTn id="377" dur="indefinite" nodeType="mainSeq">
                <p:childTnLst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2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7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2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7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2" dur="5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7" dur="5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2" dur="500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7" dur="500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2" dur="500"/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7" dur="500"/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97800" y="144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Ocasatí obojživelníci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79560" y="1056960"/>
            <a:ext cx="2573640" cy="59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2800" spc="-1" strike="noStrike">
                <a:latin typeface="Comic Sans MS"/>
              </a:rPr>
              <a:t>Čolek obecný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230040" y="942120"/>
            <a:ext cx="4268520" cy="277524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2"/>
          <a:stretch/>
        </p:blipFill>
        <p:spPr>
          <a:xfrm>
            <a:off x="234720" y="3897720"/>
            <a:ext cx="4469400" cy="354960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3"/>
          <a:stretch/>
        </p:blipFill>
        <p:spPr>
          <a:xfrm>
            <a:off x="4916520" y="2683440"/>
            <a:ext cx="5092200" cy="2893320"/>
          </a:xfrm>
          <a:prstGeom prst="rect">
            <a:avLst/>
          </a:prstGeom>
          <a:ln>
            <a:noFill/>
          </a:ln>
        </p:spPr>
      </p:pic>
      <p:sp>
        <p:nvSpPr>
          <p:cNvPr id="214" name="TextShape 3"/>
          <p:cNvSpPr txBox="1"/>
          <p:nvPr/>
        </p:nvSpPr>
        <p:spPr>
          <a:xfrm>
            <a:off x="6724800" y="2020680"/>
            <a:ext cx="2573640" cy="59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2800" spc="-1" strike="noStrike">
                <a:latin typeface="Comic Sans MS"/>
              </a:rPr>
              <a:t>Čolek velký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215" name="TextShape 4"/>
          <p:cNvSpPr txBox="1"/>
          <p:nvPr/>
        </p:nvSpPr>
        <p:spPr>
          <a:xfrm>
            <a:off x="4858200" y="6537960"/>
            <a:ext cx="2573640" cy="59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2800" spc="-1" strike="noStrike">
                <a:latin typeface="Comic Sans MS"/>
              </a:rPr>
              <a:t>Čolek horský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72000" y="540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Třída: Obojživelníci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10760" y="1518120"/>
            <a:ext cx="9366480" cy="349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bezocasí</a:t>
            </a:r>
            <a:r>
              <a:rPr b="0" lang="cs-CZ" sz="3200" spc="-1" strike="noStrike">
                <a:latin typeface="Comic Sans MS"/>
              </a:rPr>
              <a:t> – žáby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ocasatí</a:t>
            </a:r>
            <a:r>
              <a:rPr b="0" lang="cs-CZ" sz="3200" spc="-1" strike="noStrike">
                <a:latin typeface="Comic Sans MS"/>
              </a:rPr>
              <a:t> - mloci, čolci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život je vázán na vodní prostředí (vývoj pulce)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pokožka</a:t>
            </a:r>
            <a:r>
              <a:rPr b="0" lang="cs-CZ" sz="3200" spc="-1" strike="noStrike">
                <a:latin typeface="Comic Sans MS"/>
              </a:rPr>
              <a:t> – žláznatá, stále vlhká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teplota těla proměnlivá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čtyřnozí živočichové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397800" y="216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Ocasatí obojživelníci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385920" y="3138840"/>
            <a:ext cx="9456480" cy="40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Mlok skvrnitý</a:t>
            </a:r>
            <a:r>
              <a:rPr b="0" lang="cs-CZ" sz="3200" spc="-1" strike="noStrike">
                <a:latin typeface="Comic Sans MS"/>
              </a:rPr>
              <a:t> (chráněný)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větší než čolek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žije ve vlhkých lesích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černý se žlutými skvrnami – jedové žlázy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za potravou – v noci – hmyz, žížaly, slimáci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samice klade do vody vyvinuté pulce (končetiny, žábry) = </a:t>
            </a:r>
            <a:r>
              <a:rPr b="1" lang="cs-CZ" sz="3200" spc="-1" strike="noStrike">
                <a:latin typeface="Comic Sans MS"/>
              </a:rPr>
              <a:t>živorodý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5353200" y="1014120"/>
            <a:ext cx="4695480" cy="374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8" dur="indefinite" restart="never" nodeType="tmRoot">
          <p:childTnLst>
            <p:seq>
              <p:cTn id="429" dur="indefinite" nodeType="mainSeq">
                <p:childTnLst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4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9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4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9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4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9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97800" y="216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Ocasatí obojživelníci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3430800" y="1585440"/>
            <a:ext cx="1885320" cy="71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cs-CZ" sz="2800" spc="-1" strike="noStrike">
                <a:latin typeface="Comic Sans MS"/>
              </a:rPr>
              <a:t>Velemlok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5353200" y="1014120"/>
            <a:ext cx="4695480" cy="3748680"/>
          </a:xfrm>
          <a:prstGeom prst="rect">
            <a:avLst/>
          </a:prstGeom>
          <a:ln>
            <a:noFill/>
          </a:ln>
        </p:spPr>
      </p:pic>
      <p:sp>
        <p:nvSpPr>
          <p:cNvPr id="222" name="TextShape 3"/>
          <p:cNvSpPr txBox="1"/>
          <p:nvPr/>
        </p:nvSpPr>
        <p:spPr>
          <a:xfrm>
            <a:off x="5934960" y="6645600"/>
            <a:ext cx="3057840" cy="71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cs-CZ" sz="2800" spc="-1" strike="noStrike">
                <a:latin typeface="Comic Sans MS"/>
              </a:rPr>
              <a:t>Axolotl mexický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234720" y="3326400"/>
            <a:ext cx="5700240" cy="403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2000" y="252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Bezocasí obojživelníci - žáby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66760" y="942120"/>
            <a:ext cx="936648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tělo</a:t>
            </a:r>
            <a:r>
              <a:rPr b="0" lang="cs-CZ" sz="3200" spc="-1" strike="noStrike">
                <a:latin typeface="Comic Sans MS"/>
              </a:rPr>
              <a:t> – hlava, zavalitý krátký trup, bez ocasu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končetiny</a:t>
            </a:r>
            <a:r>
              <a:rPr b="0" lang="cs-CZ" sz="3200" spc="-1" strike="noStrike">
                <a:latin typeface="Comic Sans MS"/>
              </a:rPr>
              <a:t> – přední – 4 prsty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zadní – 5 prstů s plovacími blánami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oči</a:t>
            </a:r>
            <a:r>
              <a:rPr b="0" lang="cs-CZ" sz="3200" spc="-1" strike="noStrike">
                <a:latin typeface="Comic Sans MS"/>
              </a:rPr>
              <a:t> – 3 víčka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v ústní dutině</a:t>
            </a:r>
            <a:r>
              <a:rPr b="0" lang="cs-CZ" sz="3200" spc="-1" strike="noStrike">
                <a:latin typeface="Comic Sans MS"/>
              </a:rPr>
              <a:t> – jazyk, zuby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kostra</a:t>
            </a:r>
            <a:r>
              <a:rPr b="0" lang="cs-CZ" sz="3200" spc="-1" strike="noStrike">
                <a:latin typeface="Comic Sans MS"/>
              </a:rPr>
              <a:t> – lebka s páteří spojena pohyblivě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páteř</a:t>
            </a:r>
            <a:r>
              <a:rPr b="0" lang="cs-CZ" sz="3200" spc="-1" strike="noStrike">
                <a:latin typeface="Comic Sans MS"/>
              </a:rPr>
              <a:t> – obratle – krční, hrudní, bederní, křížové, ocasní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lopatky</a:t>
            </a:r>
            <a:r>
              <a:rPr b="0" lang="cs-CZ" sz="3200" spc="-1" strike="noStrike">
                <a:latin typeface="Comic Sans MS"/>
              </a:rPr>
              <a:t> – přední končetiny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pánev</a:t>
            </a:r>
            <a:r>
              <a:rPr b="0" lang="cs-CZ" sz="3200" spc="-1" strike="noStrike">
                <a:latin typeface="Comic Sans MS"/>
              </a:rPr>
              <a:t> – zadní končetiny</a:t>
            </a:r>
            <a:endParaRPr b="0" lang="cs-CZ" sz="3200" spc="-1" strike="noStrike">
              <a:latin typeface="Arial"/>
            </a:endParaRPr>
          </a:p>
          <a:p>
            <a:r>
              <a:rPr b="1" lang="cs-CZ" sz="3200" spc="-1" strike="noStrike">
                <a:latin typeface="Comic Sans MS"/>
              </a:rPr>
              <a:t>- nemají žebra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72000" y="144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Kostra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2401920" y="844920"/>
            <a:ext cx="5785560" cy="646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397800" y="108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Soustavy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289800" y="582840"/>
            <a:ext cx="9308160" cy="685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Trávicí soustava: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ústní otvor, ústní dutina, hltan, jícen, žaludek, střevo, </a:t>
            </a:r>
            <a:r>
              <a:rPr b="1" lang="cs-CZ" sz="3200" spc="-1" strike="noStrike">
                <a:latin typeface="Comic Sans MS"/>
              </a:rPr>
              <a:t>kloaka</a:t>
            </a:r>
            <a:r>
              <a:rPr b="0" lang="cs-CZ" sz="3200" spc="-1" strike="noStrike">
                <a:latin typeface="Comic Sans MS"/>
              </a:rPr>
              <a:t> – společný vývod soustavy trávicí, vylučovací, rozmnožovací</a:t>
            </a:r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  <a:p>
            <a:r>
              <a:rPr b="1" lang="cs-CZ" sz="3200" spc="-1" strike="noStrike">
                <a:latin typeface="Comic Sans MS"/>
              </a:rPr>
              <a:t>Dýchací soustava: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nozdry, hrtan, průdušnice, průdušky, plíce (nedokonalé)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dýchají také pokožkou (stále vlhká)</a:t>
            </a:r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  <a:p>
            <a:r>
              <a:rPr b="1" lang="cs-CZ" sz="3200" spc="-1" strike="noStrike">
                <a:latin typeface="Comic Sans MS"/>
              </a:rPr>
              <a:t>Vylučovací soustava: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párové ledviny, močovod, močový měchýř, močová trubice, kloaka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97800" y="216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Soustavy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5832360" y="2095560"/>
            <a:ext cx="4161600" cy="5319360"/>
          </a:xfrm>
          <a:prstGeom prst="rect">
            <a:avLst/>
          </a:prstGeom>
          <a:ln>
            <a:noFill/>
          </a:ln>
        </p:spPr>
      </p:pic>
      <p:sp>
        <p:nvSpPr>
          <p:cNvPr id="177" name="TextShape 2"/>
          <p:cNvSpPr txBox="1"/>
          <p:nvPr/>
        </p:nvSpPr>
        <p:spPr>
          <a:xfrm>
            <a:off x="439560" y="1014120"/>
            <a:ext cx="5715000" cy="356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Cévní soustava: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srdce – 2 síně, 1 komora (je v ní smíšená krev)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krevní oběhy – malý plicní, velký tělní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97800" y="540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Soustavy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709920" y="1374840"/>
            <a:ext cx="8011800" cy="519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cs-CZ" sz="3200" spc="-1" strike="noStrike">
                <a:latin typeface="Comic Sans MS"/>
              </a:rPr>
              <a:t>Nervová soustava: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mozek, mícha, nervy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smysly: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zrak</a:t>
            </a:r>
            <a:r>
              <a:rPr b="0" lang="cs-CZ" sz="3200" spc="-1" strike="noStrike">
                <a:latin typeface="Comic Sans MS"/>
              </a:rPr>
              <a:t> – oko – vnímá pouze 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pohyblivé předměty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sluch</a:t>
            </a:r>
            <a:r>
              <a:rPr b="0" lang="cs-CZ" sz="3200" spc="-1" strike="noStrike">
                <a:latin typeface="Comic Sans MS"/>
              </a:rPr>
              <a:t> – ucho vnitřní a střední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čich</a:t>
            </a:r>
            <a:r>
              <a:rPr b="0" lang="cs-CZ" sz="3200" spc="-1" strike="noStrike">
                <a:latin typeface="Comic Sans MS"/>
              </a:rPr>
              <a:t> – párové váčky v ústní dutině</a:t>
            </a:r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5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2221200" y="315000"/>
            <a:ext cx="6017760" cy="713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97800" y="216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cs-CZ" sz="4000" spc="-1" strike="noStrike">
                <a:latin typeface="Comic Sans MS"/>
              </a:rPr>
              <a:t>Rozmnožování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920" y="942840"/>
            <a:ext cx="9308160" cy="602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cs-CZ" sz="3200" spc="-1" strike="noStrike">
                <a:latin typeface="Comic Sans MS"/>
              </a:rPr>
              <a:t>- oddělené pohlaví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vnější oplození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samice klade vajíčka do vody, samec je oplodňuje spermatem</a:t>
            </a:r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  <a:p>
            <a:r>
              <a:rPr b="1" lang="cs-CZ" sz="3200" spc="-1" strike="noStrike">
                <a:latin typeface="Comic Sans MS"/>
              </a:rPr>
              <a:t>Vývoj pulce žáby: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z vajíčka se líhne pulec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pulec – dýchá vnějšími žábrami, má ocas, bez končetin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zadní končetiny – přední končetiny – vyvíjejí se plíce a žábry s ocáskem zakrňují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0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5" dur="5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Application>LibreOffice/6.2.3.2$Windows_x86 LibreOffice_project/aecc05fe267cc68dde00352a451aa867b3b546ac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2010-07-10T16:20:51Z</dcterms:created>
  <dc:creator/>
  <dc:description/>
  <dc:language>cs-CZ</dc:language>
  <cp:lastModifiedBy/>
  <dcterms:modified xsi:type="dcterms:W3CDTF">2020-03-24T11:34:13Z</dcterms:modified>
  <cp:revision>148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