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712664D-9FE3-409C-B653-3A991E35E2B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1765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60443-E454-4131-9C9B-D87FB184156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752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57A7E-6808-41C1-A64E-5D2D6CA082A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699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7F94F3-BA6B-4CF1-970A-23472B2ED61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791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69B44-9649-4282-8A36-186787F8C26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646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83202-5EA8-4F01-B4A1-C704AD061F6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693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0A4FCE-13C9-4C8B-8428-3EA7ECD9823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538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B362B-022A-427E-8E79-5F3B11A4E01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974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A075B-8994-4D7D-827D-2E9F30AAAEE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403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D3034-2B03-4DC3-9D2F-726EE56B218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211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2EA4C-BA4D-407B-88A5-01CEB921534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609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E0F4C-7217-4305-9BA4-8DFA7E60D2C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742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F0038D4-7BC0-4A83-95D1-B769ABDB91A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Mezivládí a nástup Lucemburků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Jaký byl důsledek vymření Přemyslovců?</a:t>
            </a:r>
          </a:p>
          <a:p>
            <a:pPr eaLnBrk="1" hangingPunct="1"/>
            <a:r>
              <a:rPr lang="cs-CZ" altLang="cs-CZ" smtClean="0"/>
              <a:t>Byl ještě některý příslušník tohoto rodu na živu?</a:t>
            </a:r>
          </a:p>
        </p:txBody>
      </p:sp>
      <p:pic>
        <p:nvPicPr>
          <p:cNvPr id="3076" name="Picture 7" descr="Soubor:Eliska V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57500"/>
            <a:ext cx="60198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88925" y="5141913"/>
            <a:ext cx="217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Eliška Přemyslovna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  <p:bldP spid="41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Jindřich Korutanský </a:t>
            </a:r>
            <a:br>
              <a:rPr lang="cs-CZ" altLang="cs-CZ" sz="4000" smtClean="0"/>
            </a:br>
            <a:r>
              <a:rPr lang="cs-CZ" altLang="cs-CZ" sz="4000" smtClean="0"/>
              <a:t>(1306, 1307-1310)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Manžel Anny Přemyslovny (dcera V. II.)– dědické nároky</a:t>
            </a:r>
          </a:p>
          <a:p>
            <a:pPr eaLnBrk="1" hangingPunct="1"/>
            <a:r>
              <a:rPr lang="cs-CZ" altLang="cs-CZ" smtClean="0"/>
              <a:t>Část šlechty však zvolila králem Rudolfa Habsburského – sňatek s Eliškou Rejčkou (manželka Václava II. )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4100" name="Picture 5" descr="Soubor:JindrichKorutansky pecet1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00525"/>
            <a:ext cx="26765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File:Tyroly zn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3810000"/>
            <a:ext cx="30321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886200" y="4800600"/>
            <a:ext cx="1831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Pečeť a tyrolská</a:t>
            </a:r>
          </a:p>
          <a:p>
            <a:pPr eaLnBrk="1" hangingPunct="1"/>
            <a:r>
              <a:rPr lang="cs-CZ" altLang="cs-CZ"/>
              <a:t>orlice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Rudolf Habsburský (1306 – 1307)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762000"/>
            <a:ext cx="4876800" cy="5364163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Král „kaše“ – živil se mnišskou stravou</a:t>
            </a:r>
          </a:p>
          <a:p>
            <a:pPr eaLnBrk="1" hangingPunct="1"/>
            <a:r>
              <a:rPr lang="cs-CZ" altLang="cs-CZ" sz="2800" smtClean="0"/>
              <a:t>Jevil se jako schopný panovník</a:t>
            </a:r>
          </a:p>
          <a:p>
            <a:pPr eaLnBrk="1" hangingPunct="1"/>
            <a:r>
              <a:rPr lang="cs-CZ" altLang="cs-CZ" sz="2800" smtClean="0"/>
              <a:t>Zemřel při obléhání Horažďovic pravděpodobně na úplavici 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cs-CZ" altLang="cs-CZ" sz="2800" smtClean="0"/>
          </a:p>
        </p:txBody>
      </p:sp>
      <p:pic>
        <p:nvPicPr>
          <p:cNvPr id="5125" name="Picture 6" descr="http://upload.wikimedia.org/wikipedia/commons/8/8d/Habsburger_BSB_Cod_icon_330_fol_15v.jpg?uselang=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14400"/>
            <a:ext cx="368776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File:K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38600"/>
            <a:ext cx="27384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91400" cy="1143000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Druhá vláda Jindřicha Korutanského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/>
              <a:t>Bezcharakterní a nerozhodný panovník</a:t>
            </a:r>
          </a:p>
          <a:p>
            <a:pPr eaLnBrk="1" hangingPunct="1"/>
            <a:r>
              <a:rPr lang="cs-CZ" altLang="cs-CZ" sz="2400" smtClean="0"/>
              <a:t>Pokračuje hospodářský úpadek státu</a:t>
            </a:r>
          </a:p>
          <a:p>
            <a:pPr eaLnBrk="1" hangingPunct="1"/>
            <a:r>
              <a:rPr lang="cs-CZ" altLang="cs-CZ" sz="2400" smtClean="0"/>
              <a:t>Zadluženost královské pokladny</a:t>
            </a:r>
          </a:p>
          <a:p>
            <a:pPr eaLnBrk="1" hangingPunct="1"/>
            <a:r>
              <a:rPr lang="cs-CZ" altLang="cs-CZ" sz="2400" smtClean="0"/>
              <a:t>Vznik opozice z řad šlechty vůči králi</a:t>
            </a:r>
          </a:p>
          <a:p>
            <a:pPr eaLnBrk="1" hangingPunct="1"/>
            <a:r>
              <a:rPr lang="cs-CZ" altLang="cs-CZ" sz="2400" smtClean="0"/>
              <a:t>Zemský sněm zbavil Jindřicha trůnu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cs-CZ" altLang="cs-CZ" sz="2400" smtClean="0"/>
          </a:p>
        </p:txBody>
      </p:sp>
      <p:pic>
        <p:nvPicPr>
          <p:cNvPr id="6149" name="Picture 6" descr="File:Habsburger BSB Cod icon 330 fol 17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46233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Jan Lucemburský (1310 – 1340)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Manžel Elišky Přemyslovny (dcera V. II.)</a:t>
            </a:r>
          </a:p>
          <a:p>
            <a:pPr eaLnBrk="1" hangingPunct="1"/>
            <a:r>
              <a:rPr lang="cs-CZ" altLang="cs-CZ" smtClean="0"/>
              <a:t>V době svatby Elišce 18 let, Janovi 14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7172" name="Picture 5" descr="File:John I, Count of Luxembu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404336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Soubor:Eliska V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00400"/>
            <a:ext cx="48768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Král cizinec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Většinu času pobýval v bojích v cizině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České království pouze jako zdroj financí pro svou evropskou politiku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1333 povolán do Čech jako markrabě moravský jeho syn Karel (později IV.)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</p:txBody>
      </p:sp>
      <p:pic>
        <p:nvPicPr>
          <p:cNvPr id="8197" name="Picture 8" descr="File:John of Luxembur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52525"/>
            <a:ext cx="24193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Rozšíření území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Připojil k našemu území natrvalo Chebsko, dále Horní Lužici a Vratislav s částí Slezska</a:t>
            </a:r>
          </a:p>
          <a:p>
            <a:pPr eaLnBrk="1" hangingPunct="1"/>
            <a:r>
              <a:rPr lang="cs-CZ" altLang="cs-CZ" sz="2800" smtClean="0"/>
              <a:t>Potřeboval však peníze – hrady a královské statky dával do zástavy 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cs-CZ" altLang="cs-CZ" sz="2800" smtClean="0"/>
          </a:p>
        </p:txBody>
      </p:sp>
      <p:pic>
        <p:nvPicPr>
          <p:cNvPr id="9221" name="Picture 5" descr="Soubor:JenikLucvGelnhause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381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cs-CZ" altLang="cs-CZ" smtClean="0"/>
              <a:t>1346 bitva u Kreščaku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eaLnBrk="1" hangingPunct="1"/>
            <a:r>
              <a:rPr lang="cs-CZ" altLang="cs-CZ" smtClean="0"/>
              <a:t>Od 1339 slepý</a:t>
            </a:r>
          </a:p>
          <a:p>
            <a:pPr eaLnBrk="1" hangingPunct="1"/>
            <a:r>
              <a:rPr lang="cs-CZ" altLang="cs-CZ" smtClean="0"/>
              <a:t>Na straně Francouzů proti Anglii</a:t>
            </a:r>
          </a:p>
          <a:p>
            <a:pPr eaLnBrk="1" hangingPunct="1"/>
            <a:r>
              <a:rPr lang="cs-CZ" altLang="cs-CZ" smtClean="0"/>
              <a:t>Padl – spíše dobrovolná smrt</a:t>
            </a:r>
          </a:p>
        </p:txBody>
      </p:sp>
      <p:pic>
        <p:nvPicPr>
          <p:cNvPr id="10244" name="Picture 5" descr="File:Battle of Cré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38084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File:Kresc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33675"/>
            <a:ext cx="43434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File:Grab Johann von Luxembur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Opakování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cs-CZ" altLang="cs-CZ" smtClean="0"/>
              <a:t>Popiš vládu v českém státě po vymření Přemyslovců.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cs-CZ" smtClean="0"/>
              <a:t>Jak se Jan Lucemburský stává českým králem?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cs-CZ" smtClean="0"/>
              <a:t>Jaká území připojil k českému státu?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cs-CZ" smtClean="0"/>
              <a:t>Jaký byl jeho vztah k českým zemím?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cs-CZ" smtClean="0"/>
              <a:t>Uveď význam bitvy u Kreščaku.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3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1F3BE1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1F3BE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253</Words>
  <Application>Microsoft Office PowerPoint</Application>
  <PresentationFormat>Předvádění na obrazovce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Arial</vt:lpstr>
      <vt:lpstr>Výchozí návrh</vt:lpstr>
      <vt:lpstr>Mezivládí a nástup Lucemburků</vt:lpstr>
      <vt:lpstr>Jindřich Korutanský  (1306, 1307-1310)</vt:lpstr>
      <vt:lpstr>Rudolf Habsburský (1306 – 1307)</vt:lpstr>
      <vt:lpstr>Druhá vláda Jindřicha Korutanského</vt:lpstr>
      <vt:lpstr>Jan Lucemburský (1310 – 1340)</vt:lpstr>
      <vt:lpstr>Král cizinec</vt:lpstr>
      <vt:lpstr>Rozšíření území</vt:lpstr>
      <vt:lpstr>1346 bitva u Kreščaku</vt:lpstr>
      <vt:lpstr>Opakování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Jaroslav Zajíc</dc:creator>
  <cp:lastModifiedBy>Jaroslav Zajíc</cp:lastModifiedBy>
  <cp:revision>6</cp:revision>
  <cp:lastPrinted>1601-01-01T00:00:00Z</cp:lastPrinted>
  <dcterms:created xsi:type="dcterms:W3CDTF">1601-01-01T00:00:00Z</dcterms:created>
  <dcterms:modified xsi:type="dcterms:W3CDTF">2020-03-16T20:34:36Z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